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notesSlides/notesSlide18.xml" ContentType="application/vnd.openxmlformats-officedocument.presentationml.notesSlide+xml"/>
  <Override PartName="/ppt/tags/tag17.xml" ContentType="application/vnd.openxmlformats-officedocument.presentationml.tags+xml"/>
  <Override PartName="/ppt/notesSlides/notesSlide19.xml" ContentType="application/vnd.openxmlformats-officedocument.presentationml.notesSlide+xml"/>
  <Override PartName="/ppt/tags/tag18.xml" ContentType="application/vnd.openxmlformats-officedocument.presentationml.tags+xml"/>
  <Override PartName="/ppt/notesSlides/notesSlide20.xml" ContentType="application/vnd.openxmlformats-officedocument.presentationml.notesSlide+xml"/>
  <Override PartName="/ppt/tags/tag19.xml" ContentType="application/vnd.openxmlformats-officedocument.presentationml.tags+xml"/>
  <Override PartName="/ppt/notesSlides/notesSlide21.xml" ContentType="application/vnd.openxmlformats-officedocument.presentationml.notesSlide+xml"/>
  <Override PartName="/ppt/tags/tag20.xml" ContentType="application/vnd.openxmlformats-officedocument.presentationml.tags+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27"/>
  </p:notesMasterIdLst>
  <p:handoutMasterIdLst>
    <p:handoutMasterId r:id="rId28"/>
  </p:handoutMasterIdLst>
  <p:sldIdLst>
    <p:sldId id="9040" r:id="rId5"/>
    <p:sldId id="9119" r:id="rId6"/>
    <p:sldId id="9070" r:id="rId7"/>
    <p:sldId id="9045" r:id="rId8"/>
    <p:sldId id="9072" r:id="rId9"/>
    <p:sldId id="2076137379" r:id="rId10"/>
    <p:sldId id="9026" r:id="rId11"/>
    <p:sldId id="9086" r:id="rId12"/>
    <p:sldId id="2076137386" r:id="rId13"/>
    <p:sldId id="2076137387" r:id="rId14"/>
    <p:sldId id="2076137388" r:id="rId15"/>
    <p:sldId id="9104" r:id="rId16"/>
    <p:sldId id="9096" r:id="rId17"/>
    <p:sldId id="2076137380" r:id="rId18"/>
    <p:sldId id="9103" r:id="rId19"/>
    <p:sldId id="9102" r:id="rId20"/>
    <p:sldId id="9100" r:id="rId21"/>
    <p:sldId id="9098" r:id="rId22"/>
    <p:sldId id="9097" r:id="rId23"/>
    <p:sldId id="9056" r:id="rId24"/>
    <p:sldId id="2076137389" r:id="rId25"/>
    <p:sldId id="907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ming Liu" initials="GL" lastIdx="2" clrIdx="0">
    <p:extLst>
      <p:ext uri="{19B8F6BF-5375-455C-9EA6-DF929625EA0E}">
        <p15:presenceInfo xmlns:p15="http://schemas.microsoft.com/office/powerpoint/2012/main" userId="S::Geming.Liu@ey.com::866cafa9-c767-4cd3-a69d-57ab2d46b9ad" providerId="AD"/>
      </p:ext>
    </p:extLst>
  </p:cmAuthor>
  <p:cmAuthor id="2" name="Rector, Brandon" initials="RB" lastIdx="1" clrIdx="1">
    <p:extLst>
      <p:ext uri="{19B8F6BF-5375-455C-9EA6-DF929625EA0E}">
        <p15:presenceInfo xmlns:p15="http://schemas.microsoft.com/office/powerpoint/2012/main" userId="S::brandon.rector@dhhs.nc.gov::e573f810-724a-4685-9bbd-76c6b0e84d56" providerId="AD"/>
      </p:ext>
    </p:extLst>
  </p:cmAuthor>
  <p:cmAuthor id="3" name="kauffman, kevin" initials="kk" lastIdx="19" clrIdx="2">
    <p:extLst>
      <p:ext uri="{19B8F6BF-5375-455C-9EA6-DF929625EA0E}">
        <p15:presenceInfo xmlns:p15="http://schemas.microsoft.com/office/powerpoint/2012/main" userId="S::kevin.kauffman_acn@dhhs.nc.gov::250f7df6-c453-4c2d-a589-6894fdc1da6a" providerId="AD"/>
      </p:ext>
    </p:extLst>
  </p:cmAuthor>
  <p:cmAuthor id="4" name="Jerilyn" initials="J" lastIdx="1" clrIdx="3">
    <p:extLst>
      <p:ext uri="{19B8F6BF-5375-455C-9EA6-DF929625EA0E}">
        <p15:presenceInfo xmlns:p15="http://schemas.microsoft.com/office/powerpoint/2012/main" userId="Jerilyn" providerId="None"/>
      </p:ext>
    </p:extLst>
  </p:cmAuthor>
  <p:cmAuthor id="5" name="Kauffman, Kevin" initials="KK" lastIdx="1" clrIdx="4">
    <p:extLst>
      <p:ext uri="{19B8F6BF-5375-455C-9EA6-DF929625EA0E}">
        <p15:presenceInfo xmlns:p15="http://schemas.microsoft.com/office/powerpoint/2012/main" userId="S::kevin.kauffman@accenture.com::ee63b8e9-a20e-48da-947b-99a7c0cb05e6" providerId="AD"/>
      </p:ext>
    </p:extLst>
  </p:cmAuthor>
  <p:cmAuthor id="6" name="Seward, Courtney" initials="SC" lastIdx="1" clrIdx="5">
    <p:extLst>
      <p:ext uri="{19B8F6BF-5375-455C-9EA6-DF929625EA0E}">
        <p15:presenceInfo xmlns:p15="http://schemas.microsoft.com/office/powerpoint/2012/main" userId="S::courtney.seward@accenture.com::acc20913-cb30-4433-b6ee-e71c3d3c45e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5A868D-30B1-48F5-99FF-051F8A09D58E}" v="100" dt="2020-12-14T15:59:21.802"/>
    <p1510:client id="{810A5830-D87B-A90E-E3E0-823EA5172401}" v="6" dt="2020-12-16T20:10:02.272"/>
    <p1510:client id="{9A0CC6F2-BEA1-2AA0-52EA-2DEB669C2373}" v="6" dt="2020-12-16T19:39:06.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E5BD70-708B-4B19-AFE9-588F2F25C0B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04A828F-6296-43DA-8955-CFC21DB8BA5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E9D1DC-F97E-49C4-A133-5A3C1DC1367D}" type="datetimeFigureOut">
              <a:rPr lang="en-US" smtClean="0"/>
              <a:t>12/18/2020</a:t>
            </a:fld>
            <a:endParaRPr lang="en-US"/>
          </a:p>
        </p:txBody>
      </p:sp>
      <p:sp>
        <p:nvSpPr>
          <p:cNvPr id="4" name="Footer Placeholder 3">
            <a:extLst>
              <a:ext uri="{FF2B5EF4-FFF2-40B4-BE49-F238E27FC236}">
                <a16:creationId xmlns:a16="http://schemas.microsoft.com/office/drawing/2014/main" id="{51525434-FAAC-4C65-93C5-91CA82B5482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8EF8B56-C9FD-4511-8CE0-E9A68959BCD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476A426-5A3D-46BB-99F1-CE0A40F6E83B}" type="slidenum">
              <a:rPr lang="en-US" smtClean="0"/>
              <a:t>‹#›</a:t>
            </a:fld>
            <a:endParaRPr lang="en-US"/>
          </a:p>
        </p:txBody>
      </p:sp>
    </p:spTree>
    <p:extLst>
      <p:ext uri="{BB962C8B-B14F-4D97-AF65-F5344CB8AC3E}">
        <p14:creationId xmlns:p14="http://schemas.microsoft.com/office/powerpoint/2010/main" val="164597772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322EC-15DE-4854-88EA-EEE8F2BB41DC}" type="datetimeFigureOut">
              <a:rPr lang="en-US" smtClean="0"/>
              <a:t>12/18/2020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908B72-BEDD-44F4-A2B9-58009FCAC3DB}" type="slidenum">
              <a:rPr lang="en-US" smtClean="0"/>
              <a:t>‹#›</a:t>
            </a:fld>
            <a:endParaRPr lang="en-US"/>
          </a:p>
        </p:txBody>
      </p:sp>
    </p:spTree>
    <p:extLst>
      <p:ext uri="{BB962C8B-B14F-4D97-AF65-F5344CB8AC3E}">
        <p14:creationId xmlns:p14="http://schemas.microsoft.com/office/powerpoint/2010/main" val="419193472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1166CC81-347F-42A9-B73A-6D4408A612E3}"/>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75126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A1F6BD0-5183-4AFD-BC5E-EB904269758A}"/>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18546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8AF53AF-C15D-48B1-B78F-87378EFBD834}"/>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117957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065" marR="5080" lvl="0" indent="0" algn="l" defTabSz="914400" rtl="0" eaLnBrk="1" fontAlgn="auto" latinLnBrk="0" hangingPunct="1">
              <a:lnSpc>
                <a:spcPct val="150000"/>
              </a:lnSpc>
              <a:spcBef>
                <a:spcPts val="100"/>
              </a:spcBef>
              <a:spcAft>
                <a:spcPts val="0"/>
              </a:spcAft>
              <a:buClrTx/>
              <a:buSzTx/>
              <a:buFontTx/>
              <a:buNone/>
              <a:tabLst/>
              <a:defRPr/>
            </a:pPr>
            <a:endParaRPr lang="en-US" sz="1600">
              <a:latin typeface="EYInterstate"/>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DD763FD-1469-4902-A3FE-BCC3F83E433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554962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a:highlight>
                <a:srgbClr val="FFFF00"/>
              </a:highlight>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C3A7A91-B3CB-4412-A43F-7291BA1092B6}"/>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52830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b="1">
              <a:highlight>
                <a:srgbClr val="FFFF00"/>
              </a:highlight>
              <a:latin typeface="EYInterstate"/>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9BB7805-41E2-4318-A6A8-633F1F162091}"/>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13578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a:highlight>
                <a:srgbClr val="FFFF00"/>
              </a:highlight>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12FC8699-1E93-48DC-AE89-5C0894BDF0B3}"/>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89961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a:highlight>
                <a:srgbClr val="FFFF00"/>
              </a:highlight>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47DCF0B-FC80-4725-A667-04C7CA2BDA78}"/>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100621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BD7067A-3473-465C-A86F-D74D277E1B2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607268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3677AF08-E03A-4111-81B4-E1C574D9DD0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004274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EF21D48-35D3-4010-AC51-65A268210C5C}"/>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922620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48908B72-BEDD-44F4-A2B9-58009FCAC3DB}" type="slidenum">
              <a:rPr lang="en-US" smtClean="0"/>
              <a:t>2</a:t>
            </a:fld>
            <a:endParaRPr lang="en-US"/>
          </a:p>
        </p:txBody>
      </p:sp>
    </p:spTree>
    <p:extLst>
      <p:ext uri="{BB962C8B-B14F-4D97-AF65-F5344CB8AC3E}">
        <p14:creationId xmlns:p14="http://schemas.microsoft.com/office/powerpoint/2010/main" val="11649625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3EE17797-2004-4B43-B99C-D4F8B953FF83}"/>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379439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E13695BA-AC8E-499B-855D-BE04EE41DBE3}"/>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666995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B6D6909-4DCA-4815-8FC5-09CAD537446B}"/>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41051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76E7C19-024C-442B-8358-2408BB19A782}"/>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1103722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5ABDDA57-6661-41D7-B5D7-9C962339BAFE}"/>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192842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F236A3DA-DD91-4D0F-836E-692E959AE52D}"/>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918024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48908B72-BEDD-44F4-A2B9-58009FCAC3DB}" type="slidenum">
              <a:rPr lang="en-US" smtClean="0"/>
              <a:t>6</a:t>
            </a:fld>
            <a:endParaRPr lang="en-US"/>
          </a:p>
        </p:txBody>
      </p:sp>
    </p:spTree>
    <p:extLst>
      <p:ext uri="{BB962C8B-B14F-4D97-AF65-F5344CB8AC3E}">
        <p14:creationId xmlns:p14="http://schemas.microsoft.com/office/powerpoint/2010/main" val="1537210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5B4D3DA4-ACFF-43D9-B290-07045BE60FED}"/>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52393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7B80FE3-F72E-4F2B-946E-3B75F59D0A34}"/>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652480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D4B73FD-E72C-47C3-8FAE-A1329AE836EB}"/>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65150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Master" Target="../slideMasters/slideMaster1.xml"/><Relationship Id="rId7" Type="http://schemas.microsoft.com/office/2007/relationships/hdphoto" Target="../media/hdphoto1.wdp"/><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Arrow Connector 6">
            <a:extLst>
              <a:ext uri="{FF2B5EF4-FFF2-40B4-BE49-F238E27FC236}">
                <a16:creationId xmlns:a16="http://schemas.microsoft.com/office/drawing/2014/main" id="{5ADE2C1B-ADD1-44EB-BD83-C6F8614534DF}"/>
              </a:ext>
            </a:extLst>
          </p:cNvPr>
          <p:cNvCxnSpPr>
            <a:cxnSpLocks/>
          </p:cNvCxnSpPr>
          <p:nvPr userDrawn="1"/>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
        <p:nvSpPr>
          <p:cNvPr id="8" name="Freeform 43">
            <a:extLst>
              <a:ext uri="{FF2B5EF4-FFF2-40B4-BE49-F238E27FC236}">
                <a16:creationId xmlns:a16="http://schemas.microsoft.com/office/drawing/2014/main" id="{43822BC5-C48F-42EC-BD20-EA770B20BB81}"/>
              </a:ext>
            </a:extLst>
          </p:cNvPr>
          <p:cNvSpPr>
            <a:spLocks/>
          </p:cNvSpPr>
          <p:nvPr userDrawn="1"/>
        </p:nvSpPr>
        <p:spPr>
          <a:xfrm rot="5400000">
            <a:off x="6928233" y="3671288"/>
            <a:ext cx="5483425" cy="45719"/>
          </a:xfrm>
          <a:custGeom>
            <a:avLst/>
            <a:gdLst>
              <a:gd name="connsiteX0" fmla="*/ 0 w 11052722"/>
              <a:gd name="connsiteY0" fmla="*/ 0 h 120650"/>
              <a:gd name="connsiteX1" fmla="*/ 10692722 w 11052722"/>
              <a:gd name="connsiteY1" fmla="*/ 0 h 120650"/>
              <a:gd name="connsiteX2" fmla="*/ 10747924 w 11052722"/>
              <a:gd name="connsiteY2" fmla="*/ 0 h 120650"/>
              <a:gd name="connsiteX3" fmla="*/ 10992397 w 11052722"/>
              <a:gd name="connsiteY3" fmla="*/ 0 h 120650"/>
              <a:gd name="connsiteX4" fmla="*/ 11052722 w 11052722"/>
              <a:gd name="connsiteY4" fmla="*/ 60325 h 120650"/>
              <a:gd name="connsiteX5" fmla="*/ 10992397 w 11052722"/>
              <a:gd name="connsiteY5" fmla="*/ 120650 h 120650"/>
              <a:gd name="connsiteX6" fmla="*/ 10747924 w 11052722"/>
              <a:gd name="connsiteY6" fmla="*/ 120650 h 120650"/>
              <a:gd name="connsiteX7" fmla="*/ 10692722 w 11052722"/>
              <a:gd name="connsiteY7" fmla="*/ 120650 h 120650"/>
              <a:gd name="connsiteX8" fmla="*/ 0 w 11052722"/>
              <a:gd name="connsiteY8" fmla="*/ 120650 h 12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52722" h="120650">
                <a:moveTo>
                  <a:pt x="0" y="0"/>
                </a:moveTo>
                <a:lnTo>
                  <a:pt x="10692722" y="0"/>
                </a:lnTo>
                <a:lnTo>
                  <a:pt x="10747924" y="0"/>
                </a:lnTo>
                <a:lnTo>
                  <a:pt x="10992397" y="0"/>
                </a:lnTo>
                <a:lnTo>
                  <a:pt x="11052722" y="60325"/>
                </a:lnTo>
                <a:lnTo>
                  <a:pt x="10992397" y="120650"/>
                </a:lnTo>
                <a:lnTo>
                  <a:pt x="10747924" y="120650"/>
                </a:lnTo>
                <a:lnTo>
                  <a:pt x="10692722" y="120650"/>
                </a:lnTo>
                <a:lnTo>
                  <a:pt x="0" y="120650"/>
                </a:lnTo>
                <a:close/>
              </a:path>
            </a:pathLst>
          </a:custGeom>
          <a:solidFill>
            <a:schemeClr val="bg1">
              <a:lumMod val="8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Title 8">
            <a:extLst>
              <a:ext uri="{FF2B5EF4-FFF2-40B4-BE49-F238E27FC236}">
                <a16:creationId xmlns:a16="http://schemas.microsoft.com/office/drawing/2014/main" id="{F891C679-9D08-469E-9D05-B412F749C501}"/>
              </a:ext>
            </a:extLst>
          </p:cNvPr>
          <p:cNvSpPr>
            <a:spLocks noGrp="1"/>
          </p:cNvSpPr>
          <p:nvPr>
            <p:ph type="title"/>
          </p:nvPr>
        </p:nvSpPr>
        <p:spPr>
          <a:xfrm>
            <a:off x="253934" y="16009"/>
            <a:ext cx="11474771" cy="719052"/>
          </a:xfrm>
          <a:prstGeom prst="rect">
            <a:avLst/>
          </a:prstGeom>
        </p:spPr>
        <p:txBody>
          <a:bodyPr vert="horz" wrap="square" lIns="91440" tIns="45720" rIns="91440" bIns="45720" rtlCol="0" anchor="ctr" anchorCtr="0">
            <a:noAutofit/>
          </a:bodyPr>
          <a:lstStyle>
            <a:lvl1pPr marL="0" indent="0" algn="l">
              <a:lnSpc>
                <a:spcPct val="100000"/>
              </a:lnSpc>
              <a:spcBef>
                <a:spcPct val="0"/>
              </a:spcBef>
              <a:spcAft>
                <a:spcPts val="0"/>
              </a:spcAft>
              <a:buFontTx/>
              <a:buNone/>
              <a:defRPr lang="en-US" sz="2000" b="1" i="0" dirty="0">
                <a:ln w="0">
                  <a:noFill/>
                </a:ln>
                <a:solidFill>
                  <a:srgbClr val="000000"/>
                </a:solidFill>
                <a:latin typeface="EYInterstate"/>
                <a:cs typeface="Arial"/>
              </a:defRPr>
            </a:lvl1pPr>
          </a:lstStyle>
          <a:p>
            <a:pPr marL="0" lvl="0" defTabSz="457200"/>
            <a:r>
              <a:rPr lang="en-US"/>
              <a:t>Click to edit Master title style</a:t>
            </a:r>
          </a:p>
        </p:txBody>
      </p:sp>
      <p:sp>
        <p:nvSpPr>
          <p:cNvPr id="11" name="Text Placeholder 10">
            <a:extLst>
              <a:ext uri="{FF2B5EF4-FFF2-40B4-BE49-F238E27FC236}">
                <a16:creationId xmlns:a16="http://schemas.microsoft.com/office/drawing/2014/main" id="{3FE5639A-994B-4DF4-8CF6-DF1A348C5190}"/>
              </a:ext>
            </a:extLst>
          </p:cNvPr>
          <p:cNvSpPr>
            <a:spLocks noGrp="1"/>
          </p:cNvSpPr>
          <p:nvPr>
            <p:ph type="body" sz="quarter" idx="10"/>
          </p:nvPr>
        </p:nvSpPr>
        <p:spPr>
          <a:xfrm>
            <a:off x="356921" y="878820"/>
            <a:ext cx="8815445" cy="3598999"/>
          </a:xfrm>
          <a:prstGeom prst="rect">
            <a:avLst/>
          </a:prstGeom>
        </p:spPr>
        <p:txBody>
          <a:bodyPr vert="horz" wrap="square" lIns="0" tIns="12700" rIns="0" bIns="0" rtlCol="0" anchor="t" anchorCtr="0">
            <a:noAutofit/>
          </a:bodyPr>
          <a:lstStyle>
            <a:lvl1pPr marL="0" indent="0" algn="l">
              <a:lnSpc>
                <a:spcPct val="100000"/>
              </a:lnSpc>
              <a:spcBef>
                <a:spcPts val="0"/>
              </a:spcBef>
              <a:spcAft>
                <a:spcPts val="600"/>
              </a:spcAft>
              <a:buFontTx/>
              <a:buNone/>
              <a:defRPr lang="en-US" sz="1600" b="0" i="0" smtClean="0">
                <a:solidFill>
                  <a:srgbClr val="000000"/>
                </a:solidFill>
                <a:latin typeface="EYInterstate"/>
              </a:defRPr>
            </a:lvl1pPr>
            <a:lvl2pPr marL="228600" indent="0">
              <a:buNone/>
              <a:defRPr lang="en-US" sz="1800" smtClean="0"/>
            </a:lvl2pPr>
            <a:lvl3pPr>
              <a:defRPr lang="en-US" sz="1800" smtClean="0"/>
            </a:lvl3pPr>
            <a:lvl4pPr>
              <a:defRPr lang="en-US" smtClean="0"/>
            </a:lvl4pPr>
            <a:lvl5pPr>
              <a:defRPr lang="en-US"/>
            </a:lvl5pPr>
          </a:lstStyle>
          <a:p>
            <a:pPr marL="12065" marR="5080" lvl="0" defTabSz="457200">
              <a:spcAft>
                <a:spcPts val="600"/>
              </a:spcAft>
              <a:tabLst>
                <a:tab pos="241300" algn="l"/>
              </a:tabLst>
            </a:pPr>
            <a:r>
              <a:rPr lang="en-US"/>
              <a:t>Click to edit Master text styles</a:t>
            </a:r>
          </a:p>
        </p:txBody>
      </p:sp>
    </p:spTree>
    <p:extLst>
      <p:ext uri="{BB962C8B-B14F-4D97-AF65-F5344CB8AC3E}">
        <p14:creationId xmlns:p14="http://schemas.microsoft.com/office/powerpoint/2010/main" val="203353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D360E6A9-627C-4487-ABC7-23142BA71233}"/>
              </a:ext>
            </a:extLst>
          </p:cNvPr>
          <p:cNvGraphicFramePr>
            <a:graphicFrameLocks noChangeAspect="1"/>
          </p:cNvGraphicFramePr>
          <p:nvPr userDrawn="1">
            <p:custDataLst>
              <p:tags r:id="rId2"/>
            </p:custDataLst>
            <p:extLst>
              <p:ext uri="{D42A27DB-BD31-4B8C-83A1-F6EECF244321}">
                <p14:modId xmlns:p14="http://schemas.microsoft.com/office/powerpoint/2010/main" val="5898626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3"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D360E6A9-627C-4487-ABC7-23142BA712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Subtitle 2">
            <a:extLst>
              <a:ext uri="{FF2B5EF4-FFF2-40B4-BE49-F238E27FC236}">
                <a16:creationId xmlns:a16="http://schemas.microsoft.com/office/drawing/2014/main" id="{FB27D012-A4F8-BA49-A380-23B882DF962E}"/>
              </a:ext>
            </a:extLst>
          </p:cNvPr>
          <p:cNvSpPr>
            <a:spLocks noGrp="1"/>
          </p:cNvSpPr>
          <p:nvPr>
            <p:ph type="subTitle" idx="1"/>
          </p:nvPr>
        </p:nvSpPr>
        <p:spPr>
          <a:xfrm>
            <a:off x="480791" y="3870251"/>
            <a:ext cx="3745970" cy="682121"/>
          </a:xfrm>
          <a:prstGeom prst="rect">
            <a:avLst/>
          </a:prstGeom>
        </p:spPr>
        <p:txBody>
          <a:bodyPr anchor="b">
            <a:normAutofit lnSpcReduction="10000"/>
          </a:bodyPr>
          <a:lstStyle>
            <a:lvl1pPr marL="0" indent="0">
              <a:buNone/>
              <a:defRPr>
                <a:latin typeface="+mn-lt"/>
              </a:defRPr>
            </a:lvl1pPr>
          </a:lstStyle>
          <a:p>
            <a:pPr algn="l"/>
            <a:endParaRPr lang="en-US" sz="1400">
              <a:cs typeface="Calibri" panose="020F0502020204030204" pitchFamily="34" charset="0"/>
            </a:endParaRPr>
          </a:p>
        </p:txBody>
      </p:sp>
      <p:pic>
        <p:nvPicPr>
          <p:cNvPr id="21" name="Picture 20">
            <a:extLst>
              <a:ext uri="{FF2B5EF4-FFF2-40B4-BE49-F238E27FC236}">
                <a16:creationId xmlns:a16="http://schemas.microsoft.com/office/drawing/2014/main" id="{3E78BBF4-7326-B24C-8D9C-EA7271927983}"/>
              </a:ext>
            </a:extLst>
          </p:cNvPr>
          <p:cNvPicPr>
            <a:picLocks noChangeAspect="1"/>
          </p:cNvPicPr>
          <p:nvPr userDrawn="1"/>
        </p:nvPicPr>
        <p:blipFill>
          <a:blip r:embed="rId6">
            <a:extLst>
              <a:ext uri="{BEBA8EAE-BF5A-486C-A8C5-ECC9F3942E4B}">
                <a14:imgProps xmlns:a14="http://schemas.microsoft.com/office/drawing/2010/main">
                  <a14:imgLayer r:embed="rId7">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33222" y="4599709"/>
            <a:ext cx="3197561" cy="1765581"/>
          </a:xfrm>
          <a:prstGeom prst="rect">
            <a:avLst/>
          </a:prstGeom>
        </p:spPr>
      </p:pic>
      <p:pic>
        <p:nvPicPr>
          <p:cNvPr id="7" name="Picture 6">
            <a:extLst>
              <a:ext uri="{FF2B5EF4-FFF2-40B4-BE49-F238E27FC236}">
                <a16:creationId xmlns:a16="http://schemas.microsoft.com/office/drawing/2014/main" id="{F32F594E-967C-4C7A-9D2F-71BAD7AAC280}"/>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11623" r="19671"/>
          <a:stretch/>
        </p:blipFill>
        <p:spPr>
          <a:xfrm>
            <a:off x="5633038" y="2259"/>
            <a:ext cx="6558962" cy="6362700"/>
          </a:xfrm>
          <a:prstGeom prst="rect">
            <a:avLst/>
          </a:prstGeom>
        </p:spPr>
      </p:pic>
      <p:sp>
        <p:nvSpPr>
          <p:cNvPr id="2" name="Rectangle 1">
            <a:extLst>
              <a:ext uri="{FF2B5EF4-FFF2-40B4-BE49-F238E27FC236}">
                <a16:creationId xmlns:a16="http://schemas.microsoft.com/office/drawing/2014/main" id="{DD129BCE-7AB8-427A-B17C-45612D5C2075}"/>
              </a:ext>
            </a:extLst>
          </p:cNvPr>
          <p:cNvSpPr/>
          <p:nvPr userDrawn="1"/>
        </p:nvSpPr>
        <p:spPr>
          <a:xfrm>
            <a:off x="5633038" y="0"/>
            <a:ext cx="6558962" cy="6364959"/>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3BB1A73-F8CA-4636-8FEE-67C82F65B85B}"/>
              </a:ext>
            </a:extLst>
          </p:cNvPr>
          <p:cNvSpPr/>
          <p:nvPr userDrawn="1"/>
        </p:nvSpPr>
        <p:spPr>
          <a:xfrm>
            <a:off x="0" y="6273209"/>
            <a:ext cx="12192000" cy="584791"/>
          </a:xfrm>
          <a:prstGeom prst="rect">
            <a:avLst/>
          </a:prstGeom>
          <a:solidFill>
            <a:srgbClr val="0143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NC DHHS COVID-19 Response</a:t>
            </a:r>
          </a:p>
        </p:txBody>
      </p:sp>
      <p:sp>
        <p:nvSpPr>
          <p:cNvPr id="4" name="Title 3">
            <a:extLst>
              <a:ext uri="{FF2B5EF4-FFF2-40B4-BE49-F238E27FC236}">
                <a16:creationId xmlns:a16="http://schemas.microsoft.com/office/drawing/2014/main" id="{708F948B-FD6F-4BF3-9161-A2668C5694B6}"/>
              </a:ext>
            </a:extLst>
          </p:cNvPr>
          <p:cNvSpPr>
            <a:spLocks noGrp="1"/>
          </p:cNvSpPr>
          <p:nvPr>
            <p:ph type="title"/>
          </p:nvPr>
        </p:nvSpPr>
        <p:spPr>
          <a:xfrm>
            <a:off x="406931" y="1316057"/>
            <a:ext cx="4873625" cy="1585913"/>
          </a:xfrm>
          <a:prstGeom prst="rect">
            <a:avLst/>
          </a:prstGeom>
        </p:spPr>
        <p:txBody>
          <a:bodyPr vert="horz" wrap="square" lIns="91440" tIns="45720" rIns="91440" bIns="45720" rtlCol="0" anchor="ctr" anchorCtr="0">
            <a:noAutofit/>
          </a:bodyPr>
          <a:lstStyle>
            <a:lvl1pPr marL="0" indent="0" algn="l">
              <a:lnSpc>
                <a:spcPct val="90000"/>
              </a:lnSpc>
              <a:spcBef>
                <a:spcPct val="0"/>
              </a:spcBef>
              <a:spcAft>
                <a:spcPts val="0"/>
              </a:spcAft>
              <a:buFontTx/>
              <a:buNone/>
              <a:defRPr lang="en-US" sz="3600" b="1" i="0">
                <a:solidFill>
                  <a:srgbClr val="294158"/>
                </a:solidFill>
                <a:latin typeface="EYInterstate Light"/>
                <a:cs typeface="Times New Roman"/>
              </a:defRPr>
            </a:lvl1pPr>
          </a:lstStyle>
          <a:p>
            <a:pPr lvl="0"/>
            <a:r>
              <a:rPr lang="en-US"/>
              <a:t>Click to edit Master title style</a:t>
            </a:r>
          </a:p>
        </p:txBody>
      </p:sp>
    </p:spTree>
    <p:extLst>
      <p:ext uri="{BB962C8B-B14F-4D97-AF65-F5344CB8AC3E}">
        <p14:creationId xmlns:p14="http://schemas.microsoft.com/office/powerpoint/2010/main" val="324168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4" name="Title 8">
            <a:extLst>
              <a:ext uri="{FF2B5EF4-FFF2-40B4-BE49-F238E27FC236}">
                <a16:creationId xmlns:a16="http://schemas.microsoft.com/office/drawing/2014/main" id="{BBFD8B02-5ABB-4440-8134-FB99935F278B}"/>
              </a:ext>
            </a:extLst>
          </p:cNvPr>
          <p:cNvSpPr>
            <a:spLocks noGrp="1"/>
          </p:cNvSpPr>
          <p:nvPr>
            <p:ph type="title"/>
          </p:nvPr>
        </p:nvSpPr>
        <p:spPr>
          <a:xfrm>
            <a:off x="253934" y="16009"/>
            <a:ext cx="11474771" cy="719052"/>
          </a:xfrm>
          <a:prstGeom prst="rect">
            <a:avLst/>
          </a:prstGeom>
        </p:spPr>
        <p:txBody>
          <a:bodyPr vert="horz" wrap="square" lIns="91440" tIns="45720" rIns="91440" bIns="45720" rtlCol="0" anchor="ctr" anchorCtr="0">
            <a:noAutofit/>
          </a:bodyPr>
          <a:lstStyle>
            <a:lvl1pPr marL="0" indent="0" algn="l">
              <a:lnSpc>
                <a:spcPct val="100000"/>
              </a:lnSpc>
              <a:spcBef>
                <a:spcPct val="0"/>
              </a:spcBef>
              <a:spcAft>
                <a:spcPts val="0"/>
              </a:spcAft>
              <a:buFontTx/>
              <a:buNone/>
              <a:defRPr lang="en-US" sz="2000" b="1" i="0" dirty="0">
                <a:ln w="0">
                  <a:noFill/>
                </a:ln>
                <a:solidFill>
                  <a:srgbClr val="000000"/>
                </a:solidFill>
                <a:latin typeface="EYInterstate"/>
                <a:cs typeface="Arial"/>
              </a:defRPr>
            </a:lvl1pPr>
          </a:lstStyle>
          <a:p>
            <a:pPr marL="0" lvl="0" defTabSz="457200"/>
            <a:r>
              <a:rPr lang="en-US"/>
              <a:t>Click to edit Master title style</a:t>
            </a:r>
          </a:p>
        </p:txBody>
      </p:sp>
      <p:sp>
        <p:nvSpPr>
          <p:cNvPr id="6" name="Text Placeholder 10">
            <a:extLst>
              <a:ext uri="{FF2B5EF4-FFF2-40B4-BE49-F238E27FC236}">
                <a16:creationId xmlns:a16="http://schemas.microsoft.com/office/drawing/2014/main" id="{4E3743DB-0EE0-402D-BAAC-B442ECB111EC}"/>
              </a:ext>
            </a:extLst>
          </p:cNvPr>
          <p:cNvSpPr>
            <a:spLocks noGrp="1"/>
          </p:cNvSpPr>
          <p:nvPr>
            <p:ph type="body" sz="quarter" idx="10"/>
          </p:nvPr>
        </p:nvSpPr>
        <p:spPr>
          <a:xfrm>
            <a:off x="356921" y="878820"/>
            <a:ext cx="11371784" cy="3598999"/>
          </a:xfrm>
          <a:prstGeom prst="rect">
            <a:avLst/>
          </a:prstGeom>
        </p:spPr>
        <p:txBody>
          <a:bodyPr vert="horz" wrap="square" lIns="0" tIns="12700" rIns="0" bIns="0" rtlCol="0" anchor="t" anchorCtr="0">
            <a:noAutofit/>
          </a:bodyPr>
          <a:lstStyle>
            <a:lvl1pPr marL="0" indent="0" algn="l">
              <a:lnSpc>
                <a:spcPct val="100000"/>
              </a:lnSpc>
              <a:spcBef>
                <a:spcPts val="0"/>
              </a:spcBef>
              <a:spcAft>
                <a:spcPts val="600"/>
              </a:spcAft>
              <a:buFontTx/>
              <a:buNone/>
              <a:defRPr lang="en-US" sz="1600" b="0" i="0" smtClean="0">
                <a:solidFill>
                  <a:srgbClr val="000000"/>
                </a:solidFill>
                <a:latin typeface="EYInterstate"/>
              </a:defRPr>
            </a:lvl1pPr>
            <a:lvl2pPr marL="228600" indent="0">
              <a:buNone/>
              <a:defRPr lang="en-US" sz="1800" smtClean="0"/>
            </a:lvl2pPr>
            <a:lvl3pPr>
              <a:defRPr lang="en-US" sz="1800" smtClean="0"/>
            </a:lvl3pPr>
            <a:lvl4pPr>
              <a:defRPr lang="en-US" smtClean="0"/>
            </a:lvl4pPr>
            <a:lvl5pPr>
              <a:defRPr lang="en-US"/>
            </a:lvl5pPr>
          </a:lstStyle>
          <a:p>
            <a:pPr marL="12065" marR="5080" lvl="0" defTabSz="457200">
              <a:spcAft>
                <a:spcPts val="600"/>
              </a:spcAft>
              <a:tabLst>
                <a:tab pos="241300" algn="l"/>
              </a:tabLst>
            </a:pPr>
            <a:r>
              <a:rPr lang="en-US"/>
              <a:t>Click to edit Master text styles</a:t>
            </a:r>
          </a:p>
        </p:txBody>
      </p:sp>
      <p:cxnSp>
        <p:nvCxnSpPr>
          <p:cNvPr id="7" name="Straight Arrow Connector 6">
            <a:extLst>
              <a:ext uri="{FF2B5EF4-FFF2-40B4-BE49-F238E27FC236}">
                <a16:creationId xmlns:a16="http://schemas.microsoft.com/office/drawing/2014/main" id="{88837183-B8A1-4AFA-BDD9-6D8D203312AE}"/>
              </a:ext>
            </a:extLst>
          </p:cNvPr>
          <p:cNvCxnSpPr>
            <a:cxnSpLocks/>
          </p:cNvCxnSpPr>
          <p:nvPr userDrawn="1"/>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Tree>
    <p:extLst>
      <p:ext uri="{BB962C8B-B14F-4D97-AF65-F5344CB8AC3E}">
        <p14:creationId xmlns:p14="http://schemas.microsoft.com/office/powerpoint/2010/main" val="372879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8" name="Rectangle 7">
            <a:extLst>
              <a:ext uri="{FF2B5EF4-FFF2-40B4-BE49-F238E27FC236}">
                <a16:creationId xmlns:a16="http://schemas.microsoft.com/office/drawing/2014/main" id="{02DD0243-E01C-44C4-A0DB-7A16FB3C72EA}"/>
              </a:ext>
            </a:extLst>
          </p:cNvPr>
          <p:cNvSpPr/>
          <p:nvPr userDrawn="1"/>
        </p:nvSpPr>
        <p:spPr>
          <a:xfrm>
            <a:off x="0" y="-1"/>
            <a:ext cx="12192000" cy="6115050"/>
          </a:xfrm>
          <a:prstGeom prst="rect">
            <a:avLst/>
          </a:prstGeom>
          <a:solidFill>
            <a:srgbClr val="64646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EYInterstate" panose="02000503020000020004" pitchFamily="2" charset="0"/>
              <a:ea typeface="+mn-ea"/>
              <a:cs typeface="+mn-cs"/>
            </a:endParaRPr>
          </a:p>
        </p:txBody>
      </p:sp>
      <p:sp>
        <p:nvSpPr>
          <p:cNvPr id="9" name="Title 8">
            <a:extLst>
              <a:ext uri="{FF2B5EF4-FFF2-40B4-BE49-F238E27FC236}">
                <a16:creationId xmlns:a16="http://schemas.microsoft.com/office/drawing/2014/main" id="{C6E52AB2-C503-45BB-896A-3291700FDF2E}"/>
              </a:ext>
            </a:extLst>
          </p:cNvPr>
          <p:cNvSpPr>
            <a:spLocks noGrp="1"/>
          </p:cNvSpPr>
          <p:nvPr>
            <p:ph type="title"/>
          </p:nvPr>
        </p:nvSpPr>
        <p:spPr>
          <a:xfrm>
            <a:off x="864523" y="2734358"/>
            <a:ext cx="8261108" cy="646331"/>
          </a:xfrm>
          <a:prstGeom prst="rect">
            <a:avLst/>
          </a:prstGeom>
          <a:noFill/>
        </p:spPr>
        <p:txBody>
          <a:bodyPr wrap="none" lIns="91440" tIns="45720" rIns="91440" bIns="45720" rtlCol="0" anchor="t" anchorCtr="0">
            <a:noAutofit/>
          </a:bodyPr>
          <a:lstStyle>
            <a:lvl1pPr marL="0" indent="0" algn="l">
              <a:lnSpc>
                <a:spcPct val="100000"/>
              </a:lnSpc>
              <a:spcBef>
                <a:spcPct val="0"/>
              </a:spcBef>
              <a:spcAft>
                <a:spcPts val="0"/>
              </a:spcAft>
              <a:buFontTx/>
              <a:buNone/>
              <a:defRPr lang="en-US" sz="3600" b="1" i="0" dirty="0">
                <a:solidFill>
                  <a:srgbClr val="FFFFFF"/>
                </a:solidFill>
                <a:latin typeface="EYInterstate" panose="02000503020000020004"/>
                <a:ea typeface="+mn-ea"/>
                <a:cs typeface="+mn-cs"/>
              </a:defRPr>
            </a:lvl1pPr>
          </a:lstStyle>
          <a:p>
            <a:pPr marL="0" lvl="0"/>
            <a:r>
              <a:rPr lang="en-US"/>
              <a:t>Click to edit Master title style</a:t>
            </a:r>
          </a:p>
        </p:txBody>
      </p:sp>
      <p:sp>
        <p:nvSpPr>
          <p:cNvPr id="10" name="Text Placeholder 10">
            <a:extLst>
              <a:ext uri="{FF2B5EF4-FFF2-40B4-BE49-F238E27FC236}">
                <a16:creationId xmlns:a16="http://schemas.microsoft.com/office/drawing/2014/main" id="{3E8B990D-35F8-489F-AB5F-508BF94971CA}"/>
              </a:ext>
            </a:extLst>
          </p:cNvPr>
          <p:cNvSpPr>
            <a:spLocks noGrp="1"/>
          </p:cNvSpPr>
          <p:nvPr>
            <p:ph type="body" sz="quarter" idx="10"/>
          </p:nvPr>
        </p:nvSpPr>
        <p:spPr>
          <a:xfrm>
            <a:off x="864523" y="3429000"/>
            <a:ext cx="8261108" cy="954107"/>
          </a:xfrm>
          <a:prstGeom prst="rect">
            <a:avLst/>
          </a:prstGeom>
          <a:noFill/>
        </p:spPr>
        <p:txBody>
          <a:bodyPr wrap="square" lIns="91440" tIns="45720" rIns="91440" bIns="45720" rtlCol="0" anchor="t" anchorCtr="0">
            <a:noAutofit/>
          </a:bodyPr>
          <a:lstStyle>
            <a:lvl1pPr marL="0" indent="0" algn="l">
              <a:lnSpc>
                <a:spcPct val="100000"/>
              </a:lnSpc>
              <a:spcBef>
                <a:spcPts val="0"/>
              </a:spcBef>
              <a:spcAft>
                <a:spcPts val="0"/>
              </a:spcAft>
              <a:buFontTx/>
              <a:buNone/>
              <a:defRPr lang="en-US" sz="2800" b="0" i="0" dirty="0" smtClean="0">
                <a:solidFill>
                  <a:srgbClr val="FFFFFF"/>
                </a:solidFill>
                <a:latin typeface="EYInterstate" panose="02000503020000020004"/>
              </a:defRPr>
            </a:lvl1pPr>
          </a:lstStyle>
          <a:p>
            <a:pPr marL="0" lvl="0"/>
            <a:r>
              <a:rPr lang="en-US"/>
              <a:t>Click to edit Master text styles</a:t>
            </a:r>
          </a:p>
        </p:txBody>
      </p:sp>
    </p:spTree>
    <p:extLst>
      <p:ext uri="{BB962C8B-B14F-4D97-AF65-F5344CB8AC3E}">
        <p14:creationId xmlns:p14="http://schemas.microsoft.com/office/powerpoint/2010/main" val="3648388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reserve="1">
  <p:cSld name="2_1_">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Tree>
    <p:extLst>
      <p:ext uri="{BB962C8B-B14F-4D97-AF65-F5344CB8AC3E}">
        <p14:creationId xmlns:p14="http://schemas.microsoft.com/office/powerpoint/2010/main" val="688703125"/>
      </p:ext>
    </p:extLst>
  </p:cSld>
  <p:clrMapOvr>
    <a:masterClrMapping/>
  </p:clrMapOvr>
</p:sldLayout>
</file>

<file path=ppt/slideMasters/_rels/slideMaster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23D1E28-842D-48A5-BD87-D7F26FFC1AF3}"/>
              </a:ext>
            </a:extLst>
          </p:cNvPr>
          <p:cNvPicPr>
            <a:picLocks noChangeAspect="1"/>
          </p:cNvPicPr>
          <p:nvPr userDrawn="1"/>
        </p:nvPicPr>
        <p:blipFill>
          <a:blip r:embed="rId7" cstate="print">
            <a:extLst>
              <a:ext uri="{BEBA8EAE-BF5A-486C-A8C5-ECC9F3942E4B}">
                <a14:imgProps xmlns:a14="http://schemas.microsoft.com/office/drawing/2010/main">
                  <a14:imgLayer r:embed="rId8">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8" name="Holder 6">
            <a:extLst>
              <a:ext uri="{FF2B5EF4-FFF2-40B4-BE49-F238E27FC236}">
                <a16:creationId xmlns:a16="http://schemas.microsoft.com/office/drawing/2014/main" id="{4910378C-EB16-4E86-8780-3EE9D517A147}"/>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a:solidFill>
                <a:srgbClr val="808080"/>
              </a:solidFill>
              <a:latin typeface="Century Gothic" panose="020B0502020202020204" pitchFamily="34" charset="0"/>
            </a:endParaRPr>
          </a:p>
        </p:txBody>
      </p:sp>
    </p:spTree>
    <p:extLst>
      <p:ext uri="{BB962C8B-B14F-4D97-AF65-F5344CB8AC3E}">
        <p14:creationId xmlns:p14="http://schemas.microsoft.com/office/powerpoint/2010/main" val="72983292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18.png"/><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7.emf"/><Relationship Id="rId5" Type="http://schemas.openxmlformats.org/officeDocument/2006/relationships/oleObject" Target="../embeddings/oleObject6.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19.png"/><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hyperlink" Target="https://immunize.nc.gov/providers/ncip/pdf/v_safe_poster_508.pdf" TargetMode="External"/><Relationship Id="rId3" Type="http://schemas.openxmlformats.org/officeDocument/2006/relationships/slideLayout" Target="../slideLayouts/slideLayout1.xml"/><Relationship Id="rId7" Type="http://schemas.openxmlformats.org/officeDocument/2006/relationships/hyperlink" Target="https://www.fda.gov/media/144414/download" TargetMode="External"/><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12.xml"/><Relationship Id="rId9" Type="http://schemas.openxmlformats.org/officeDocument/2006/relationships/hyperlink" Target="https://www.cdc.gov/vsafe" TargetMode="Externa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0.png"/><Relationship Id="rId2" Type="http://schemas.openxmlformats.org/officeDocument/2006/relationships/tags" Target="../tags/tag11.xml"/><Relationship Id="rId1" Type="http://schemas.openxmlformats.org/officeDocument/2006/relationships/vmlDrawing" Target="../drawings/vmlDrawing11.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1.png"/><Relationship Id="rId2" Type="http://schemas.openxmlformats.org/officeDocument/2006/relationships/tags" Target="../tags/tag12.xml"/><Relationship Id="rId1" Type="http://schemas.openxmlformats.org/officeDocument/2006/relationships/vmlDrawing" Target="../drawings/vmlDrawing12.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2.png"/><Relationship Id="rId2" Type="http://schemas.openxmlformats.org/officeDocument/2006/relationships/tags" Target="../tags/tag13.xml"/><Relationship Id="rId1" Type="http://schemas.openxmlformats.org/officeDocument/2006/relationships/vmlDrawing" Target="../drawings/vmlDrawing13.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3.png"/><Relationship Id="rId2" Type="http://schemas.openxmlformats.org/officeDocument/2006/relationships/tags" Target="../tags/tag14.xml"/><Relationship Id="rId1" Type="http://schemas.openxmlformats.org/officeDocument/2006/relationships/vmlDrawing" Target="../drawings/vmlDrawing14.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4.png"/><Relationship Id="rId2" Type="http://schemas.openxmlformats.org/officeDocument/2006/relationships/tags" Target="../tags/tag15.xml"/><Relationship Id="rId1" Type="http://schemas.openxmlformats.org/officeDocument/2006/relationships/vmlDrawing" Target="../drawings/vmlDrawing15.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6.xml"/><Relationship Id="rId1" Type="http://schemas.openxmlformats.org/officeDocument/2006/relationships/vmlDrawing" Target="../drawings/vmlDrawing16.v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vmlDrawing" Target="../drawings/vmlDrawing17.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hyperlink" Target="mailto:CVMS-Help@dhhs.nc.gov"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6.sv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8.xml"/><Relationship Id="rId1" Type="http://schemas.openxmlformats.org/officeDocument/2006/relationships/vmlDrawing" Target="../drawings/vmlDrawing18.vml"/><Relationship Id="rId6" Type="http://schemas.openxmlformats.org/officeDocument/2006/relationships/image" Target="../media/image8.emf"/><Relationship Id="rId5" Type="http://schemas.openxmlformats.org/officeDocument/2006/relationships/oleObject" Target="../embeddings/oleObject9.bin"/><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5.png"/><Relationship Id="rId2" Type="http://schemas.openxmlformats.org/officeDocument/2006/relationships/tags" Target="../tags/tag19.xml"/><Relationship Id="rId1" Type="http://schemas.openxmlformats.org/officeDocument/2006/relationships/vmlDrawing" Target="../drawings/vmlDrawing19.vml"/><Relationship Id="rId6" Type="http://schemas.openxmlformats.org/officeDocument/2006/relationships/image" Target="../media/image7.emf"/><Relationship Id="rId5" Type="http://schemas.openxmlformats.org/officeDocument/2006/relationships/oleObject" Target="../embeddings/oleObject10.bin"/><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8" Type="http://schemas.openxmlformats.org/officeDocument/2006/relationships/hyperlink" Target="https://help.salesforce.com/articleView?id=getstart_browsers_sfx.htm&amp;type=5" TargetMode="External"/><Relationship Id="rId3" Type="http://schemas.openxmlformats.org/officeDocument/2006/relationships/slideLayout" Target="../slideLayouts/slideLayout3.xml"/><Relationship Id="rId7" Type="http://schemas.openxmlformats.org/officeDocument/2006/relationships/hyperlink" Target="mailto:COVIDhelp@dhhs.nc.gov" TargetMode="External"/><Relationship Id="rId12" Type="http://schemas.openxmlformats.org/officeDocument/2006/relationships/image" Target="../media/image29.png"/><Relationship Id="rId2" Type="http://schemas.openxmlformats.org/officeDocument/2006/relationships/tags" Target="../tags/tag20.xml"/><Relationship Id="rId1" Type="http://schemas.openxmlformats.org/officeDocument/2006/relationships/vmlDrawing" Target="../drawings/vmlDrawing20.vml"/><Relationship Id="rId6" Type="http://schemas.openxmlformats.org/officeDocument/2006/relationships/image" Target="../media/image7.emf"/><Relationship Id="rId11" Type="http://schemas.openxmlformats.org/officeDocument/2006/relationships/image" Target="../media/image28.png"/><Relationship Id="rId5" Type="http://schemas.openxmlformats.org/officeDocument/2006/relationships/oleObject" Target="../embeddings/oleObject7.bin"/><Relationship Id="rId10" Type="http://schemas.openxmlformats.org/officeDocument/2006/relationships/image" Target="../media/image27.png"/><Relationship Id="rId4" Type="http://schemas.openxmlformats.org/officeDocument/2006/relationships/notesSlide" Target="../notesSlides/notesSlide22.xml"/><Relationship Id="rId9" Type="http://schemas.openxmlformats.org/officeDocument/2006/relationships/image" Target="../media/image26.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9.png"/><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18.png"/><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7.emf"/><Relationship Id="rId5" Type="http://schemas.openxmlformats.org/officeDocument/2006/relationships/oleObject" Target="../embeddings/oleObject6.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F47A66F-7D6D-6042-A4EB-AF4CAEA86DDB}"/>
              </a:ext>
            </a:extLst>
          </p:cNvPr>
          <p:cNvSpPr>
            <a:spLocks noGrp="1"/>
          </p:cNvSpPr>
          <p:nvPr>
            <p:ph type="subTitle" idx="1"/>
          </p:nvPr>
        </p:nvSpPr>
        <p:spPr>
          <a:xfrm>
            <a:off x="480791" y="3541853"/>
            <a:ext cx="3745970" cy="1010519"/>
          </a:xfrm>
        </p:spPr>
        <p:txBody>
          <a:bodyPr anchor="b">
            <a:normAutofit/>
          </a:bodyPr>
          <a:lstStyle/>
          <a:p>
            <a:pPr algn="l"/>
            <a:r>
              <a:rPr lang="en-US" sz="1600">
                <a:latin typeface="EYInterstate" panose="02000503020000020004" pitchFamily="2" charset="0"/>
                <a:cs typeface="Calibri"/>
              </a:rPr>
              <a:t>Version 1.0</a:t>
            </a:r>
          </a:p>
          <a:p>
            <a:pPr algn="l"/>
            <a:r>
              <a:rPr lang="en-US" sz="1600">
                <a:latin typeface="EYInterstate" panose="02000503020000020004" pitchFamily="2" charset="0"/>
                <a:cs typeface="Calibri"/>
              </a:rPr>
              <a:t>December 10, 2020</a:t>
            </a:r>
            <a:endParaRPr lang="en-US" sz="1600">
              <a:latin typeface="EYInterstate" panose="02000503020000020004" pitchFamily="2" charset="0"/>
            </a:endParaRPr>
          </a:p>
        </p:txBody>
      </p:sp>
      <p:sp>
        <p:nvSpPr>
          <p:cNvPr id="2" name="Title 1">
            <a:extLst>
              <a:ext uri="{FF2B5EF4-FFF2-40B4-BE49-F238E27FC236}">
                <a16:creationId xmlns:a16="http://schemas.microsoft.com/office/drawing/2014/main" id="{BC00BD3B-220C-784F-A2E2-B8BF525AC13A}"/>
              </a:ext>
            </a:extLst>
          </p:cNvPr>
          <p:cNvSpPr>
            <a:spLocks noGrp="1"/>
          </p:cNvSpPr>
          <p:nvPr>
            <p:ph type="title"/>
          </p:nvPr>
        </p:nvSpPr>
        <p:spPr/>
        <p:txBody>
          <a:bodyPr lIns="91440" tIns="45720" rIns="91440" bIns="45720" anchor="ctr">
            <a:normAutofit fontScale="90000"/>
          </a:bodyPr>
          <a:lstStyle/>
          <a:p>
            <a:r>
              <a:rPr lang="en-US" sz="3600" b="1">
                <a:solidFill>
                  <a:srgbClr val="294158"/>
                </a:solidFill>
                <a:latin typeface="EYInterstate" panose="02000503020000020004"/>
              </a:rPr>
              <a:t>CVMS Provider Portal Vaccine Administration User Guide</a:t>
            </a:r>
          </a:p>
        </p:txBody>
      </p:sp>
      <p:sp>
        <p:nvSpPr>
          <p:cNvPr id="11" name="Rectangle 10">
            <a:extLst>
              <a:ext uri="{FF2B5EF4-FFF2-40B4-BE49-F238E27FC236}">
                <a16:creationId xmlns:a16="http://schemas.microsoft.com/office/drawing/2014/main" id="{1E564592-BB48-FD43-BBC1-B8BD6C994770}"/>
              </a:ext>
            </a:extLst>
          </p:cNvPr>
          <p:cNvSpPr/>
          <p:nvPr/>
        </p:nvSpPr>
        <p:spPr>
          <a:xfrm>
            <a:off x="1397" y="6267636"/>
            <a:ext cx="12192000" cy="590364"/>
          </a:xfrm>
          <a:prstGeom prst="rect">
            <a:avLst/>
          </a:prstGeom>
          <a:solidFill>
            <a:srgbClr val="0043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EYInterstate Light" panose="02000506000000020004" pitchFamily="2" charset="0"/>
                <a:ea typeface="+mn-ea"/>
                <a:cs typeface="Times New Roman"/>
              </a:rPr>
              <a:t>NC DHHS COVID – 19 Response</a:t>
            </a:r>
            <a:endParaRPr kumimoji="0" lang="en-US" sz="1800" b="0" i="0" u="none" strike="noStrike" kern="1200" cap="none" spc="0" normalizeH="0" baseline="0" noProof="0">
              <a:ln>
                <a:noFill/>
              </a:ln>
              <a:solidFill>
                <a:prstClr val="white"/>
              </a:solidFill>
              <a:effectLst/>
              <a:uLnTx/>
              <a:uFillTx/>
              <a:latin typeface="EYInterstate Light" panose="02000506000000020004" pitchFamily="2" charset="0"/>
              <a:ea typeface="+mn-ea"/>
              <a:cs typeface="+mn-cs"/>
            </a:endParaRPr>
          </a:p>
        </p:txBody>
      </p:sp>
      <p:sp>
        <p:nvSpPr>
          <p:cNvPr id="15" name="Title 1">
            <a:extLst>
              <a:ext uri="{FF2B5EF4-FFF2-40B4-BE49-F238E27FC236}">
                <a16:creationId xmlns:a16="http://schemas.microsoft.com/office/drawing/2014/main" id="{223C3761-22F5-CA44-A519-D3DF7B18CD73}"/>
              </a:ext>
            </a:extLst>
          </p:cNvPr>
          <p:cNvSpPr txBox="1">
            <a:spLocks/>
          </p:cNvSpPr>
          <p:nvPr/>
        </p:nvSpPr>
        <p:spPr>
          <a:xfrm>
            <a:off x="406931" y="2767262"/>
            <a:ext cx="4874682" cy="1252783"/>
          </a:xfrm>
        </p:spPr>
        <p:txBody>
          <a:bodyPr anchor="ctr">
            <a:normAutofit/>
          </a:bodyPr>
          <a:lstStyle>
            <a:lvl1pPr algn="ctr" defTabSz="913943" rtl="0" eaLnBrk="1" latinLnBrk="0" hangingPunct="1">
              <a:lnSpc>
                <a:spcPct val="85000"/>
              </a:lnSpc>
              <a:spcBef>
                <a:spcPct val="0"/>
              </a:spcBef>
              <a:buNone/>
              <a:defRPr sz="6000" b="1" kern="1200">
                <a:solidFill>
                  <a:schemeClr val="bg1"/>
                </a:solidFill>
                <a:latin typeface="Century Gothic" panose="020B0502020202020204" pitchFamily="34" charset="0"/>
                <a:ea typeface="+mj-ea"/>
                <a:cs typeface="Arial" pitchFamily="34" charset="0"/>
              </a:defRPr>
            </a:lvl1pPr>
          </a:lstStyle>
          <a:p>
            <a:pPr marL="0" marR="0" lvl="0" indent="0" algn="l" defTabSz="913943" rtl="0" eaLnBrk="1" fontAlgn="auto" latinLnBrk="0" hangingPunct="1">
              <a:lnSpc>
                <a:spcPct val="85000"/>
              </a:lnSpc>
              <a:spcBef>
                <a:spcPct val="0"/>
              </a:spcBef>
              <a:spcAft>
                <a:spcPts val="0"/>
              </a:spcAft>
              <a:buClrTx/>
              <a:buSzTx/>
              <a:buFontTx/>
              <a:buNone/>
              <a:tabLst/>
              <a:defRPr/>
            </a:pPr>
            <a:endParaRPr kumimoji="0" lang="en-US" sz="2000" b="1" i="0" u="none" strike="noStrike" kern="1200" cap="none" spc="0" normalizeH="0" baseline="0" noProof="0">
              <a:ln>
                <a:noFill/>
              </a:ln>
              <a:solidFill>
                <a:prstClr val="black"/>
              </a:solidFill>
              <a:effectLst/>
              <a:uLnTx/>
              <a:uFillTx/>
              <a:latin typeface="EYInterstate Light" panose="02000506000000020004" pitchFamily="2" charset="0"/>
              <a:ea typeface="+mj-ea"/>
              <a:cs typeface="Times New Roman"/>
            </a:endParaRPr>
          </a:p>
        </p:txBody>
      </p:sp>
    </p:spTree>
    <p:extLst>
      <p:ext uri="{BB962C8B-B14F-4D97-AF65-F5344CB8AC3E}">
        <p14:creationId xmlns:p14="http://schemas.microsoft.com/office/powerpoint/2010/main" val="24598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7649"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2 of 9: Recipient Booking Information</a:t>
            </a: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72327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Locate the correct appointment booking</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6" name="TextBox 15">
            <a:extLst>
              <a:ext uri="{FF2B5EF4-FFF2-40B4-BE49-F238E27FC236}">
                <a16:creationId xmlns:a16="http://schemas.microsoft.com/office/drawing/2014/main" id="{F82660D4-174E-494B-8138-62CC2BD92056}"/>
              </a:ext>
            </a:extLst>
          </p:cNvPr>
          <p:cNvSpPr txBox="1"/>
          <p:nvPr/>
        </p:nvSpPr>
        <p:spPr>
          <a:xfrm>
            <a:off x="9784801" y="2879186"/>
            <a:ext cx="1946503" cy="93871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a:ln>
                  <a:noFill/>
                </a:ln>
                <a:solidFill>
                  <a:srgbClr val="000000"/>
                </a:solidFill>
                <a:effectLst/>
                <a:uLnTx/>
                <a:uFillTx/>
                <a:latin typeface="EYInterstate"/>
                <a:ea typeface="+mn-ea"/>
                <a:cs typeface="+mn-cs"/>
              </a:rPr>
              <a:t>Make sure to </a:t>
            </a:r>
            <a:r>
              <a:rPr lang="en-US" sz="1400">
                <a:solidFill>
                  <a:srgbClr val="000000"/>
                </a:solidFill>
                <a:latin typeface="EYInterstate"/>
              </a:rPr>
              <a:t>click the correct recipient under Today’s Appointments</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0" name="TextBox 9">
            <a:extLst>
              <a:ext uri="{FF2B5EF4-FFF2-40B4-BE49-F238E27FC236}">
                <a16:creationId xmlns:a16="http://schemas.microsoft.com/office/drawing/2014/main" id="{88C791DB-AEDC-4248-85A9-91078DD5CC47}"/>
              </a:ext>
            </a:extLst>
          </p:cNvPr>
          <p:cNvSpPr txBox="1"/>
          <p:nvPr/>
        </p:nvSpPr>
        <p:spPr>
          <a:xfrm>
            <a:off x="285232" y="817551"/>
            <a:ext cx="9171276" cy="2862322"/>
          </a:xfrm>
          <a:prstGeom prst="rect">
            <a:avLst/>
          </a:prstGeom>
          <a:noFill/>
        </p:spPr>
        <p:txBody>
          <a:bodyPr wrap="square" rtlCol="0">
            <a:spAutoFit/>
          </a:bodyPr>
          <a:lstStyle/>
          <a:p>
            <a:pPr fontAlgn="base"/>
            <a:r>
              <a:rPr lang="en-US">
                <a:latin typeface="EYInterstate" panose="02000503020000020004"/>
              </a:rPr>
              <a:t>When you are ready to begin the </a:t>
            </a:r>
            <a:r>
              <a:rPr lang="en-US" b="1">
                <a:latin typeface="EYInterstate" panose="02000503020000020004"/>
              </a:rPr>
              <a:t>VACCINE ADMINISTRATION PROCESS</a:t>
            </a:r>
            <a:r>
              <a:rPr lang="en-US">
                <a:latin typeface="EYInterstate" panose="02000503020000020004"/>
              </a:rPr>
              <a:t>, navigate to the </a:t>
            </a:r>
            <a:r>
              <a:rPr lang="en-US" b="1">
                <a:latin typeface="EYInterstate" panose="02000503020000020004"/>
              </a:rPr>
              <a:t>HOME PAGE</a:t>
            </a:r>
            <a:r>
              <a:rPr lang="en-US">
                <a:latin typeface="EYInterstate" panose="02000503020000020004"/>
              </a:rPr>
              <a:t> and find the </a:t>
            </a:r>
            <a:r>
              <a:rPr lang="en-US" b="1">
                <a:latin typeface="EYInterstate" panose="02000503020000020004"/>
              </a:rPr>
              <a:t>CORRECT BOOKING</a:t>
            </a:r>
            <a:r>
              <a:rPr lang="en-US">
                <a:latin typeface="EYInterstate" panose="02000503020000020004"/>
              </a:rPr>
              <a:t>. The appointment booking will initiate the vaccine administration process, where you will </a:t>
            </a:r>
            <a:r>
              <a:rPr lang="en-US" b="1">
                <a:latin typeface="EYInterstate" panose="02000503020000020004"/>
              </a:rPr>
              <a:t>VERIFY THE RECIPIENT’S IDENTITY</a:t>
            </a:r>
            <a:r>
              <a:rPr lang="en-US">
                <a:latin typeface="EYInterstate" panose="02000503020000020004"/>
              </a:rPr>
              <a:t>, </a:t>
            </a:r>
            <a:r>
              <a:rPr lang="en-US" b="1">
                <a:latin typeface="EYInterstate" panose="02000503020000020004"/>
              </a:rPr>
              <a:t>REVIEW THEIR MEDICAL HISTORY</a:t>
            </a:r>
            <a:r>
              <a:rPr lang="en-US">
                <a:latin typeface="EYInterstate" panose="02000503020000020004"/>
              </a:rPr>
              <a:t>, </a:t>
            </a:r>
            <a:r>
              <a:rPr lang="en-US" b="1">
                <a:latin typeface="EYInterstate" panose="02000503020000020004"/>
              </a:rPr>
              <a:t>CAPTURE THE VACCINE DETAILS</a:t>
            </a:r>
            <a:r>
              <a:rPr lang="en-US">
                <a:latin typeface="EYInterstate" panose="02000503020000020004"/>
              </a:rPr>
              <a:t>, and more. </a:t>
            </a:r>
          </a:p>
          <a:p>
            <a:pPr fontAlgn="base"/>
            <a:endParaRPr lang="en-US" b="1">
              <a:latin typeface="EYInterstate" panose="02000503020000020004"/>
            </a:endParaRPr>
          </a:p>
          <a:p>
            <a:pPr marL="342900" indent="-342900" fontAlgn="base">
              <a:lnSpc>
                <a:spcPct val="150000"/>
              </a:lnSpc>
              <a:buAutoNum type="arabicPeriod"/>
            </a:pPr>
            <a:r>
              <a:rPr lang="en-US">
                <a:latin typeface="EYInterstate" panose="02000503020000020004"/>
              </a:rPr>
              <a:t>On your home page, locate </a:t>
            </a:r>
            <a:r>
              <a:rPr lang="en-US" b="1">
                <a:latin typeface="EYInterstate" panose="02000503020000020004"/>
              </a:rPr>
              <a:t>TODAY’S APPOINTMENTS</a:t>
            </a:r>
          </a:p>
          <a:p>
            <a:pPr marL="342900" indent="-342900" fontAlgn="base">
              <a:lnSpc>
                <a:spcPct val="150000"/>
              </a:lnSpc>
              <a:buAutoNum type="arabicPeriod"/>
            </a:pPr>
            <a:r>
              <a:rPr lang="en-US">
                <a:latin typeface="EYInterstate" panose="02000503020000020004"/>
              </a:rPr>
              <a:t>Click the </a:t>
            </a:r>
            <a:r>
              <a:rPr lang="en-US" b="1">
                <a:latin typeface="EYInterstate" panose="02000503020000020004"/>
              </a:rPr>
              <a:t>CORRECT BOOKING </a:t>
            </a:r>
            <a:r>
              <a:rPr lang="en-US">
                <a:latin typeface="EYInterstate" panose="02000503020000020004"/>
              </a:rPr>
              <a:t>for the recipient </a:t>
            </a:r>
          </a:p>
          <a:p>
            <a:pPr marL="342900" indent="-342900" fontAlgn="base">
              <a:buAutoNum type="arabicPeriod"/>
            </a:pPr>
            <a:endParaRPr lang="en-US" b="1"/>
          </a:p>
        </p:txBody>
      </p:sp>
      <p:pic>
        <p:nvPicPr>
          <p:cNvPr id="23" name="Picture 22">
            <a:extLst>
              <a:ext uri="{FF2B5EF4-FFF2-40B4-BE49-F238E27FC236}">
                <a16:creationId xmlns:a16="http://schemas.microsoft.com/office/drawing/2014/main" id="{E8C4A934-E81B-48F1-8A8E-0A36EA2F7C4E}"/>
              </a:ext>
            </a:extLst>
          </p:cNvPr>
          <p:cNvPicPr>
            <a:picLocks noChangeAspect="1"/>
          </p:cNvPicPr>
          <p:nvPr/>
        </p:nvPicPr>
        <p:blipFill rotWithShape="1">
          <a:blip r:embed="rId7"/>
          <a:srcRect l="1291" t="4139" r="1598"/>
          <a:stretch/>
        </p:blipFill>
        <p:spPr>
          <a:xfrm>
            <a:off x="374286" y="3402874"/>
            <a:ext cx="8993167" cy="1932075"/>
          </a:xfrm>
          <a:prstGeom prst="rect">
            <a:avLst/>
          </a:prstGeom>
          <a:ln w="28575">
            <a:solidFill>
              <a:schemeClr val="tx1"/>
            </a:solidFill>
          </a:ln>
        </p:spPr>
      </p:pic>
      <p:sp>
        <p:nvSpPr>
          <p:cNvPr id="21" name="Rectangle 20">
            <a:extLst>
              <a:ext uri="{FF2B5EF4-FFF2-40B4-BE49-F238E27FC236}">
                <a16:creationId xmlns:a16="http://schemas.microsoft.com/office/drawing/2014/main" id="{7EAEC274-00C6-4990-B7E3-214A08888609}"/>
              </a:ext>
            </a:extLst>
          </p:cNvPr>
          <p:cNvSpPr/>
          <p:nvPr/>
        </p:nvSpPr>
        <p:spPr>
          <a:xfrm>
            <a:off x="4938244" y="4460631"/>
            <a:ext cx="3691950" cy="47712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9302D50-715E-4388-AC7B-FABD87A6A540}"/>
              </a:ext>
            </a:extLst>
          </p:cNvPr>
          <p:cNvSpPr/>
          <p:nvPr/>
        </p:nvSpPr>
        <p:spPr>
          <a:xfrm>
            <a:off x="4938244" y="3863083"/>
            <a:ext cx="1924569" cy="26615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0511C73-5072-4017-8ADC-92FC2D2B28B3}"/>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7" name="Rectangle 26">
            <a:extLst>
              <a:ext uri="{FF2B5EF4-FFF2-40B4-BE49-F238E27FC236}">
                <a16:creationId xmlns:a16="http://schemas.microsoft.com/office/drawing/2014/main" id="{D0F4D18F-9254-4845-83BA-950B707A2A2B}"/>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8" name="Rectangle 27">
            <a:extLst>
              <a:ext uri="{FF2B5EF4-FFF2-40B4-BE49-F238E27FC236}">
                <a16:creationId xmlns:a16="http://schemas.microsoft.com/office/drawing/2014/main" id="{F23B5D7D-8AF3-453C-81D6-405B06540720}"/>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3959682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9697"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chemeClr val="tx1"/>
                </a:solidFill>
                <a:latin typeface="EYInterstate"/>
                <a:cs typeface="Arial"/>
              </a:rPr>
              <a:t>Step 3 of 9: Receive Verbal Consent</a:t>
            </a: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93871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Acquire verbal consent from recipient and mark consent as completed</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6" name="TextBox 15">
            <a:extLst>
              <a:ext uri="{FF2B5EF4-FFF2-40B4-BE49-F238E27FC236}">
                <a16:creationId xmlns:a16="http://schemas.microsoft.com/office/drawing/2014/main" id="{F82660D4-174E-494B-8138-62CC2BD92056}"/>
              </a:ext>
            </a:extLst>
          </p:cNvPr>
          <p:cNvSpPr txBox="1"/>
          <p:nvPr/>
        </p:nvSpPr>
        <p:spPr>
          <a:xfrm>
            <a:off x="9784801" y="2879186"/>
            <a:ext cx="1946503" cy="72327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a:ln>
                  <a:noFill/>
                </a:ln>
                <a:solidFill>
                  <a:srgbClr val="000000"/>
                </a:solidFill>
                <a:effectLst/>
                <a:uLnTx/>
                <a:uFillTx/>
                <a:latin typeface="EYInterstate"/>
                <a:ea typeface="+mn-ea"/>
                <a:cs typeface="+mn-cs"/>
              </a:rPr>
              <a:t>Read the text from the </a:t>
            </a:r>
            <a:r>
              <a:rPr kumimoji="0" lang="en-US" sz="1400" b="1" i="0" u="none" strike="noStrike" kern="1200" cap="none" spc="0" normalizeH="0" baseline="0" noProof="0">
                <a:ln>
                  <a:noFill/>
                </a:ln>
                <a:solidFill>
                  <a:srgbClr val="000000"/>
                </a:solidFill>
                <a:effectLst/>
                <a:uLnTx/>
                <a:uFillTx/>
                <a:latin typeface="EYInterstate"/>
                <a:ea typeface="+mn-ea"/>
                <a:cs typeface="+mn-cs"/>
              </a:rPr>
              <a:t>DISCLOSURE STATEMENT</a:t>
            </a:r>
          </a:p>
        </p:txBody>
      </p:sp>
      <p:sp>
        <p:nvSpPr>
          <p:cNvPr id="14" name="TextBox 13">
            <a:extLst>
              <a:ext uri="{FF2B5EF4-FFF2-40B4-BE49-F238E27FC236}">
                <a16:creationId xmlns:a16="http://schemas.microsoft.com/office/drawing/2014/main" id="{B68B4595-8007-4521-9B33-F6069DAFFC9A}"/>
              </a:ext>
            </a:extLst>
          </p:cNvPr>
          <p:cNvSpPr txBox="1"/>
          <p:nvPr/>
        </p:nvSpPr>
        <p:spPr>
          <a:xfrm>
            <a:off x="277817" y="807243"/>
            <a:ext cx="9163363" cy="2862322"/>
          </a:xfrm>
          <a:prstGeom prst="rect">
            <a:avLst/>
          </a:prstGeom>
          <a:noFill/>
        </p:spPr>
        <p:txBody>
          <a:bodyPr wrap="square" lIns="91440" tIns="45720" rIns="91440" bIns="45720" rtlCol="0" anchor="t">
            <a:spAutoFit/>
          </a:bodyPr>
          <a:lstStyle/>
          <a:p>
            <a:r>
              <a:rPr lang="en-US">
                <a:latin typeface="EYInterstate" panose="02000503020000020004"/>
              </a:rPr>
              <a:t>After clicking the appointment booking, you will see the </a:t>
            </a:r>
            <a:r>
              <a:rPr lang="en-US" b="1">
                <a:latin typeface="EYInterstate" panose="02000503020000020004"/>
              </a:rPr>
              <a:t>VACCINE CONSENT </a:t>
            </a:r>
            <a:r>
              <a:rPr lang="en-US">
                <a:latin typeface="EYInterstate" panose="02000503020000020004"/>
              </a:rPr>
              <a:t>page. Before administering the vaccine, </a:t>
            </a:r>
            <a:r>
              <a:rPr lang="en-US" b="1">
                <a:latin typeface="EYInterstate" panose="02000503020000020004"/>
              </a:rPr>
              <a:t>VERBAL CONSENT IS REQUIRED</a:t>
            </a:r>
            <a:r>
              <a:rPr lang="en-US">
                <a:latin typeface="EYInterstate" panose="02000503020000020004"/>
              </a:rPr>
              <a:t>. </a:t>
            </a:r>
          </a:p>
          <a:p>
            <a:endParaRPr lang="en-US">
              <a:latin typeface="EYInterstate" panose="02000503020000020004"/>
            </a:endParaRPr>
          </a:p>
          <a:p>
            <a:pPr marL="342900" indent="-342900">
              <a:buAutoNum type="arabicPeriod"/>
            </a:pPr>
            <a:r>
              <a:rPr lang="en-US">
                <a:latin typeface="EYInterstate" panose="02000503020000020004"/>
              </a:rPr>
              <a:t>Read the </a:t>
            </a:r>
            <a:r>
              <a:rPr lang="en-US" b="1">
                <a:latin typeface="EYInterstate" panose="02000503020000020004"/>
              </a:rPr>
              <a:t>DISCLOSURE STATEMENT </a:t>
            </a:r>
            <a:r>
              <a:rPr lang="en-US">
                <a:latin typeface="EYInterstate" panose="02000503020000020004"/>
              </a:rPr>
              <a:t>to the recipient</a:t>
            </a:r>
          </a:p>
          <a:p>
            <a:pPr marL="342900" indent="-342900">
              <a:buAutoNum type="arabicPeriod"/>
            </a:pPr>
            <a:r>
              <a:rPr lang="en-US">
                <a:latin typeface="EYInterstate" panose="02000503020000020004"/>
              </a:rPr>
              <a:t>After you </a:t>
            </a:r>
            <a:r>
              <a:rPr lang="en-US" b="1">
                <a:latin typeface="EYInterstate" panose="02000503020000020004"/>
              </a:rPr>
              <a:t>RECEIVE</a:t>
            </a:r>
            <a:r>
              <a:rPr lang="en-US">
                <a:latin typeface="EYInterstate" panose="02000503020000020004"/>
              </a:rPr>
              <a:t> </a:t>
            </a:r>
            <a:r>
              <a:rPr lang="en-US" b="1">
                <a:latin typeface="EYInterstate" panose="02000503020000020004"/>
              </a:rPr>
              <a:t>VERBAL CONSENT</a:t>
            </a:r>
            <a:r>
              <a:rPr lang="en-US">
                <a:latin typeface="EYInterstate" panose="02000503020000020004"/>
              </a:rPr>
              <a:t>, you can </a:t>
            </a:r>
            <a:r>
              <a:rPr lang="en-US" b="1">
                <a:latin typeface="EYInterstate" panose="02000503020000020004"/>
              </a:rPr>
              <a:t>CHECK</a:t>
            </a:r>
            <a:r>
              <a:rPr lang="en-US">
                <a:latin typeface="EYInterstate" panose="02000503020000020004"/>
              </a:rPr>
              <a:t> the check box indicating that consent was provided </a:t>
            </a:r>
          </a:p>
          <a:p>
            <a:pPr marL="342900" indent="-342900">
              <a:buAutoNum type="arabicPeriod"/>
            </a:pPr>
            <a:r>
              <a:rPr lang="en-US">
                <a:latin typeface="EYInterstate" panose="02000503020000020004"/>
              </a:rPr>
              <a:t>Click </a:t>
            </a:r>
            <a:r>
              <a:rPr lang="en-US" b="1">
                <a:latin typeface="EYInterstate" panose="02000503020000020004"/>
              </a:rPr>
              <a:t>NEXT</a:t>
            </a:r>
          </a:p>
          <a:p>
            <a:endParaRPr lang="en-US" b="1">
              <a:latin typeface="EYInterstate" panose="02000503020000020004"/>
            </a:endParaRPr>
          </a:p>
          <a:p>
            <a:r>
              <a:rPr lang="en-US" i="1">
                <a:latin typeface="EYInterstate" panose="02000503020000020004"/>
              </a:rPr>
              <a:t>Note: The recipient’s </a:t>
            </a:r>
            <a:r>
              <a:rPr lang="en-US" b="1" i="1">
                <a:latin typeface="EYInterstate" panose="02000503020000020004"/>
              </a:rPr>
              <a:t>MEDICAL HISTORY </a:t>
            </a:r>
            <a:r>
              <a:rPr lang="en-US" i="1">
                <a:latin typeface="EYInterstate" panose="02000503020000020004"/>
              </a:rPr>
              <a:t>will be displayed on the right-hand side of the screen. </a:t>
            </a:r>
          </a:p>
        </p:txBody>
      </p:sp>
      <p:pic>
        <p:nvPicPr>
          <p:cNvPr id="4" name="Picture 3">
            <a:extLst>
              <a:ext uri="{FF2B5EF4-FFF2-40B4-BE49-F238E27FC236}">
                <a16:creationId xmlns:a16="http://schemas.microsoft.com/office/drawing/2014/main" id="{92229C81-F7D8-4B63-817B-01A80E353D72}"/>
              </a:ext>
            </a:extLst>
          </p:cNvPr>
          <p:cNvPicPr>
            <a:picLocks noChangeAspect="1"/>
          </p:cNvPicPr>
          <p:nvPr/>
        </p:nvPicPr>
        <p:blipFill rotWithShape="1">
          <a:blip r:embed="rId7"/>
          <a:srcRect l="215" t="-2" r="20236" b="15979"/>
          <a:stretch/>
        </p:blipFill>
        <p:spPr>
          <a:xfrm>
            <a:off x="1417086" y="3429000"/>
            <a:ext cx="6761050" cy="2911608"/>
          </a:xfrm>
          <a:prstGeom prst="rect">
            <a:avLst/>
          </a:prstGeom>
          <a:ln w="28575">
            <a:solidFill>
              <a:schemeClr val="tx1"/>
            </a:solidFill>
          </a:ln>
        </p:spPr>
      </p:pic>
      <p:sp>
        <p:nvSpPr>
          <p:cNvPr id="17" name="Rectangle 16">
            <a:extLst>
              <a:ext uri="{FF2B5EF4-FFF2-40B4-BE49-F238E27FC236}">
                <a16:creationId xmlns:a16="http://schemas.microsoft.com/office/drawing/2014/main" id="{F913581B-AFB0-4967-A565-871F9F366A61}"/>
              </a:ext>
            </a:extLst>
          </p:cNvPr>
          <p:cNvSpPr/>
          <p:nvPr/>
        </p:nvSpPr>
        <p:spPr>
          <a:xfrm>
            <a:off x="5235832" y="4093240"/>
            <a:ext cx="2198670" cy="2398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E450ED7-7ED8-4BD1-B6A2-32A2DB4A70B7}"/>
              </a:ext>
            </a:extLst>
          </p:cNvPr>
          <p:cNvSpPr/>
          <p:nvPr/>
        </p:nvSpPr>
        <p:spPr>
          <a:xfrm>
            <a:off x="1451811" y="4400988"/>
            <a:ext cx="4829763" cy="192804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FD96468-6E63-458C-B78B-7729FF294FAA}"/>
              </a:ext>
            </a:extLst>
          </p:cNvPr>
          <p:cNvSpPr/>
          <p:nvPr/>
        </p:nvSpPr>
        <p:spPr>
          <a:xfrm>
            <a:off x="1467960" y="5758818"/>
            <a:ext cx="354934" cy="31048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68E683A-F252-48EB-B29F-B1BCCBAEBE69}"/>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5" name="Rectangle 24">
            <a:extLst>
              <a:ext uri="{FF2B5EF4-FFF2-40B4-BE49-F238E27FC236}">
                <a16:creationId xmlns:a16="http://schemas.microsoft.com/office/drawing/2014/main" id="{5DF5400F-705E-4FD5-91E1-49797DC4FF68}"/>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6" name="Rectangle 25">
            <a:extLst>
              <a:ext uri="{FF2B5EF4-FFF2-40B4-BE49-F238E27FC236}">
                <a16:creationId xmlns:a16="http://schemas.microsoft.com/office/drawing/2014/main" id="{50AFC5F9-EA7A-402A-AE5B-0A3179A741E6}"/>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2754533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745"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4 of 9</a:t>
            </a:r>
            <a:r>
              <a:rPr lang="en-US" sz="2000" b="1">
                <a:ln w="0">
                  <a:noFill/>
                </a:ln>
                <a:solidFill>
                  <a:schemeClr val="tx1"/>
                </a:solidFill>
                <a:latin typeface="EYInterstate"/>
                <a:cs typeface="Arial"/>
              </a:rPr>
              <a:t>: Provide the EUA Fact Sheet </a:t>
            </a:r>
          </a:p>
        </p:txBody>
      </p:sp>
      <p:sp>
        <p:nvSpPr>
          <p:cNvPr id="6" name="object 4">
            <a:extLst>
              <a:ext uri="{FF2B5EF4-FFF2-40B4-BE49-F238E27FC236}">
                <a16:creationId xmlns:a16="http://schemas.microsoft.com/office/drawing/2014/main" id="{E841121C-0B87-45EF-9992-D117D47969D7}"/>
              </a:ext>
            </a:extLst>
          </p:cNvPr>
          <p:cNvSpPr txBox="1"/>
          <p:nvPr/>
        </p:nvSpPr>
        <p:spPr>
          <a:xfrm>
            <a:off x="348455" y="878820"/>
            <a:ext cx="8823911" cy="4478727"/>
          </a:xfrm>
          <a:prstGeom prst="rect">
            <a:avLst/>
          </a:prstGeom>
        </p:spPr>
        <p:txBody>
          <a:bodyPr vert="horz" wrap="square" lIns="0" tIns="12700" rIns="0" bIns="0" rtlCol="0" anchor="t">
            <a:spAutoFit/>
          </a:bodyPr>
          <a:lstStyle/>
          <a:p>
            <a:pPr marL="12065" marR="5080" defTabSz="457200">
              <a:spcBef>
                <a:spcPts val="100"/>
              </a:spcBef>
              <a:tabLst>
                <a:tab pos="241300" algn="l"/>
              </a:tabLst>
              <a:defRPr/>
            </a:pPr>
            <a:r>
              <a:rPr lang="en-US" sz="1600">
                <a:solidFill>
                  <a:srgbClr val="000000"/>
                </a:solidFill>
                <a:latin typeface="EYInterstate"/>
              </a:rPr>
              <a:t>Before</a:t>
            </a:r>
            <a:r>
              <a:rPr kumimoji="0" lang="en-US" sz="1600" b="0" i="0" u="none" strike="noStrike" kern="1200" cap="none" spc="0" normalizeH="0" baseline="0" noProof="0">
                <a:ln>
                  <a:noFill/>
                </a:ln>
                <a:solidFill>
                  <a:srgbClr val="000000"/>
                </a:solidFill>
                <a:effectLst/>
                <a:uLnTx/>
                <a:uFillTx/>
                <a:latin typeface="EYInterstate"/>
                <a:ea typeface="+mn-ea"/>
                <a:cs typeface="+mn-cs"/>
              </a:rPr>
              <a:t> you administer the vaccine, you must also </a:t>
            </a:r>
            <a:r>
              <a:rPr kumimoji="0" lang="en-US" sz="1600" b="1" i="0" u="none" strike="noStrike" kern="1200" cap="none" spc="0" normalizeH="0" baseline="0" noProof="0">
                <a:ln>
                  <a:noFill/>
                </a:ln>
                <a:solidFill>
                  <a:srgbClr val="000000"/>
                </a:solidFill>
                <a:effectLst/>
                <a:uLnTx/>
                <a:uFillTx/>
                <a:latin typeface="EYInterstate"/>
                <a:ea typeface="+mn-ea"/>
                <a:cs typeface="+mn-cs"/>
              </a:rPr>
              <a:t>PROVIDE</a:t>
            </a:r>
            <a:r>
              <a:rPr kumimoji="0" lang="en-US" sz="1600" b="0" i="0" u="none" strike="noStrike" kern="1200" cap="none" spc="0" normalizeH="0" baseline="0" noProof="0">
                <a:ln>
                  <a:noFill/>
                </a:ln>
                <a:solidFill>
                  <a:srgbClr val="000000"/>
                </a:solidFill>
                <a:effectLst/>
                <a:uLnTx/>
                <a:uFillTx/>
                <a:latin typeface="EYInterstate"/>
                <a:ea typeface="+mn-ea"/>
                <a:cs typeface="+mn-cs"/>
              </a:rPr>
              <a:t> the </a:t>
            </a:r>
            <a:r>
              <a:rPr kumimoji="0" lang="en-US" sz="1600" b="1" i="0" u="none" strike="noStrike" kern="1200" cap="none" spc="0" normalizeH="0" baseline="0" noProof="0">
                <a:ln>
                  <a:noFill/>
                </a:ln>
                <a:solidFill>
                  <a:srgbClr val="000000"/>
                </a:solidFill>
                <a:effectLst/>
                <a:uLnTx/>
                <a:uFillTx/>
                <a:latin typeface="EYInterstate"/>
                <a:ea typeface="+mn-ea"/>
                <a:cs typeface="+mn-cs"/>
              </a:rPr>
              <a:t>EMERGENCY USE AUTHORIZATION (EUA) </a:t>
            </a:r>
            <a:r>
              <a:rPr lang="en-US" sz="1600" b="1">
                <a:solidFill>
                  <a:srgbClr val="000000"/>
                </a:solidFill>
                <a:latin typeface="EYInterstate"/>
              </a:rPr>
              <a:t>FACT SHEET </a:t>
            </a:r>
            <a:r>
              <a:rPr lang="en-US" sz="1600">
                <a:solidFill>
                  <a:srgbClr val="000000"/>
                </a:solidFill>
                <a:latin typeface="EYInterstate"/>
              </a:rPr>
              <a:t>and the</a:t>
            </a:r>
            <a:r>
              <a:rPr lang="en-US" sz="1600" b="1">
                <a:solidFill>
                  <a:srgbClr val="000000"/>
                </a:solidFill>
                <a:latin typeface="EYInterstate"/>
              </a:rPr>
              <a:t> V-SAFE INFORMATION SHEET </a:t>
            </a:r>
            <a:r>
              <a:rPr lang="en-US" sz="1600">
                <a:solidFill>
                  <a:srgbClr val="000000"/>
                </a:solidFill>
                <a:latin typeface="EYInterstate"/>
              </a:rPr>
              <a:t>to </a:t>
            </a:r>
            <a:r>
              <a:rPr kumimoji="0" lang="en-US" sz="1600" b="0" i="0" u="none" strike="noStrike" kern="1200" cap="none" spc="0" normalizeH="0" baseline="0" noProof="0">
                <a:ln>
                  <a:noFill/>
                </a:ln>
                <a:solidFill>
                  <a:srgbClr val="000000"/>
                </a:solidFill>
                <a:effectLst/>
                <a:uLnTx/>
                <a:uFillTx/>
                <a:latin typeface="EYInterstate"/>
                <a:ea typeface="+mn-ea"/>
                <a:cs typeface="+mn-cs"/>
              </a:rPr>
              <a:t>the recipient</a:t>
            </a:r>
            <a:r>
              <a:rPr lang="en-US" sz="1600">
                <a:solidFill>
                  <a:srgbClr val="000000"/>
                </a:solidFill>
                <a:latin typeface="EYInterstate"/>
              </a:rPr>
              <a:t> or guardian</a:t>
            </a:r>
            <a:r>
              <a:rPr kumimoji="0" lang="en-US" sz="1600" b="0" i="0" u="none" strike="noStrike" kern="1200" cap="none" spc="0" normalizeH="0" baseline="0" noProof="0">
                <a:ln>
                  <a:noFill/>
                </a:ln>
                <a:solidFill>
                  <a:srgbClr val="000000"/>
                </a:solidFill>
                <a:effectLst/>
                <a:uLnTx/>
                <a:uFillTx/>
                <a:latin typeface="EYInterstate"/>
                <a:ea typeface="+mn-ea"/>
                <a:cs typeface="+mn-cs"/>
              </a:rPr>
              <a:t>.</a:t>
            </a:r>
            <a:r>
              <a:rPr lang="en-US" sz="1600">
                <a:solidFill>
                  <a:srgbClr val="000000"/>
                </a:solidFill>
                <a:latin typeface="EYInterstate"/>
              </a:rPr>
              <a:t> </a:t>
            </a:r>
          </a:p>
          <a:p>
            <a:pPr marL="12065" marR="5080" defTabSz="457200">
              <a:lnSpc>
                <a:spcPct val="150000"/>
              </a:lnSpc>
              <a:spcBef>
                <a:spcPts val="100"/>
              </a:spcBef>
              <a:tabLst>
                <a:tab pos="241300" algn="l"/>
              </a:tabLst>
              <a:defRPr/>
            </a:pPr>
            <a:endParaRPr lang="en-US" sz="1600">
              <a:solidFill>
                <a:srgbClr val="000000"/>
              </a:solidFill>
              <a:latin typeface="EYInterstate"/>
            </a:endParaRPr>
          </a:p>
          <a:p>
            <a:pPr marL="12065" marR="5080" defTabSz="457200">
              <a:lnSpc>
                <a:spcPct val="150000"/>
              </a:lnSpc>
              <a:spcBef>
                <a:spcPts val="100"/>
              </a:spcBef>
              <a:tabLst>
                <a:tab pos="241300" algn="l"/>
              </a:tabLst>
              <a:defRPr/>
            </a:pPr>
            <a:r>
              <a:rPr lang="en-US" sz="1600">
                <a:solidFill>
                  <a:srgbClr val="000000"/>
                </a:solidFill>
                <a:latin typeface="EYInterstate"/>
              </a:rPr>
              <a:t>1. Obtain copies of the EUA Fact Sheet at this website (There will be different EUAs for different vaccines): </a:t>
            </a:r>
            <a:r>
              <a:rPr lang="en-US" sz="1600">
                <a:solidFill>
                  <a:srgbClr val="000000"/>
                </a:solidFill>
                <a:latin typeface="EYInterstate"/>
                <a:hlinkClick r:id="rId7"/>
              </a:rPr>
              <a:t>https://www.fda.gov/media/144414/download</a:t>
            </a:r>
            <a:r>
              <a:rPr lang="en-US" sz="1600">
                <a:solidFill>
                  <a:srgbClr val="000000"/>
                </a:solidFill>
                <a:latin typeface="EYInterstate"/>
              </a:rPr>
              <a:t> (Pfizer EUA)</a:t>
            </a:r>
            <a:endParaRPr lang="en-US" sz="1600">
              <a:solidFill>
                <a:srgbClr val="000000"/>
              </a:solidFill>
              <a:highlight>
                <a:srgbClr val="FFFF00"/>
              </a:highlight>
              <a:latin typeface="EYInterstate"/>
            </a:endParaRPr>
          </a:p>
          <a:p>
            <a:pPr marL="12065" marR="5080" defTabSz="457200">
              <a:lnSpc>
                <a:spcPct val="150000"/>
              </a:lnSpc>
              <a:spcBef>
                <a:spcPts val="100"/>
              </a:spcBef>
              <a:tabLst>
                <a:tab pos="241300" algn="l"/>
              </a:tabLst>
              <a:defRPr/>
            </a:pPr>
            <a:r>
              <a:rPr lang="en-US" sz="1600">
                <a:solidFill>
                  <a:srgbClr val="000000"/>
                </a:solidFill>
                <a:latin typeface="EYInterstate"/>
              </a:rPr>
              <a:t>2. Obtain copies of the V-SAFE Information Sheet at this website: </a:t>
            </a:r>
            <a:r>
              <a:rPr lang="en-US" sz="1600">
                <a:solidFill>
                  <a:srgbClr val="000000"/>
                </a:solidFill>
                <a:latin typeface="EYInterstate"/>
                <a:hlinkClick r:id="rId8"/>
              </a:rPr>
              <a:t>https://immunize.nc.gov/providers/ncip/pdf/v_safe_poster_508.pdf</a:t>
            </a:r>
            <a:r>
              <a:rPr lang="en-US" sz="1600">
                <a:solidFill>
                  <a:srgbClr val="000000"/>
                </a:solidFill>
                <a:latin typeface="EYInterstate"/>
              </a:rPr>
              <a:t> </a:t>
            </a:r>
          </a:p>
          <a:p>
            <a:pPr marL="12065" marR="5080" defTabSz="457200">
              <a:lnSpc>
                <a:spcPct val="150000"/>
              </a:lnSpc>
              <a:spcBef>
                <a:spcPts val="100"/>
              </a:spcBef>
              <a:tabLst>
                <a:tab pos="241300" algn="l"/>
              </a:tabLst>
              <a:defRPr/>
            </a:pPr>
            <a:r>
              <a:rPr lang="en-US" sz="1600">
                <a:solidFill>
                  <a:srgbClr val="000000"/>
                </a:solidFill>
                <a:latin typeface="EYInterstate"/>
              </a:rPr>
              <a:t>3. Provide the recipient or guardian with the EUA Fact Sheet prior to vaccination.</a:t>
            </a:r>
          </a:p>
          <a:p>
            <a:pPr marL="12065" marR="5080" defTabSz="457200">
              <a:lnSpc>
                <a:spcPct val="150000"/>
              </a:lnSpc>
              <a:spcBef>
                <a:spcPts val="100"/>
              </a:spcBef>
              <a:tabLst>
                <a:tab pos="241300" algn="l"/>
              </a:tabLst>
              <a:defRPr/>
            </a:pPr>
            <a:r>
              <a:rPr lang="en-US" sz="1600">
                <a:solidFill>
                  <a:srgbClr val="000000"/>
                </a:solidFill>
                <a:latin typeface="EYInterstate"/>
              </a:rPr>
              <a:t>2. Ask the recipient if they have any questions about the risks and benefits of receiving the COVID-19 vaccine.</a:t>
            </a:r>
          </a:p>
          <a:p>
            <a:pPr marL="12065" marR="5080" defTabSz="457200">
              <a:lnSpc>
                <a:spcPct val="150000"/>
              </a:lnSpc>
              <a:spcBef>
                <a:spcPts val="100"/>
              </a:spcBef>
              <a:tabLst>
                <a:tab pos="241300" algn="l"/>
              </a:tabLst>
              <a:defRPr/>
            </a:pPr>
            <a:r>
              <a:rPr lang="en-US" sz="1600">
                <a:solidFill>
                  <a:srgbClr val="000000"/>
                </a:solidFill>
                <a:latin typeface="EYInterstate"/>
              </a:rPr>
              <a:t>3. Counsel the recipient on the importance of enrolling in V-safe to report any adverse events following vaccination. </a:t>
            </a:r>
            <a:endParaRPr lang="en-US" sz="1600">
              <a:solidFill>
                <a:srgbClr val="000000"/>
              </a:solidFill>
              <a:latin typeface="EYInterstate"/>
              <a:hlinkClick r:id="rId9"/>
            </a:endParaRP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Give Emergency Use Authorization Fact Sheet and V-safe Information Sheet to recipient</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6" name="TextBox 15">
            <a:extLst>
              <a:ext uri="{FF2B5EF4-FFF2-40B4-BE49-F238E27FC236}">
                <a16:creationId xmlns:a16="http://schemas.microsoft.com/office/drawing/2014/main" id="{F82660D4-174E-494B-8138-62CC2BD92056}"/>
              </a:ext>
            </a:extLst>
          </p:cNvPr>
          <p:cNvSpPr txBox="1"/>
          <p:nvPr/>
        </p:nvSpPr>
        <p:spPr>
          <a:xfrm>
            <a:off x="9784801" y="2879186"/>
            <a:ext cx="1946503" cy="93871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a:ln>
                  <a:noFill/>
                </a:ln>
                <a:solidFill>
                  <a:srgbClr val="000000"/>
                </a:solidFill>
                <a:effectLst/>
                <a:uLnTx/>
                <a:uFillTx/>
                <a:latin typeface="EYInterstate"/>
                <a:ea typeface="+mn-ea"/>
                <a:cs typeface="+mn-cs"/>
              </a:rPr>
              <a:t>Counsel recipient on importance of V-safe reporting</a:t>
            </a:r>
          </a:p>
        </p:txBody>
      </p:sp>
      <p:sp>
        <p:nvSpPr>
          <p:cNvPr id="14" name="Rectangle 13">
            <a:extLst>
              <a:ext uri="{FF2B5EF4-FFF2-40B4-BE49-F238E27FC236}">
                <a16:creationId xmlns:a16="http://schemas.microsoft.com/office/drawing/2014/main" id="{6C67906D-7A9A-4FB8-A45C-9C58AF92DEFB}"/>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1" name="Rectangle 20">
            <a:extLst>
              <a:ext uri="{FF2B5EF4-FFF2-40B4-BE49-F238E27FC236}">
                <a16:creationId xmlns:a16="http://schemas.microsoft.com/office/drawing/2014/main" id="{4EAA855B-9093-4F83-8465-FB93F3F5503F}"/>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2" name="Rectangle 21">
            <a:extLst>
              <a:ext uri="{FF2B5EF4-FFF2-40B4-BE49-F238E27FC236}">
                <a16:creationId xmlns:a16="http://schemas.microsoft.com/office/drawing/2014/main" id="{429F4583-813F-43C5-A3ED-5723996115D3}"/>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4263068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3793"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5 of 9: Review the Vaccine Administration Details </a:t>
            </a:r>
          </a:p>
        </p:txBody>
      </p:sp>
      <p:sp>
        <p:nvSpPr>
          <p:cNvPr id="6" name="object 4">
            <a:extLst>
              <a:ext uri="{FF2B5EF4-FFF2-40B4-BE49-F238E27FC236}">
                <a16:creationId xmlns:a16="http://schemas.microsoft.com/office/drawing/2014/main" id="{E841121C-0B87-45EF-9992-D117D47969D7}"/>
              </a:ext>
            </a:extLst>
          </p:cNvPr>
          <p:cNvSpPr txBox="1"/>
          <p:nvPr/>
        </p:nvSpPr>
        <p:spPr>
          <a:xfrm>
            <a:off x="356921" y="878820"/>
            <a:ext cx="8815445" cy="343940"/>
          </a:xfrm>
          <a:prstGeom prst="rect">
            <a:avLst/>
          </a:prstGeom>
        </p:spPr>
        <p:txBody>
          <a:bodyPr vert="horz" wrap="square" lIns="0" tIns="12700" rIns="0" bIns="0" rtlCol="0" anchor="t">
            <a:spAutoFit/>
          </a:bodyPr>
          <a:lstStyle/>
          <a:p>
            <a:pPr marL="240665" marR="5080" lvl="0" indent="-228600" algn="l" defTabSz="457200" rtl="0" eaLnBrk="1" fontAlgn="auto" latinLnBrk="0" hangingPunct="1">
              <a:lnSpc>
                <a:spcPct val="150000"/>
              </a:lnSpc>
              <a:spcBef>
                <a:spcPts val="100"/>
              </a:spcBef>
              <a:spcAft>
                <a:spcPts val="0"/>
              </a:spcAft>
              <a:buClrTx/>
              <a:buSzTx/>
              <a:buFontTx/>
              <a:buAutoNum type="arabicPeriod"/>
              <a:tabLst>
                <a:tab pos="241300" algn="l"/>
              </a:tabLst>
              <a:defRPr/>
            </a:pPr>
            <a:endParaRPr kumimoji="0" lang="en-US" sz="1600" b="0" i="0" u="none" strike="noStrike" kern="1200" cap="none" spc="0" normalizeH="0" baseline="0" noProof="0">
              <a:ln>
                <a:noFill/>
              </a:ln>
              <a:solidFill>
                <a:srgbClr val="000000"/>
              </a:solidFill>
              <a:effectLst/>
              <a:uLnTx/>
              <a:uFillTx/>
              <a:latin typeface="EYInterstate"/>
              <a:ea typeface="+mn-ea"/>
              <a:cs typeface="+mn-cs"/>
            </a:endParaRP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72327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Record information about the administered vaccine</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6" name="TextBox 15">
            <a:extLst>
              <a:ext uri="{FF2B5EF4-FFF2-40B4-BE49-F238E27FC236}">
                <a16:creationId xmlns:a16="http://schemas.microsoft.com/office/drawing/2014/main" id="{F82660D4-174E-494B-8138-62CC2BD92056}"/>
              </a:ext>
            </a:extLst>
          </p:cNvPr>
          <p:cNvSpPr txBox="1"/>
          <p:nvPr/>
        </p:nvSpPr>
        <p:spPr>
          <a:xfrm>
            <a:off x="9784801" y="2879186"/>
            <a:ext cx="1946503"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Make sure to look for and include any immediate adverse effects from the vaccine, if any arise</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4" name="TextBox 13">
            <a:extLst>
              <a:ext uri="{FF2B5EF4-FFF2-40B4-BE49-F238E27FC236}">
                <a16:creationId xmlns:a16="http://schemas.microsoft.com/office/drawing/2014/main" id="{D4C742FB-7299-4EF6-892B-A2F8EF144690}"/>
              </a:ext>
            </a:extLst>
          </p:cNvPr>
          <p:cNvSpPr txBox="1"/>
          <p:nvPr/>
        </p:nvSpPr>
        <p:spPr>
          <a:xfrm>
            <a:off x="277817" y="807243"/>
            <a:ext cx="9163363" cy="2195473"/>
          </a:xfrm>
          <a:prstGeom prst="rect">
            <a:avLst/>
          </a:prstGeom>
          <a:noFill/>
        </p:spPr>
        <p:txBody>
          <a:bodyPr wrap="square" lIns="91440" tIns="45720" rIns="91440" bIns="45720" rtlCol="0" anchor="t">
            <a:spAutoFit/>
          </a:bodyPr>
          <a:lstStyle/>
          <a:p>
            <a:pPr marL="12065" marR="5080" defTabSz="457200">
              <a:spcBef>
                <a:spcPts val="100"/>
              </a:spcBef>
              <a:tabLst>
                <a:tab pos="241300" algn="l"/>
              </a:tabLst>
              <a:defRPr/>
            </a:pPr>
            <a:r>
              <a:rPr lang="en-US">
                <a:solidFill>
                  <a:srgbClr val="000000"/>
                </a:solidFill>
                <a:latin typeface="EYInterstate"/>
              </a:rPr>
              <a:t>Once you receive vaccine consent and provide the EUA Fact Sheet, you will continue to the </a:t>
            </a:r>
            <a:r>
              <a:rPr lang="en-US" b="1">
                <a:solidFill>
                  <a:srgbClr val="000000"/>
                </a:solidFill>
                <a:latin typeface="EYInterstate"/>
              </a:rPr>
              <a:t>VACCINE ADMINISTRATION </a:t>
            </a:r>
            <a:r>
              <a:rPr lang="en-US">
                <a:solidFill>
                  <a:srgbClr val="000000"/>
                </a:solidFill>
                <a:latin typeface="EYInterstate"/>
              </a:rPr>
              <a:t>page. This page is where you will </a:t>
            </a:r>
            <a:r>
              <a:rPr lang="en-US" b="1">
                <a:solidFill>
                  <a:srgbClr val="000000"/>
                </a:solidFill>
                <a:latin typeface="EYInterstate"/>
              </a:rPr>
              <a:t>CAPTURE</a:t>
            </a:r>
            <a:r>
              <a:rPr lang="en-US">
                <a:solidFill>
                  <a:srgbClr val="000000"/>
                </a:solidFill>
                <a:latin typeface="EYInterstate"/>
              </a:rPr>
              <a:t> </a:t>
            </a:r>
            <a:r>
              <a:rPr lang="en-US" b="1">
                <a:solidFill>
                  <a:srgbClr val="000000"/>
                </a:solidFill>
                <a:latin typeface="EYInterstate"/>
              </a:rPr>
              <a:t>KEY INFORMATION </a:t>
            </a:r>
            <a:r>
              <a:rPr lang="en-US">
                <a:solidFill>
                  <a:srgbClr val="000000"/>
                </a:solidFill>
                <a:latin typeface="EYInterstate"/>
              </a:rPr>
              <a:t>about the </a:t>
            </a:r>
            <a:r>
              <a:rPr lang="en-US" b="1">
                <a:solidFill>
                  <a:srgbClr val="000000"/>
                </a:solidFill>
                <a:latin typeface="EYInterstate"/>
              </a:rPr>
              <a:t>VACCINE ADMINISTERED </a:t>
            </a:r>
            <a:r>
              <a:rPr lang="en-US">
                <a:solidFill>
                  <a:srgbClr val="000000"/>
                </a:solidFill>
                <a:latin typeface="EYInterstate"/>
              </a:rPr>
              <a:t>and </a:t>
            </a:r>
            <a:r>
              <a:rPr lang="en-US" b="1">
                <a:solidFill>
                  <a:srgbClr val="000000"/>
                </a:solidFill>
                <a:latin typeface="EYInterstate"/>
              </a:rPr>
              <a:t>IMMEDIATE ADVERSE EFFECTS</a:t>
            </a:r>
            <a:r>
              <a:rPr lang="en-US">
                <a:solidFill>
                  <a:srgbClr val="000000"/>
                </a:solidFill>
                <a:latin typeface="EYInterstate"/>
              </a:rPr>
              <a:t>, if any. </a:t>
            </a:r>
          </a:p>
          <a:p>
            <a:pPr marL="12065" marR="5080" defTabSz="457200">
              <a:spcBef>
                <a:spcPts val="100"/>
              </a:spcBef>
              <a:tabLst>
                <a:tab pos="241300" algn="l"/>
              </a:tabLst>
              <a:defRPr/>
            </a:pPr>
            <a:endParaRPr lang="en-US">
              <a:solidFill>
                <a:srgbClr val="000000"/>
              </a:solidFill>
              <a:latin typeface="EYInterstate"/>
            </a:endParaRPr>
          </a:p>
          <a:p>
            <a:pPr marL="12065" marR="5080" defTabSz="457200">
              <a:lnSpc>
                <a:spcPct val="150000"/>
              </a:lnSpc>
              <a:spcBef>
                <a:spcPts val="100"/>
              </a:spcBef>
              <a:tabLst>
                <a:tab pos="241300" algn="l"/>
              </a:tabLst>
              <a:defRPr/>
            </a:pPr>
            <a:endParaRPr lang="en-US">
              <a:solidFill>
                <a:srgbClr val="000000"/>
              </a:solidFill>
              <a:latin typeface="EYInterstate"/>
            </a:endParaRPr>
          </a:p>
          <a:p>
            <a:endParaRPr lang="en-US"/>
          </a:p>
        </p:txBody>
      </p:sp>
      <p:pic>
        <p:nvPicPr>
          <p:cNvPr id="4" name="Picture 3">
            <a:extLst>
              <a:ext uri="{FF2B5EF4-FFF2-40B4-BE49-F238E27FC236}">
                <a16:creationId xmlns:a16="http://schemas.microsoft.com/office/drawing/2014/main" id="{ABE9873A-9C25-42EC-AE50-9B0978DD5684}"/>
              </a:ext>
            </a:extLst>
          </p:cNvPr>
          <p:cNvPicPr>
            <a:picLocks noChangeAspect="1"/>
          </p:cNvPicPr>
          <p:nvPr/>
        </p:nvPicPr>
        <p:blipFill rotWithShape="1">
          <a:blip r:embed="rId7"/>
          <a:srcRect t="1174" b="19483"/>
          <a:stretch/>
        </p:blipFill>
        <p:spPr>
          <a:xfrm>
            <a:off x="1655402" y="1850531"/>
            <a:ext cx="6444259" cy="4553425"/>
          </a:xfrm>
          <a:prstGeom prst="rect">
            <a:avLst/>
          </a:prstGeom>
          <a:ln w="28575">
            <a:solidFill>
              <a:schemeClr val="tx1"/>
            </a:solidFill>
          </a:ln>
        </p:spPr>
      </p:pic>
      <p:sp>
        <p:nvSpPr>
          <p:cNvPr id="18" name="Rectangle 17">
            <a:extLst>
              <a:ext uri="{FF2B5EF4-FFF2-40B4-BE49-F238E27FC236}">
                <a16:creationId xmlns:a16="http://schemas.microsoft.com/office/drawing/2014/main" id="{22462129-6118-4B89-B49C-70DE876680B4}"/>
              </a:ext>
            </a:extLst>
          </p:cNvPr>
          <p:cNvSpPr/>
          <p:nvPr/>
        </p:nvSpPr>
        <p:spPr>
          <a:xfrm>
            <a:off x="1745964" y="2926081"/>
            <a:ext cx="5742491" cy="34393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992BC2A-3A7C-457A-AE13-2605609A2F1B}"/>
              </a:ext>
            </a:extLst>
          </p:cNvPr>
          <p:cNvSpPr/>
          <p:nvPr/>
        </p:nvSpPr>
        <p:spPr>
          <a:xfrm>
            <a:off x="6779822" y="2530808"/>
            <a:ext cx="1300589" cy="25686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69A27E0-190B-4816-9046-F1DDC08ECA47}"/>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4" name="Rectangle 23">
            <a:extLst>
              <a:ext uri="{FF2B5EF4-FFF2-40B4-BE49-F238E27FC236}">
                <a16:creationId xmlns:a16="http://schemas.microsoft.com/office/drawing/2014/main" id="{0FF6F684-7B66-4FCC-B34F-AA4E60D00851}"/>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5" name="Rectangle 24">
            <a:extLst>
              <a:ext uri="{FF2B5EF4-FFF2-40B4-BE49-F238E27FC236}">
                <a16:creationId xmlns:a16="http://schemas.microsoft.com/office/drawing/2014/main" id="{79CB02D9-CADF-4FE1-9922-EDC565E2559C}"/>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411468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5841"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6 of 9: Vaccine Administration Details for the Second Vaccine Dose</a:t>
            </a:r>
          </a:p>
        </p:txBody>
      </p:sp>
      <p:sp>
        <p:nvSpPr>
          <p:cNvPr id="6" name="object 4">
            <a:extLst>
              <a:ext uri="{FF2B5EF4-FFF2-40B4-BE49-F238E27FC236}">
                <a16:creationId xmlns:a16="http://schemas.microsoft.com/office/drawing/2014/main" id="{E841121C-0B87-45EF-9992-D117D47969D7}"/>
              </a:ext>
            </a:extLst>
          </p:cNvPr>
          <p:cNvSpPr txBox="1"/>
          <p:nvPr/>
        </p:nvSpPr>
        <p:spPr>
          <a:xfrm>
            <a:off x="356921" y="878820"/>
            <a:ext cx="8815445" cy="343940"/>
          </a:xfrm>
          <a:prstGeom prst="rect">
            <a:avLst/>
          </a:prstGeom>
        </p:spPr>
        <p:txBody>
          <a:bodyPr vert="horz" wrap="square" lIns="0" tIns="12700" rIns="0" bIns="0" rtlCol="0" anchor="t">
            <a:spAutoFit/>
          </a:bodyPr>
          <a:lstStyle/>
          <a:p>
            <a:pPr marL="240665" marR="5080" lvl="0" indent="-228600" algn="l" defTabSz="457200" rtl="0" eaLnBrk="1" fontAlgn="auto" latinLnBrk="0" hangingPunct="1">
              <a:lnSpc>
                <a:spcPct val="150000"/>
              </a:lnSpc>
              <a:spcBef>
                <a:spcPts val="100"/>
              </a:spcBef>
              <a:spcAft>
                <a:spcPts val="0"/>
              </a:spcAft>
              <a:buClrTx/>
              <a:buSzTx/>
              <a:buFontTx/>
              <a:buAutoNum type="arabicPeriod"/>
              <a:tabLst>
                <a:tab pos="241300" algn="l"/>
              </a:tabLst>
              <a:defRPr/>
            </a:pPr>
            <a:endParaRPr kumimoji="0" lang="en-US" sz="1600" b="0" i="0" u="none" strike="noStrike" kern="1200" cap="none" spc="0" normalizeH="0" baseline="0" noProof="0">
              <a:ln>
                <a:noFill/>
              </a:ln>
              <a:solidFill>
                <a:srgbClr val="000000"/>
              </a:solidFill>
              <a:effectLst/>
              <a:uLnTx/>
              <a:uFillTx/>
              <a:latin typeface="EYInterstate"/>
              <a:ea typeface="+mn-ea"/>
              <a:cs typeface="+mn-cs"/>
            </a:endParaRP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If recipient has received a prior dose, view the dose’s information on the Vaccine Administration page</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6" name="TextBox 15">
            <a:extLst>
              <a:ext uri="{FF2B5EF4-FFF2-40B4-BE49-F238E27FC236}">
                <a16:creationId xmlns:a16="http://schemas.microsoft.com/office/drawing/2014/main" id="{F82660D4-174E-494B-8138-62CC2BD92056}"/>
              </a:ext>
            </a:extLst>
          </p:cNvPr>
          <p:cNvSpPr txBox="1"/>
          <p:nvPr/>
        </p:nvSpPr>
        <p:spPr>
          <a:xfrm>
            <a:off x="9784801" y="2879186"/>
            <a:ext cx="1946503" cy="93871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Verify if a prior dose was given to the recipient </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7" name="object 4">
            <a:extLst>
              <a:ext uri="{FF2B5EF4-FFF2-40B4-BE49-F238E27FC236}">
                <a16:creationId xmlns:a16="http://schemas.microsoft.com/office/drawing/2014/main" id="{2CFD0012-06DE-44FA-BDE7-07486D471416}"/>
              </a:ext>
            </a:extLst>
          </p:cNvPr>
          <p:cNvSpPr txBox="1"/>
          <p:nvPr/>
        </p:nvSpPr>
        <p:spPr>
          <a:xfrm>
            <a:off x="5888252" y="951434"/>
            <a:ext cx="3656255" cy="5337359"/>
          </a:xfrm>
          <a:prstGeom prst="rect">
            <a:avLst/>
          </a:prstGeom>
        </p:spPr>
        <p:txBody>
          <a:bodyPr vert="horz" wrap="square" lIns="0" tIns="12700" rIns="0" bIns="0" rtlCol="0" anchor="t">
            <a:spAutoFit/>
          </a:bodyPr>
          <a:lstStyle/>
          <a:p>
            <a:pPr marL="12065" marR="5080" defTabSz="457200">
              <a:spcBef>
                <a:spcPts val="100"/>
              </a:spcBef>
              <a:tabLst>
                <a:tab pos="241300" algn="l"/>
              </a:tabLst>
              <a:defRPr/>
            </a:pPr>
            <a:r>
              <a:rPr lang="en-US" sz="1600">
                <a:solidFill>
                  <a:srgbClr val="000000"/>
                </a:solidFill>
                <a:latin typeface="EYInterstate"/>
              </a:rPr>
              <a:t>If your recipient </a:t>
            </a:r>
            <a:r>
              <a:rPr lang="en-US" sz="1600" b="1">
                <a:solidFill>
                  <a:srgbClr val="000000"/>
                </a:solidFill>
                <a:latin typeface="EYInterstate"/>
              </a:rPr>
              <a:t>RECEIVED THE FIRST DOSE (if applicable)</a:t>
            </a:r>
            <a:r>
              <a:rPr lang="en-US" sz="1600">
                <a:solidFill>
                  <a:srgbClr val="000000"/>
                </a:solidFill>
                <a:latin typeface="EYInterstate"/>
              </a:rPr>
              <a:t>, you will see </a:t>
            </a:r>
            <a:r>
              <a:rPr lang="en-US" sz="1600" b="1">
                <a:solidFill>
                  <a:srgbClr val="000000"/>
                </a:solidFill>
                <a:latin typeface="EYInterstate"/>
              </a:rPr>
              <a:t>FIRST DOSE DETAILS </a:t>
            </a:r>
            <a:r>
              <a:rPr lang="en-US" sz="1600">
                <a:solidFill>
                  <a:srgbClr val="000000"/>
                </a:solidFill>
                <a:latin typeface="EYInterstate"/>
              </a:rPr>
              <a:t>at the </a:t>
            </a:r>
            <a:r>
              <a:rPr lang="en-US" sz="1600" b="1">
                <a:solidFill>
                  <a:srgbClr val="000000"/>
                </a:solidFill>
                <a:latin typeface="EYInterstate"/>
              </a:rPr>
              <a:t>TOP OF THE VACCINE ADMINISTRATION PAGE</a:t>
            </a:r>
            <a:r>
              <a:rPr lang="en-US" sz="1600">
                <a:solidFill>
                  <a:srgbClr val="000000"/>
                </a:solidFill>
                <a:latin typeface="EYInterstate"/>
              </a:rPr>
              <a:t>. </a:t>
            </a:r>
          </a:p>
          <a:p>
            <a:pPr marL="12065" marR="5080" defTabSz="457200">
              <a:spcBef>
                <a:spcPts val="100"/>
              </a:spcBef>
              <a:tabLst>
                <a:tab pos="241300" algn="l"/>
              </a:tabLst>
              <a:defRPr/>
            </a:pPr>
            <a:endParaRPr lang="en-US" sz="1600" i="1">
              <a:solidFill>
                <a:srgbClr val="000000"/>
              </a:solidFill>
              <a:latin typeface="EYInterstate"/>
            </a:endParaRPr>
          </a:p>
          <a:p>
            <a:pPr marL="12065" marR="5080" defTabSz="457200">
              <a:spcBef>
                <a:spcPts val="100"/>
              </a:spcBef>
              <a:tabLst>
                <a:tab pos="241300" algn="l"/>
              </a:tabLst>
              <a:defRPr/>
            </a:pPr>
            <a:r>
              <a:rPr lang="en-US" sz="1600" b="1">
                <a:solidFill>
                  <a:srgbClr val="000000"/>
                </a:solidFill>
                <a:latin typeface="EYInterstate"/>
              </a:rPr>
              <a:t>Dose 1 Details will include:</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Date and Time </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Administered By</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On Behalf Of (Clinician)</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Location</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Vaccine Inventory</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Vaccine Product</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Lot Number</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Adverse Reactions </a:t>
            </a:r>
          </a:p>
          <a:p>
            <a:pPr marL="297815" marR="5080" indent="-285750" defTabSz="457200">
              <a:spcBef>
                <a:spcPts val="100"/>
              </a:spcBef>
              <a:buFontTx/>
              <a:buChar char="-"/>
              <a:tabLst>
                <a:tab pos="241300" algn="l"/>
              </a:tabLst>
              <a:defRPr/>
            </a:pPr>
            <a:endParaRPr lang="en-US" sz="1600">
              <a:solidFill>
                <a:srgbClr val="000000"/>
              </a:solidFill>
              <a:latin typeface="EYInterstate"/>
            </a:endParaRPr>
          </a:p>
          <a:p>
            <a:pPr marL="12065" marR="5080" defTabSz="457200">
              <a:spcBef>
                <a:spcPts val="100"/>
              </a:spcBef>
              <a:tabLst>
                <a:tab pos="241300" algn="l"/>
              </a:tabLst>
              <a:defRPr/>
            </a:pPr>
            <a:endParaRPr lang="en-US" sz="1600">
              <a:solidFill>
                <a:srgbClr val="000000"/>
              </a:solidFill>
              <a:latin typeface="EYInterstate"/>
            </a:endParaRPr>
          </a:p>
        </p:txBody>
      </p:sp>
      <p:pic>
        <p:nvPicPr>
          <p:cNvPr id="5" name="Picture 4">
            <a:extLst>
              <a:ext uri="{FF2B5EF4-FFF2-40B4-BE49-F238E27FC236}">
                <a16:creationId xmlns:a16="http://schemas.microsoft.com/office/drawing/2014/main" id="{B7A5F336-15A8-4F4D-BE6E-BFFF8DFC9619}"/>
              </a:ext>
            </a:extLst>
          </p:cNvPr>
          <p:cNvPicPr>
            <a:picLocks noChangeAspect="1"/>
          </p:cNvPicPr>
          <p:nvPr/>
        </p:nvPicPr>
        <p:blipFill rotWithShape="1">
          <a:blip r:embed="rId7"/>
          <a:srcRect l="3181" r="3385" b="5534"/>
          <a:stretch/>
        </p:blipFill>
        <p:spPr>
          <a:xfrm>
            <a:off x="356921" y="951434"/>
            <a:ext cx="5155424" cy="5299493"/>
          </a:xfrm>
          <a:prstGeom prst="rect">
            <a:avLst/>
          </a:prstGeom>
          <a:ln w="28575">
            <a:solidFill>
              <a:schemeClr val="tx1"/>
            </a:solidFill>
          </a:ln>
        </p:spPr>
      </p:pic>
      <p:sp>
        <p:nvSpPr>
          <p:cNvPr id="19" name="Rectangle 18">
            <a:extLst>
              <a:ext uri="{FF2B5EF4-FFF2-40B4-BE49-F238E27FC236}">
                <a16:creationId xmlns:a16="http://schemas.microsoft.com/office/drawing/2014/main" id="{884A514C-90AB-4334-83A1-69D5EEF2A051}"/>
              </a:ext>
            </a:extLst>
          </p:cNvPr>
          <p:cNvSpPr/>
          <p:nvPr/>
        </p:nvSpPr>
        <p:spPr>
          <a:xfrm>
            <a:off x="499635" y="1776285"/>
            <a:ext cx="4438125" cy="28535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94CFACE-5AF0-4F8E-B885-6374D75E78F6}"/>
              </a:ext>
            </a:extLst>
          </p:cNvPr>
          <p:cNvSpPr/>
          <p:nvPr/>
        </p:nvSpPr>
        <p:spPr>
          <a:xfrm>
            <a:off x="4437246" y="1477002"/>
            <a:ext cx="1068295" cy="22666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14C6FE60-79CC-4AAC-9C5C-BEB0ECF7C0ED}"/>
              </a:ext>
            </a:extLst>
          </p:cNvPr>
          <p:cNvSpPr/>
          <p:nvPr/>
        </p:nvSpPr>
        <p:spPr>
          <a:xfrm>
            <a:off x="1013552" y="2181340"/>
            <a:ext cx="672029" cy="1983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9F5123-7B47-4D6F-B5E3-34A0AB1B3889}"/>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5" name="Rectangle 24">
            <a:extLst>
              <a:ext uri="{FF2B5EF4-FFF2-40B4-BE49-F238E27FC236}">
                <a16:creationId xmlns:a16="http://schemas.microsoft.com/office/drawing/2014/main" id="{3559203A-ECEB-4EED-9B99-523557704CDB}"/>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6" name="Rectangle 25">
            <a:extLst>
              <a:ext uri="{FF2B5EF4-FFF2-40B4-BE49-F238E27FC236}">
                <a16:creationId xmlns:a16="http://schemas.microsoft.com/office/drawing/2014/main" id="{0BD7EB0F-1985-4127-A4DE-FD87358C5F3D}"/>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994185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7889"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7 of 9: Enter Vaccine Administration Details </a:t>
            </a:r>
          </a:p>
        </p:txBody>
      </p:sp>
      <p:sp>
        <p:nvSpPr>
          <p:cNvPr id="6" name="object 4">
            <a:extLst>
              <a:ext uri="{FF2B5EF4-FFF2-40B4-BE49-F238E27FC236}">
                <a16:creationId xmlns:a16="http://schemas.microsoft.com/office/drawing/2014/main" id="{E841121C-0B87-45EF-9992-D117D47969D7}"/>
              </a:ext>
            </a:extLst>
          </p:cNvPr>
          <p:cNvSpPr txBox="1"/>
          <p:nvPr/>
        </p:nvSpPr>
        <p:spPr>
          <a:xfrm>
            <a:off x="356921" y="878820"/>
            <a:ext cx="8815445" cy="343940"/>
          </a:xfrm>
          <a:prstGeom prst="rect">
            <a:avLst/>
          </a:prstGeom>
        </p:spPr>
        <p:txBody>
          <a:bodyPr vert="horz" wrap="square" lIns="0" tIns="12700" rIns="0" bIns="0" rtlCol="0" anchor="t">
            <a:spAutoFit/>
          </a:bodyPr>
          <a:lstStyle/>
          <a:p>
            <a:pPr marL="240665" marR="5080" lvl="0" indent="-228600" algn="l" defTabSz="457200" rtl="0" eaLnBrk="1" fontAlgn="auto" latinLnBrk="0" hangingPunct="1">
              <a:lnSpc>
                <a:spcPct val="150000"/>
              </a:lnSpc>
              <a:spcBef>
                <a:spcPts val="100"/>
              </a:spcBef>
              <a:spcAft>
                <a:spcPts val="0"/>
              </a:spcAft>
              <a:buClrTx/>
              <a:buSzTx/>
              <a:buFontTx/>
              <a:buAutoNum type="arabicPeriod"/>
              <a:tabLst>
                <a:tab pos="241300" algn="l"/>
              </a:tabLst>
              <a:defRPr/>
            </a:pPr>
            <a:endParaRPr kumimoji="0" lang="en-US" sz="1600" b="0" i="0" u="none" strike="noStrike" kern="1200" cap="none" spc="0" normalizeH="0" baseline="0" noProof="0">
              <a:ln>
                <a:noFill/>
              </a:ln>
              <a:solidFill>
                <a:srgbClr val="000000"/>
              </a:solidFill>
              <a:effectLst/>
              <a:uLnTx/>
              <a:uFillTx/>
              <a:latin typeface="EYInterstate"/>
              <a:ea typeface="+mn-ea"/>
              <a:cs typeface="+mn-cs"/>
            </a:endParaRP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93871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a:ln>
                  <a:noFill/>
                </a:ln>
                <a:solidFill>
                  <a:srgbClr val="000000"/>
                </a:solidFill>
                <a:effectLst/>
                <a:uLnTx/>
                <a:uFillTx/>
                <a:latin typeface="EYInterstate"/>
                <a:ea typeface="+mn-ea"/>
                <a:cs typeface="+mn-cs"/>
              </a:rPr>
              <a:t>Input all vaccine details from the dose to be administered</a:t>
            </a:r>
          </a:p>
        </p:txBody>
      </p:sp>
      <p:sp>
        <p:nvSpPr>
          <p:cNvPr id="16" name="TextBox 15">
            <a:extLst>
              <a:ext uri="{FF2B5EF4-FFF2-40B4-BE49-F238E27FC236}">
                <a16:creationId xmlns:a16="http://schemas.microsoft.com/office/drawing/2014/main" id="{F82660D4-174E-494B-8138-62CC2BD92056}"/>
              </a:ext>
            </a:extLst>
          </p:cNvPr>
          <p:cNvSpPr txBox="1"/>
          <p:nvPr/>
        </p:nvSpPr>
        <p:spPr>
          <a:xfrm>
            <a:off x="9784801" y="2879186"/>
            <a:ext cx="1946503" cy="93871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b="1">
                <a:solidFill>
                  <a:srgbClr val="000000"/>
                </a:solidFill>
                <a:latin typeface="EYInterstate"/>
              </a:rPr>
              <a:t>Tips</a:t>
            </a:r>
            <a:endParaRPr kumimoji="0" lang="en-US" sz="1400" b="1" i="0" u="none" strike="noStrike" kern="1200" cap="none" spc="0" normalizeH="0" baseline="0" noProof="0">
              <a:ln>
                <a:noFill/>
              </a:ln>
              <a:solidFill>
                <a:srgbClr val="000000"/>
              </a:solidFill>
              <a:effectLst/>
              <a:uLnTx/>
              <a:uFillTx/>
              <a:latin typeface="EYInterstate"/>
              <a:ea typeface="+mn-ea"/>
              <a:cs typeface="+mn-cs"/>
            </a:endParaRP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Verify all information before populating each field</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7" name="object 4">
            <a:extLst>
              <a:ext uri="{FF2B5EF4-FFF2-40B4-BE49-F238E27FC236}">
                <a16:creationId xmlns:a16="http://schemas.microsoft.com/office/drawing/2014/main" id="{2CFD0012-06DE-44FA-BDE7-07486D471416}"/>
              </a:ext>
            </a:extLst>
          </p:cNvPr>
          <p:cNvSpPr txBox="1"/>
          <p:nvPr/>
        </p:nvSpPr>
        <p:spPr>
          <a:xfrm>
            <a:off x="4453601" y="874978"/>
            <a:ext cx="5032368" cy="5799023"/>
          </a:xfrm>
          <a:prstGeom prst="rect">
            <a:avLst/>
          </a:prstGeom>
        </p:spPr>
        <p:txBody>
          <a:bodyPr vert="horz" wrap="square" lIns="0" tIns="12700" rIns="0" bIns="0" rtlCol="0" anchor="t">
            <a:spAutoFit/>
          </a:bodyPr>
          <a:lstStyle/>
          <a:p>
            <a:pPr marL="12065" marR="5080" defTabSz="457200">
              <a:spcBef>
                <a:spcPts val="100"/>
              </a:spcBef>
              <a:tabLst>
                <a:tab pos="241300" algn="l"/>
              </a:tabLst>
              <a:defRPr/>
            </a:pPr>
            <a:r>
              <a:rPr lang="en-US" sz="1600">
                <a:solidFill>
                  <a:srgbClr val="000000"/>
                </a:solidFill>
                <a:latin typeface="EYInterstate"/>
              </a:rPr>
              <a:t>On the </a:t>
            </a:r>
            <a:r>
              <a:rPr lang="en-US" sz="1600" b="1">
                <a:solidFill>
                  <a:srgbClr val="000000"/>
                </a:solidFill>
                <a:latin typeface="EYInterstate"/>
              </a:rPr>
              <a:t>VACCINE ADMINSTRATION </a:t>
            </a:r>
            <a:r>
              <a:rPr lang="en-US" sz="1600">
                <a:solidFill>
                  <a:srgbClr val="000000"/>
                </a:solidFill>
                <a:latin typeface="EYInterstate"/>
              </a:rPr>
              <a:t>page, you will capture all </a:t>
            </a:r>
            <a:r>
              <a:rPr lang="en-US" sz="1600" b="1">
                <a:solidFill>
                  <a:srgbClr val="000000"/>
                </a:solidFill>
                <a:latin typeface="EYInterstate"/>
              </a:rPr>
              <a:t>VACCINE DETAILS</a:t>
            </a:r>
            <a:r>
              <a:rPr lang="en-US" sz="1600">
                <a:solidFill>
                  <a:srgbClr val="000000"/>
                </a:solidFill>
                <a:latin typeface="EYInterstate"/>
              </a:rPr>
              <a:t>. </a:t>
            </a:r>
          </a:p>
          <a:p>
            <a:pPr marL="354965" marR="5080" indent="-342900" defTabSz="457200">
              <a:spcAft>
                <a:spcPts val="600"/>
              </a:spcAft>
              <a:buAutoNum type="arabicPeriod"/>
              <a:tabLst>
                <a:tab pos="241300" algn="l"/>
              </a:tabLst>
              <a:defRPr/>
            </a:pPr>
            <a:r>
              <a:rPr lang="en-US" sz="1600">
                <a:solidFill>
                  <a:srgbClr val="000000"/>
                </a:solidFill>
                <a:latin typeface="EYInterstate"/>
              </a:rPr>
              <a:t>Populate all </a:t>
            </a:r>
            <a:r>
              <a:rPr lang="en-US" sz="1600" b="1">
                <a:solidFill>
                  <a:srgbClr val="000000"/>
                </a:solidFill>
                <a:latin typeface="EYInterstate"/>
              </a:rPr>
              <a:t>REQUIRED </a:t>
            </a:r>
            <a:r>
              <a:rPr lang="en-US" sz="1600">
                <a:solidFill>
                  <a:srgbClr val="000000"/>
                </a:solidFill>
                <a:latin typeface="EYInterstate"/>
              </a:rPr>
              <a:t>vaccination details </a:t>
            </a:r>
          </a:p>
          <a:p>
            <a:pPr marL="755015" marR="5080" lvl="1" indent="-285750" defTabSz="457200">
              <a:spcAft>
                <a:spcPts val="600"/>
              </a:spcAft>
              <a:buFont typeface="Arial" panose="020B0604020202020204" pitchFamily="34" charset="0"/>
              <a:buChar char="•"/>
              <a:tabLst>
                <a:tab pos="241300" algn="l"/>
              </a:tabLst>
              <a:defRPr/>
            </a:pPr>
            <a:r>
              <a:rPr lang="en-US" sz="1600">
                <a:solidFill>
                  <a:srgbClr val="000000"/>
                </a:solidFill>
                <a:latin typeface="EYInterstate"/>
              </a:rPr>
              <a:t>Injection Site</a:t>
            </a:r>
          </a:p>
          <a:p>
            <a:pPr marL="755015" marR="5080" lvl="1" indent="-285750" defTabSz="457200">
              <a:spcAft>
                <a:spcPts val="600"/>
              </a:spcAft>
              <a:buFont typeface="Arial" panose="020B0604020202020204" pitchFamily="34" charset="0"/>
              <a:buChar char="•"/>
              <a:tabLst>
                <a:tab pos="241300" algn="l"/>
              </a:tabLst>
              <a:defRPr/>
            </a:pPr>
            <a:r>
              <a:rPr lang="en-US" sz="1600">
                <a:solidFill>
                  <a:srgbClr val="000000"/>
                </a:solidFill>
                <a:latin typeface="EYInterstate"/>
              </a:rPr>
              <a:t>Dose</a:t>
            </a:r>
          </a:p>
          <a:p>
            <a:pPr marL="755015" marR="5080" lvl="1" indent="-285750" defTabSz="457200">
              <a:spcAft>
                <a:spcPts val="600"/>
              </a:spcAft>
              <a:buFont typeface="Arial" panose="020B0604020202020204" pitchFamily="34" charset="0"/>
              <a:buChar char="•"/>
              <a:tabLst>
                <a:tab pos="241300" algn="l"/>
              </a:tabLst>
              <a:defRPr/>
            </a:pPr>
            <a:r>
              <a:rPr lang="en-US" sz="1600">
                <a:solidFill>
                  <a:srgbClr val="000000"/>
                </a:solidFill>
                <a:latin typeface="EYInterstate"/>
              </a:rPr>
              <a:t>Route</a:t>
            </a:r>
          </a:p>
          <a:p>
            <a:pPr marL="755015" marR="5080" lvl="1" indent="-285750" defTabSz="457200">
              <a:spcAft>
                <a:spcPts val="600"/>
              </a:spcAft>
              <a:buFont typeface="Arial" panose="020B0604020202020204" pitchFamily="34" charset="0"/>
              <a:buChar char="•"/>
              <a:tabLst>
                <a:tab pos="241300" algn="l"/>
              </a:tabLst>
              <a:defRPr/>
            </a:pPr>
            <a:r>
              <a:rPr lang="en-US" sz="1600">
                <a:solidFill>
                  <a:srgbClr val="000000"/>
                </a:solidFill>
                <a:latin typeface="EYInterstate"/>
              </a:rPr>
              <a:t>Date &amp; Time of Vaccination</a:t>
            </a:r>
          </a:p>
          <a:p>
            <a:pPr marL="755015" marR="5080" lvl="1" indent="-285750" defTabSz="457200">
              <a:spcAft>
                <a:spcPts val="600"/>
              </a:spcAft>
              <a:buFont typeface="Arial" panose="020B0604020202020204" pitchFamily="34" charset="0"/>
              <a:buChar char="•"/>
              <a:tabLst>
                <a:tab pos="241300" algn="l"/>
              </a:tabLst>
              <a:defRPr/>
            </a:pPr>
            <a:r>
              <a:rPr lang="en-US" sz="1600">
                <a:solidFill>
                  <a:srgbClr val="000000"/>
                </a:solidFill>
                <a:latin typeface="EYInterstate"/>
              </a:rPr>
              <a:t>Vaccine Product (Vaccine Type)</a:t>
            </a:r>
          </a:p>
          <a:p>
            <a:pPr marL="755015" marR="5080" lvl="1" indent="-285750" defTabSz="457200">
              <a:spcAft>
                <a:spcPts val="600"/>
              </a:spcAft>
              <a:buFont typeface="Arial" panose="020B0604020202020204" pitchFamily="34" charset="0"/>
              <a:buChar char="•"/>
              <a:tabLst>
                <a:tab pos="241300" algn="l"/>
              </a:tabLst>
              <a:defRPr/>
            </a:pPr>
            <a:r>
              <a:rPr lang="en-US" sz="1600">
                <a:solidFill>
                  <a:srgbClr val="000000"/>
                </a:solidFill>
                <a:latin typeface="EYInterstate"/>
              </a:rPr>
              <a:t>Available Vaccine Inventory  (what lot?)</a:t>
            </a:r>
          </a:p>
          <a:p>
            <a:pPr marL="12065" marR="5080" defTabSz="457200">
              <a:spcBef>
                <a:spcPts val="100"/>
              </a:spcBef>
              <a:tabLst>
                <a:tab pos="241300" algn="l"/>
              </a:tabLst>
              <a:defRPr/>
            </a:pPr>
            <a:endParaRPr lang="en-US" sz="1600" b="1" i="1">
              <a:solidFill>
                <a:srgbClr val="000000"/>
              </a:solidFill>
              <a:latin typeface="EYInterstate"/>
            </a:endParaRPr>
          </a:p>
          <a:p>
            <a:pPr marL="12065" marR="5080" defTabSz="457200">
              <a:spcBef>
                <a:spcPts val="100"/>
              </a:spcBef>
              <a:tabLst>
                <a:tab pos="241300" algn="l"/>
              </a:tabLst>
              <a:defRPr/>
            </a:pPr>
            <a:r>
              <a:rPr lang="en-US" sz="1600" i="1">
                <a:solidFill>
                  <a:srgbClr val="000000"/>
                </a:solidFill>
                <a:latin typeface="EYInterstate"/>
              </a:rPr>
              <a:t>If you are administering a second vaccine dose, please be sure to confirm the vaccine is from the </a:t>
            </a:r>
            <a:r>
              <a:rPr lang="en-US" sz="1600" b="1" i="1">
                <a:solidFill>
                  <a:srgbClr val="000000"/>
                </a:solidFill>
                <a:latin typeface="EYInterstate"/>
              </a:rPr>
              <a:t>SAME MANUFACTURER</a:t>
            </a:r>
            <a:r>
              <a:rPr lang="en-US" sz="1600" i="1">
                <a:solidFill>
                  <a:srgbClr val="000000"/>
                </a:solidFill>
                <a:latin typeface="EYInterstate"/>
              </a:rPr>
              <a:t> as the first vaccine. </a:t>
            </a:r>
          </a:p>
          <a:p>
            <a:pPr marL="12065" marR="5080" defTabSz="457200">
              <a:spcBef>
                <a:spcPts val="100"/>
              </a:spcBef>
              <a:tabLst>
                <a:tab pos="241300" algn="l"/>
              </a:tabLst>
              <a:defRPr/>
            </a:pPr>
            <a:endParaRPr lang="en-US" sz="1600" b="1">
              <a:solidFill>
                <a:srgbClr val="000000"/>
              </a:solidFill>
              <a:latin typeface="EYInterstate"/>
            </a:endParaRPr>
          </a:p>
          <a:p>
            <a:pPr marL="12065" marR="5080" defTabSz="457200">
              <a:spcBef>
                <a:spcPts val="100"/>
              </a:spcBef>
              <a:tabLst>
                <a:tab pos="241300" algn="l"/>
              </a:tabLst>
              <a:defRPr/>
            </a:pPr>
            <a:r>
              <a:rPr lang="en-US" sz="1600" b="1">
                <a:solidFill>
                  <a:srgbClr val="000000"/>
                </a:solidFill>
                <a:latin typeface="EYInterstate"/>
              </a:rPr>
              <a:t>MANUFACTURER, LOT NUMBER, SERIAL NUMBER, NDC NUMBER </a:t>
            </a:r>
            <a:r>
              <a:rPr lang="en-US" sz="1600">
                <a:solidFill>
                  <a:srgbClr val="000000"/>
                </a:solidFill>
                <a:latin typeface="EYInterstate"/>
              </a:rPr>
              <a:t>and</a:t>
            </a:r>
            <a:r>
              <a:rPr lang="en-US" sz="1600" b="1">
                <a:solidFill>
                  <a:srgbClr val="000000"/>
                </a:solidFill>
                <a:latin typeface="EYInterstate"/>
              </a:rPr>
              <a:t> EXPIRATION DATE </a:t>
            </a:r>
            <a:r>
              <a:rPr lang="en-US" sz="1600">
                <a:solidFill>
                  <a:srgbClr val="000000"/>
                </a:solidFill>
                <a:latin typeface="EYInterstate"/>
              </a:rPr>
              <a:t>will </a:t>
            </a:r>
            <a:r>
              <a:rPr lang="en-US" sz="1600" b="1">
                <a:solidFill>
                  <a:srgbClr val="000000"/>
                </a:solidFill>
                <a:latin typeface="EYInterstate"/>
              </a:rPr>
              <a:t>AUTO POPULATE </a:t>
            </a:r>
            <a:r>
              <a:rPr lang="en-US" sz="1600">
                <a:solidFill>
                  <a:srgbClr val="000000"/>
                </a:solidFill>
                <a:latin typeface="EYInterstate"/>
              </a:rPr>
              <a:t>once you select the Product. </a:t>
            </a:r>
          </a:p>
          <a:p>
            <a:pPr marL="12065" marR="5080" defTabSz="457200">
              <a:spcBef>
                <a:spcPts val="100"/>
              </a:spcBef>
              <a:tabLst>
                <a:tab pos="241300" algn="l"/>
              </a:tabLst>
              <a:defRPr/>
            </a:pPr>
            <a:endParaRPr lang="en-US" sz="1600">
              <a:solidFill>
                <a:srgbClr val="000000"/>
              </a:solidFill>
              <a:latin typeface="EYInterstate"/>
            </a:endParaRPr>
          </a:p>
          <a:p>
            <a:pPr marL="12065" marR="5080" defTabSz="457200">
              <a:spcBef>
                <a:spcPts val="100"/>
              </a:spcBef>
              <a:tabLst>
                <a:tab pos="241300" algn="l"/>
              </a:tabLst>
              <a:defRPr/>
            </a:pPr>
            <a:r>
              <a:rPr lang="en-US" sz="1600" b="1">
                <a:solidFill>
                  <a:srgbClr val="000000"/>
                </a:solidFill>
                <a:latin typeface="EYInterstate"/>
              </a:rPr>
              <a:t>Note</a:t>
            </a:r>
            <a:r>
              <a:rPr lang="en-US" sz="1600">
                <a:solidFill>
                  <a:srgbClr val="000000"/>
                </a:solidFill>
                <a:latin typeface="EYInterstate"/>
              </a:rPr>
              <a:t>: If a field </a:t>
            </a:r>
            <a:r>
              <a:rPr lang="en-US" sz="1600" b="1">
                <a:solidFill>
                  <a:srgbClr val="000000"/>
                </a:solidFill>
                <a:latin typeface="EYInterstate"/>
              </a:rPr>
              <a:t>On Behalf Of (Clinician) </a:t>
            </a:r>
            <a:r>
              <a:rPr lang="en-US" sz="1600">
                <a:solidFill>
                  <a:srgbClr val="000000"/>
                </a:solidFill>
                <a:latin typeface="EYInterstate"/>
              </a:rPr>
              <a:t>appears, it is inferring you are entering information on behalf of another clinician who administered the vaccine</a:t>
            </a:r>
          </a:p>
        </p:txBody>
      </p:sp>
      <p:pic>
        <p:nvPicPr>
          <p:cNvPr id="3" name="Picture 2">
            <a:extLst>
              <a:ext uri="{FF2B5EF4-FFF2-40B4-BE49-F238E27FC236}">
                <a16:creationId xmlns:a16="http://schemas.microsoft.com/office/drawing/2014/main" id="{FFADA7E4-C839-4557-BAE8-30D1E8A3CD5C}"/>
              </a:ext>
            </a:extLst>
          </p:cNvPr>
          <p:cNvPicPr>
            <a:picLocks noChangeAspect="1"/>
          </p:cNvPicPr>
          <p:nvPr/>
        </p:nvPicPr>
        <p:blipFill rotWithShape="1">
          <a:blip r:embed="rId7"/>
          <a:srcRect l="6006"/>
          <a:stretch/>
        </p:blipFill>
        <p:spPr>
          <a:xfrm>
            <a:off x="389188" y="845340"/>
            <a:ext cx="3858944" cy="5370649"/>
          </a:xfrm>
          <a:prstGeom prst="rect">
            <a:avLst/>
          </a:prstGeom>
          <a:ln w="28575">
            <a:solidFill>
              <a:schemeClr val="tx1"/>
            </a:solidFill>
          </a:ln>
        </p:spPr>
      </p:pic>
      <p:sp>
        <p:nvSpPr>
          <p:cNvPr id="18" name="Rectangle 17">
            <a:extLst>
              <a:ext uri="{FF2B5EF4-FFF2-40B4-BE49-F238E27FC236}">
                <a16:creationId xmlns:a16="http://schemas.microsoft.com/office/drawing/2014/main" id="{DBD3DB31-7C0A-49B3-9DCC-F96892D27CAA}"/>
              </a:ext>
            </a:extLst>
          </p:cNvPr>
          <p:cNvSpPr/>
          <p:nvPr/>
        </p:nvSpPr>
        <p:spPr>
          <a:xfrm>
            <a:off x="423860" y="1540190"/>
            <a:ext cx="3495573" cy="46757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9F0B8E0-6AD4-4DAF-8328-858CE289B001}"/>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4" name="Rectangle 23">
            <a:extLst>
              <a:ext uri="{FF2B5EF4-FFF2-40B4-BE49-F238E27FC236}">
                <a16:creationId xmlns:a16="http://schemas.microsoft.com/office/drawing/2014/main" id="{EBBF320B-3D35-4D23-97DF-70240D146545}"/>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5" name="Rectangle 24">
            <a:extLst>
              <a:ext uri="{FF2B5EF4-FFF2-40B4-BE49-F238E27FC236}">
                <a16:creationId xmlns:a16="http://schemas.microsoft.com/office/drawing/2014/main" id="{27AFAB20-F317-4C56-90DB-0DB7B7EB3A87}"/>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338503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9937"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8 of 9: Capture Immediate Adverse Reactions</a:t>
            </a:r>
          </a:p>
        </p:txBody>
      </p:sp>
      <p:sp>
        <p:nvSpPr>
          <p:cNvPr id="6" name="object 4">
            <a:extLst>
              <a:ext uri="{FF2B5EF4-FFF2-40B4-BE49-F238E27FC236}">
                <a16:creationId xmlns:a16="http://schemas.microsoft.com/office/drawing/2014/main" id="{E841121C-0B87-45EF-9992-D117D47969D7}"/>
              </a:ext>
            </a:extLst>
          </p:cNvPr>
          <p:cNvSpPr txBox="1"/>
          <p:nvPr/>
        </p:nvSpPr>
        <p:spPr>
          <a:xfrm>
            <a:off x="356921" y="878820"/>
            <a:ext cx="8815445" cy="343940"/>
          </a:xfrm>
          <a:prstGeom prst="rect">
            <a:avLst/>
          </a:prstGeom>
        </p:spPr>
        <p:txBody>
          <a:bodyPr vert="horz" wrap="square" lIns="0" tIns="12700" rIns="0" bIns="0" rtlCol="0" anchor="t">
            <a:spAutoFit/>
          </a:bodyPr>
          <a:lstStyle/>
          <a:p>
            <a:pPr marL="240665" marR="5080" lvl="0" indent="-228600" algn="l" defTabSz="457200" rtl="0" eaLnBrk="1" fontAlgn="auto" latinLnBrk="0" hangingPunct="1">
              <a:lnSpc>
                <a:spcPct val="150000"/>
              </a:lnSpc>
              <a:spcBef>
                <a:spcPts val="100"/>
              </a:spcBef>
              <a:spcAft>
                <a:spcPts val="0"/>
              </a:spcAft>
              <a:buClrTx/>
              <a:buSzTx/>
              <a:buFontTx/>
              <a:buAutoNum type="arabicPeriod"/>
              <a:tabLst>
                <a:tab pos="241300" algn="l"/>
              </a:tabLst>
              <a:defRPr/>
            </a:pPr>
            <a:endParaRPr kumimoji="0" lang="en-US" sz="1600" b="0" i="0" u="none" strike="noStrike" kern="1200" cap="none" spc="0" normalizeH="0" baseline="0" noProof="0">
              <a:ln>
                <a:noFill/>
              </a:ln>
              <a:solidFill>
                <a:srgbClr val="000000"/>
              </a:solidFill>
              <a:effectLst/>
              <a:uLnTx/>
              <a:uFillTx/>
              <a:latin typeface="EYInterstate"/>
              <a:ea typeface="+mn-ea"/>
              <a:cs typeface="+mn-cs"/>
            </a:endParaRP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93871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Observe recipient for any adverse reactions from the vaccine </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6" name="TextBox 15">
            <a:extLst>
              <a:ext uri="{FF2B5EF4-FFF2-40B4-BE49-F238E27FC236}">
                <a16:creationId xmlns:a16="http://schemas.microsoft.com/office/drawing/2014/main" id="{F82660D4-174E-494B-8138-62CC2BD92056}"/>
              </a:ext>
            </a:extLst>
          </p:cNvPr>
          <p:cNvSpPr txBox="1"/>
          <p:nvPr/>
        </p:nvSpPr>
        <p:spPr>
          <a:xfrm>
            <a:off x="9784801" y="2879186"/>
            <a:ext cx="1946503" cy="1369606"/>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b="1">
                <a:solidFill>
                  <a:srgbClr val="000000"/>
                </a:solidFill>
                <a:latin typeface="EYInterstate"/>
              </a:rPr>
              <a:t>Tips</a:t>
            </a:r>
            <a:endParaRPr kumimoji="0" lang="en-US" sz="1400" b="1" i="0" u="none" strike="noStrike" kern="1200" cap="none" spc="0" normalizeH="0" baseline="0" noProof="0">
              <a:ln>
                <a:noFill/>
              </a:ln>
              <a:solidFill>
                <a:srgbClr val="000000"/>
              </a:solidFill>
              <a:effectLst/>
              <a:uLnTx/>
              <a:uFillTx/>
              <a:latin typeface="EYInterstate"/>
              <a:ea typeface="+mn-ea"/>
              <a:cs typeface="+mn-cs"/>
            </a:endParaRP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Talk to the recipient about any adverse reactions they might be experiencing that might be overlooked</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7" name="object 4">
            <a:extLst>
              <a:ext uri="{FF2B5EF4-FFF2-40B4-BE49-F238E27FC236}">
                <a16:creationId xmlns:a16="http://schemas.microsoft.com/office/drawing/2014/main" id="{2CFD0012-06DE-44FA-BDE7-07486D471416}"/>
              </a:ext>
            </a:extLst>
          </p:cNvPr>
          <p:cNvSpPr txBox="1"/>
          <p:nvPr/>
        </p:nvSpPr>
        <p:spPr>
          <a:xfrm>
            <a:off x="5782375" y="967053"/>
            <a:ext cx="3738697" cy="5235023"/>
          </a:xfrm>
          <a:prstGeom prst="rect">
            <a:avLst/>
          </a:prstGeom>
        </p:spPr>
        <p:txBody>
          <a:bodyPr vert="horz" wrap="square" lIns="0" tIns="12700" rIns="0" bIns="0" rtlCol="0" anchor="t">
            <a:spAutoFit/>
          </a:bodyPr>
          <a:lstStyle/>
          <a:p>
            <a:pPr marL="12065" marR="5080" defTabSz="457200">
              <a:spcBef>
                <a:spcPts val="100"/>
              </a:spcBef>
              <a:tabLst>
                <a:tab pos="241300" algn="l"/>
              </a:tabLst>
              <a:defRPr/>
            </a:pPr>
            <a:r>
              <a:rPr lang="en-US" sz="1600">
                <a:solidFill>
                  <a:srgbClr val="000000"/>
                </a:solidFill>
                <a:latin typeface="EYInterstate"/>
              </a:rPr>
              <a:t>If the recipient experiences any </a:t>
            </a:r>
            <a:r>
              <a:rPr lang="en-US" sz="1600" b="1">
                <a:solidFill>
                  <a:srgbClr val="000000"/>
                </a:solidFill>
                <a:latin typeface="EYInterstate"/>
              </a:rPr>
              <a:t>IMMEDIATE ADVERSE REACTIONS</a:t>
            </a:r>
            <a:r>
              <a:rPr lang="en-US" sz="1600">
                <a:solidFill>
                  <a:srgbClr val="000000"/>
                </a:solidFill>
                <a:latin typeface="EYInterstate"/>
              </a:rPr>
              <a:t>, capture those details on this page. </a:t>
            </a:r>
          </a:p>
          <a:p>
            <a:pPr marL="12065" marR="5080" defTabSz="457200">
              <a:lnSpc>
                <a:spcPct val="150000"/>
              </a:lnSpc>
              <a:spcBef>
                <a:spcPts val="100"/>
              </a:spcBef>
              <a:tabLst>
                <a:tab pos="241300" algn="l"/>
              </a:tabLst>
              <a:defRPr/>
            </a:pPr>
            <a:endParaRPr lang="en-US" sz="1600">
              <a:solidFill>
                <a:srgbClr val="000000"/>
              </a:solidFill>
              <a:latin typeface="EYInterstate"/>
            </a:endParaRPr>
          </a:p>
          <a:p>
            <a:pPr marL="354965" marR="5080" indent="-342900" defTabSz="457200">
              <a:lnSpc>
                <a:spcPct val="150000"/>
              </a:lnSpc>
              <a:spcBef>
                <a:spcPts val="100"/>
              </a:spcBef>
              <a:buAutoNum type="arabicPeriod"/>
              <a:tabLst>
                <a:tab pos="241300" algn="l"/>
              </a:tabLst>
              <a:defRPr/>
            </a:pPr>
            <a:r>
              <a:rPr lang="en-US" sz="1600">
                <a:solidFill>
                  <a:srgbClr val="000000"/>
                </a:solidFill>
                <a:latin typeface="EYInterstate"/>
              </a:rPr>
              <a:t>Select the </a:t>
            </a:r>
            <a:r>
              <a:rPr lang="en-US" sz="1600" b="1">
                <a:solidFill>
                  <a:srgbClr val="000000"/>
                </a:solidFill>
                <a:latin typeface="EYInterstate"/>
              </a:rPr>
              <a:t>IMMEDIATE ADVERSE REACTIONS </a:t>
            </a:r>
            <a:r>
              <a:rPr lang="en-US" sz="1600">
                <a:solidFill>
                  <a:srgbClr val="000000"/>
                </a:solidFill>
                <a:latin typeface="EYInterstate"/>
              </a:rPr>
              <a:t>that apply (</a:t>
            </a:r>
            <a:r>
              <a:rPr lang="en-US" sz="1600" b="1">
                <a:solidFill>
                  <a:srgbClr val="000000"/>
                </a:solidFill>
                <a:latin typeface="EYInterstate"/>
              </a:rPr>
              <a:t>ALL ARE OPTIONAL</a:t>
            </a:r>
            <a:r>
              <a:rPr lang="en-US" sz="1600">
                <a:solidFill>
                  <a:srgbClr val="000000"/>
                </a:solidFill>
                <a:latin typeface="EYInterstate"/>
              </a:rPr>
              <a:t>)</a:t>
            </a:r>
          </a:p>
          <a:p>
            <a:pPr marL="755015" marR="5080" lvl="1"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Redness </a:t>
            </a:r>
          </a:p>
          <a:p>
            <a:pPr marL="755015" marR="5080" lvl="1"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Swelling</a:t>
            </a:r>
          </a:p>
          <a:p>
            <a:pPr marL="755015" marR="5080" lvl="1"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Mild Fever</a:t>
            </a:r>
          </a:p>
          <a:p>
            <a:pPr marL="755015" marR="5080" lvl="1" indent="-285750" defTabSz="457200">
              <a:lnSpc>
                <a:spcPct val="150000"/>
              </a:lnSpc>
              <a:spcBef>
                <a:spcPts val="100"/>
              </a:spcBef>
              <a:buFont typeface="Arial" panose="020B0604020202020204" pitchFamily="34" charset="0"/>
              <a:buChar char="•"/>
              <a:tabLst>
                <a:tab pos="241300" algn="l"/>
              </a:tabLst>
              <a:defRPr/>
            </a:pPr>
            <a:r>
              <a:rPr lang="en-US" sz="1600">
                <a:solidFill>
                  <a:srgbClr val="000000"/>
                </a:solidFill>
                <a:latin typeface="EYInterstate"/>
              </a:rPr>
              <a:t>Other - If you selected </a:t>
            </a:r>
            <a:r>
              <a:rPr lang="en-US" sz="1600" b="1">
                <a:solidFill>
                  <a:srgbClr val="000000"/>
                </a:solidFill>
                <a:latin typeface="EYInterstate"/>
              </a:rPr>
              <a:t>Other</a:t>
            </a:r>
            <a:r>
              <a:rPr lang="en-US" sz="1600">
                <a:solidFill>
                  <a:srgbClr val="000000"/>
                </a:solidFill>
                <a:latin typeface="EYInterstate"/>
              </a:rPr>
              <a:t> a text box will appear. Write in any other immediate adverse effects that appear. </a:t>
            </a:r>
          </a:p>
          <a:p>
            <a:pPr marL="354965" marR="5080" indent="-342900" defTabSz="457200">
              <a:lnSpc>
                <a:spcPct val="150000"/>
              </a:lnSpc>
              <a:spcBef>
                <a:spcPts val="100"/>
              </a:spcBef>
              <a:buFont typeface="+mj-lt"/>
              <a:buAutoNum type="arabicPeriod"/>
              <a:tabLst>
                <a:tab pos="241300" algn="l"/>
              </a:tabLst>
              <a:defRPr/>
            </a:pPr>
            <a:r>
              <a:rPr lang="en-US" sz="1600" b="1">
                <a:solidFill>
                  <a:srgbClr val="000000"/>
                </a:solidFill>
                <a:latin typeface="EYInterstate"/>
              </a:rPr>
              <a:t>REVIEW ALL VACCINE DETAILS</a:t>
            </a:r>
          </a:p>
        </p:txBody>
      </p:sp>
      <p:pic>
        <p:nvPicPr>
          <p:cNvPr id="3" name="Picture 2">
            <a:extLst>
              <a:ext uri="{FF2B5EF4-FFF2-40B4-BE49-F238E27FC236}">
                <a16:creationId xmlns:a16="http://schemas.microsoft.com/office/drawing/2014/main" id="{4FF77E1A-53B5-430D-A112-69766D36B258}"/>
              </a:ext>
            </a:extLst>
          </p:cNvPr>
          <p:cNvPicPr>
            <a:picLocks noChangeAspect="1"/>
          </p:cNvPicPr>
          <p:nvPr/>
        </p:nvPicPr>
        <p:blipFill rotWithShape="1">
          <a:blip r:embed="rId7"/>
          <a:srcRect l="2292" b="4287"/>
          <a:stretch/>
        </p:blipFill>
        <p:spPr>
          <a:xfrm>
            <a:off x="336601" y="1015355"/>
            <a:ext cx="5361119" cy="3590185"/>
          </a:xfrm>
          <a:prstGeom prst="rect">
            <a:avLst/>
          </a:prstGeom>
          <a:ln w="28575">
            <a:solidFill>
              <a:schemeClr val="tx1"/>
            </a:solidFill>
          </a:ln>
        </p:spPr>
      </p:pic>
      <p:sp>
        <p:nvSpPr>
          <p:cNvPr id="19" name="Rectangle 18">
            <a:extLst>
              <a:ext uri="{FF2B5EF4-FFF2-40B4-BE49-F238E27FC236}">
                <a16:creationId xmlns:a16="http://schemas.microsoft.com/office/drawing/2014/main" id="{CA93B84B-AABC-45B3-9207-0B6A69799FB3}"/>
              </a:ext>
            </a:extLst>
          </p:cNvPr>
          <p:cNvSpPr/>
          <p:nvPr/>
        </p:nvSpPr>
        <p:spPr>
          <a:xfrm>
            <a:off x="385796" y="3684814"/>
            <a:ext cx="1221623" cy="79093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6F763E6-E724-4590-96C2-7503ACE67FFB}"/>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4" name="Rectangle 23">
            <a:extLst>
              <a:ext uri="{FF2B5EF4-FFF2-40B4-BE49-F238E27FC236}">
                <a16:creationId xmlns:a16="http://schemas.microsoft.com/office/drawing/2014/main" id="{9959F84D-221F-41C2-B149-65502E042FD4}"/>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5" name="Rectangle 24">
            <a:extLst>
              <a:ext uri="{FF2B5EF4-FFF2-40B4-BE49-F238E27FC236}">
                <a16:creationId xmlns:a16="http://schemas.microsoft.com/office/drawing/2014/main" id="{66B653D9-F822-454A-87FF-88D866762DC6}"/>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3450118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985"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9 of 9: Submit the Vaccine Administration Record</a:t>
            </a:r>
          </a:p>
        </p:txBody>
      </p:sp>
      <p:sp>
        <p:nvSpPr>
          <p:cNvPr id="6" name="object 4">
            <a:extLst>
              <a:ext uri="{FF2B5EF4-FFF2-40B4-BE49-F238E27FC236}">
                <a16:creationId xmlns:a16="http://schemas.microsoft.com/office/drawing/2014/main" id="{E841121C-0B87-45EF-9992-D117D47969D7}"/>
              </a:ext>
            </a:extLst>
          </p:cNvPr>
          <p:cNvSpPr txBox="1"/>
          <p:nvPr/>
        </p:nvSpPr>
        <p:spPr>
          <a:xfrm>
            <a:off x="356921" y="878820"/>
            <a:ext cx="8815445" cy="343940"/>
          </a:xfrm>
          <a:prstGeom prst="rect">
            <a:avLst/>
          </a:prstGeom>
        </p:spPr>
        <p:txBody>
          <a:bodyPr vert="horz" wrap="square" lIns="0" tIns="12700" rIns="0" bIns="0" rtlCol="0" anchor="t">
            <a:spAutoFit/>
          </a:bodyPr>
          <a:lstStyle/>
          <a:p>
            <a:pPr marL="240665" marR="5080" lvl="0" indent="-228600" algn="l" defTabSz="457200" rtl="0" eaLnBrk="1" fontAlgn="auto" latinLnBrk="0" hangingPunct="1">
              <a:lnSpc>
                <a:spcPct val="150000"/>
              </a:lnSpc>
              <a:spcBef>
                <a:spcPts val="100"/>
              </a:spcBef>
              <a:spcAft>
                <a:spcPts val="0"/>
              </a:spcAft>
              <a:buClrTx/>
              <a:buSzTx/>
              <a:buFontTx/>
              <a:buAutoNum type="arabicPeriod"/>
              <a:tabLst>
                <a:tab pos="241300" algn="l"/>
              </a:tabLst>
              <a:defRPr/>
            </a:pPr>
            <a:endParaRPr kumimoji="0" lang="en-US" sz="1600" b="0" i="0" u="none" strike="noStrike" kern="1200" cap="none" spc="0" normalizeH="0" baseline="0" noProof="0">
              <a:ln>
                <a:noFill/>
              </a:ln>
              <a:solidFill>
                <a:srgbClr val="000000"/>
              </a:solidFill>
              <a:effectLst/>
              <a:uLnTx/>
              <a:uFillTx/>
              <a:latin typeface="EYInterstate"/>
              <a:ea typeface="+mn-ea"/>
              <a:cs typeface="+mn-cs"/>
            </a:endParaRP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R="0" lvl="0" algn="l" defTabSz="914400" rtl="0" eaLnBrk="1" fontAlgn="auto" latinLnBrk="0" hangingPunct="1">
              <a:lnSpc>
                <a:spcPct val="100000"/>
              </a:lnSpc>
              <a:spcBef>
                <a:spcPts val="0"/>
              </a:spcBef>
              <a:spcAft>
                <a:spcPts val="600"/>
              </a:spcAft>
              <a:buClr>
                <a:srgbClr val="4472C4"/>
              </a:buClr>
              <a:buSzPct val="70000"/>
              <a:tabLst/>
              <a:defRPr/>
            </a:pPr>
            <a:r>
              <a:rPr kumimoji="0" lang="en-US" sz="1400" b="0" i="0" u="none" strike="noStrike" kern="1200" cap="none" spc="0" normalizeH="0" baseline="0" noProof="0">
                <a:ln>
                  <a:noFill/>
                </a:ln>
                <a:solidFill>
                  <a:srgbClr val="000000"/>
                </a:solidFill>
                <a:effectLst/>
                <a:uLnTx/>
                <a:uFillTx/>
                <a:latin typeface="EYInterstate"/>
                <a:ea typeface="+mn-ea"/>
                <a:cs typeface="+mn-cs"/>
              </a:rPr>
              <a:t>Review and verify vaccine details entered and submit the Vaccine Administration Record</a:t>
            </a:r>
          </a:p>
        </p:txBody>
      </p:sp>
      <p:sp>
        <p:nvSpPr>
          <p:cNvPr id="16" name="TextBox 15">
            <a:extLst>
              <a:ext uri="{FF2B5EF4-FFF2-40B4-BE49-F238E27FC236}">
                <a16:creationId xmlns:a16="http://schemas.microsoft.com/office/drawing/2014/main" id="{F82660D4-174E-494B-8138-62CC2BD92056}"/>
              </a:ext>
            </a:extLst>
          </p:cNvPr>
          <p:cNvSpPr txBox="1"/>
          <p:nvPr/>
        </p:nvSpPr>
        <p:spPr>
          <a:xfrm>
            <a:off x="9784801" y="2879186"/>
            <a:ext cx="1946503" cy="72327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a:ln>
                  <a:noFill/>
                </a:ln>
                <a:solidFill>
                  <a:srgbClr val="000000"/>
                </a:solidFill>
                <a:effectLst/>
                <a:uLnTx/>
                <a:uFillTx/>
                <a:latin typeface="EYInterstate"/>
                <a:ea typeface="+mn-ea"/>
                <a:cs typeface="+mn-cs"/>
              </a:rPr>
              <a:t>Take a second look at all fields populated</a:t>
            </a:r>
          </a:p>
        </p:txBody>
      </p:sp>
      <p:sp>
        <p:nvSpPr>
          <p:cNvPr id="14" name="TextBox 13">
            <a:extLst>
              <a:ext uri="{FF2B5EF4-FFF2-40B4-BE49-F238E27FC236}">
                <a16:creationId xmlns:a16="http://schemas.microsoft.com/office/drawing/2014/main" id="{D9EEC89C-5317-48D9-93C6-379F6835D2D5}"/>
              </a:ext>
            </a:extLst>
          </p:cNvPr>
          <p:cNvSpPr txBox="1"/>
          <p:nvPr/>
        </p:nvSpPr>
        <p:spPr>
          <a:xfrm>
            <a:off x="277817" y="807243"/>
            <a:ext cx="9163363" cy="4237057"/>
          </a:xfrm>
          <a:prstGeom prst="rect">
            <a:avLst/>
          </a:prstGeom>
          <a:noFill/>
        </p:spPr>
        <p:txBody>
          <a:bodyPr wrap="square" lIns="91440" tIns="45720" rIns="91440" bIns="45720" rtlCol="0" anchor="t">
            <a:spAutoFit/>
          </a:bodyPr>
          <a:lstStyle/>
          <a:p>
            <a:pPr marL="12065" marR="5080" defTabSz="457200">
              <a:spcBef>
                <a:spcPts val="100"/>
              </a:spcBef>
              <a:tabLst>
                <a:tab pos="241300" algn="l"/>
              </a:tabLst>
              <a:defRPr/>
            </a:pPr>
            <a:r>
              <a:rPr lang="en-US">
                <a:solidFill>
                  <a:srgbClr val="000000"/>
                </a:solidFill>
                <a:latin typeface="EYInterstate"/>
              </a:rPr>
              <a:t>Before submitting the vaccine form, </a:t>
            </a:r>
            <a:r>
              <a:rPr lang="en-US" b="1">
                <a:solidFill>
                  <a:srgbClr val="000000"/>
                </a:solidFill>
                <a:latin typeface="EYInterstate"/>
              </a:rPr>
              <a:t>REVIEW</a:t>
            </a:r>
            <a:r>
              <a:rPr lang="en-US">
                <a:solidFill>
                  <a:srgbClr val="000000"/>
                </a:solidFill>
                <a:latin typeface="EYInterstate"/>
              </a:rPr>
              <a:t> that all details you entered are accurate. After clicking </a:t>
            </a:r>
            <a:r>
              <a:rPr lang="en-US" b="1">
                <a:solidFill>
                  <a:srgbClr val="000000"/>
                </a:solidFill>
                <a:latin typeface="EYInterstate"/>
              </a:rPr>
              <a:t>NEXT</a:t>
            </a:r>
            <a:r>
              <a:rPr lang="en-US">
                <a:solidFill>
                  <a:srgbClr val="000000"/>
                </a:solidFill>
                <a:latin typeface="EYInterstate"/>
              </a:rPr>
              <a:t>, you will be redirected to your home page. </a:t>
            </a:r>
          </a:p>
          <a:p>
            <a:pPr marL="12065" marR="5080" defTabSz="457200">
              <a:spcBef>
                <a:spcPts val="100"/>
              </a:spcBef>
              <a:tabLst>
                <a:tab pos="241300" algn="l"/>
              </a:tabLst>
              <a:defRPr/>
            </a:pPr>
            <a:endParaRPr lang="en-US" i="1">
              <a:solidFill>
                <a:srgbClr val="000000"/>
              </a:solidFill>
              <a:latin typeface="EYInterstate"/>
            </a:endParaRPr>
          </a:p>
          <a:p>
            <a:pPr marL="12065" marR="5080" defTabSz="457200">
              <a:spcBef>
                <a:spcPts val="100"/>
              </a:spcBef>
              <a:tabLst>
                <a:tab pos="241300" algn="l"/>
              </a:tabLst>
              <a:defRPr/>
            </a:pPr>
            <a:r>
              <a:rPr lang="en-US" i="1">
                <a:solidFill>
                  <a:srgbClr val="000000"/>
                </a:solidFill>
                <a:latin typeface="EYInterstate"/>
              </a:rPr>
              <a:t>See the next section for a few POST-APPOINTMENT REMINDERS. </a:t>
            </a:r>
          </a:p>
          <a:p>
            <a:pPr marL="12065" marR="5080" defTabSz="457200">
              <a:spcBef>
                <a:spcPts val="100"/>
              </a:spcBef>
              <a:tabLst>
                <a:tab pos="241300" algn="l"/>
              </a:tabLst>
              <a:defRPr/>
            </a:pPr>
            <a:endParaRPr lang="en-US">
              <a:solidFill>
                <a:srgbClr val="000000"/>
              </a:solidFill>
              <a:latin typeface="EYInterstate"/>
            </a:endParaRPr>
          </a:p>
          <a:p>
            <a:pPr marL="354965" marR="5080" indent="-342900" defTabSz="457200">
              <a:spcBef>
                <a:spcPts val="100"/>
              </a:spcBef>
              <a:buFont typeface="+mj-lt"/>
              <a:buAutoNum type="arabicPeriod"/>
              <a:tabLst>
                <a:tab pos="241300" algn="l"/>
              </a:tabLst>
              <a:defRPr/>
            </a:pPr>
            <a:r>
              <a:rPr lang="en-US">
                <a:solidFill>
                  <a:srgbClr val="000000"/>
                </a:solidFill>
                <a:latin typeface="EYInterstate"/>
              </a:rPr>
              <a:t>Click </a:t>
            </a:r>
            <a:r>
              <a:rPr lang="en-US" b="1">
                <a:solidFill>
                  <a:srgbClr val="000000"/>
                </a:solidFill>
                <a:latin typeface="EYInterstate"/>
              </a:rPr>
              <a:t>NEXT. </a:t>
            </a:r>
          </a:p>
          <a:p>
            <a:pPr marL="12065" marR="5080" defTabSz="457200">
              <a:spcBef>
                <a:spcPts val="100"/>
              </a:spcBef>
              <a:tabLst>
                <a:tab pos="241300" algn="l"/>
              </a:tabLst>
              <a:defRPr/>
            </a:pPr>
            <a:endParaRPr lang="en-US" b="1">
              <a:solidFill>
                <a:srgbClr val="000000"/>
              </a:solidFill>
              <a:latin typeface="EYInterstate"/>
            </a:endParaRPr>
          </a:p>
          <a:p>
            <a:pPr marL="12065" marR="5080" defTabSz="457200">
              <a:spcBef>
                <a:spcPts val="100"/>
              </a:spcBef>
              <a:tabLst>
                <a:tab pos="241300" algn="l"/>
              </a:tabLst>
              <a:defRPr/>
            </a:pPr>
            <a:r>
              <a:rPr lang="en-US">
                <a:solidFill>
                  <a:srgbClr val="000000"/>
                </a:solidFill>
                <a:latin typeface="EYInterstate"/>
              </a:rPr>
              <a:t>The </a:t>
            </a:r>
            <a:r>
              <a:rPr lang="en-US" b="1">
                <a:solidFill>
                  <a:srgbClr val="000000"/>
                </a:solidFill>
                <a:latin typeface="EYInterstate"/>
              </a:rPr>
              <a:t>HOME PAGE </a:t>
            </a:r>
            <a:r>
              <a:rPr lang="en-US">
                <a:solidFill>
                  <a:srgbClr val="000000"/>
                </a:solidFill>
                <a:latin typeface="EYInterstate"/>
              </a:rPr>
              <a:t>will appear.</a:t>
            </a:r>
          </a:p>
          <a:p>
            <a:pPr marL="354965" marR="5080" indent="-342900" defTabSz="457200">
              <a:lnSpc>
                <a:spcPct val="150000"/>
              </a:lnSpc>
              <a:spcBef>
                <a:spcPts val="100"/>
              </a:spcBef>
              <a:buAutoNum type="arabicPeriod"/>
              <a:tabLst>
                <a:tab pos="241300" algn="l"/>
              </a:tabLst>
              <a:defRPr/>
            </a:pPr>
            <a:endParaRPr lang="en-US">
              <a:solidFill>
                <a:srgbClr val="000000"/>
              </a:solidFill>
              <a:latin typeface="EYInterstate"/>
              <a:cs typeface="Calibri" panose="020F0502020204030204"/>
            </a:endParaRPr>
          </a:p>
          <a:p>
            <a:pPr marL="12065" marR="5080" defTabSz="457200">
              <a:spcBef>
                <a:spcPts val="100"/>
              </a:spcBef>
              <a:tabLst>
                <a:tab pos="241300" algn="l"/>
              </a:tabLst>
              <a:defRPr/>
            </a:pPr>
            <a:endParaRPr lang="en-US" i="1">
              <a:solidFill>
                <a:srgbClr val="000000"/>
              </a:solidFill>
              <a:latin typeface="EYInterstate"/>
              <a:cs typeface="Calibri" panose="020F0502020204030204"/>
            </a:endParaRPr>
          </a:p>
          <a:p>
            <a:pPr marL="354965" marR="5080" indent="-342900" defTabSz="457200">
              <a:lnSpc>
                <a:spcPct val="150000"/>
              </a:lnSpc>
              <a:spcBef>
                <a:spcPts val="100"/>
              </a:spcBef>
              <a:buAutoNum type="arabicPeriod"/>
              <a:tabLst>
                <a:tab pos="241300" algn="l"/>
              </a:tabLst>
              <a:defRPr/>
            </a:pPr>
            <a:endParaRPr lang="en-US">
              <a:solidFill>
                <a:srgbClr val="000000"/>
              </a:solidFill>
              <a:cs typeface="Calibri" panose="020F0502020204030204"/>
            </a:endParaRPr>
          </a:p>
          <a:p>
            <a:pPr marL="12065" marR="5080" defTabSz="457200">
              <a:lnSpc>
                <a:spcPct val="150000"/>
              </a:lnSpc>
              <a:spcBef>
                <a:spcPts val="100"/>
              </a:spcBef>
              <a:tabLst>
                <a:tab pos="241300" algn="l"/>
              </a:tabLst>
              <a:defRPr/>
            </a:pPr>
            <a:endParaRPr lang="en-US">
              <a:solidFill>
                <a:srgbClr val="000000"/>
              </a:solidFill>
              <a:latin typeface="EYInterstate"/>
            </a:endParaRPr>
          </a:p>
          <a:p>
            <a:endParaRPr lang="en-US"/>
          </a:p>
        </p:txBody>
      </p:sp>
      <p:pic>
        <p:nvPicPr>
          <p:cNvPr id="3" name="Picture 2">
            <a:extLst>
              <a:ext uri="{FF2B5EF4-FFF2-40B4-BE49-F238E27FC236}">
                <a16:creationId xmlns:a16="http://schemas.microsoft.com/office/drawing/2014/main" id="{8F0BBEA7-C6B2-4C5F-BEF3-5C2C4F71F2C1}"/>
              </a:ext>
            </a:extLst>
          </p:cNvPr>
          <p:cNvPicPr>
            <a:picLocks noChangeAspect="1"/>
          </p:cNvPicPr>
          <p:nvPr/>
        </p:nvPicPr>
        <p:blipFill rotWithShape="1">
          <a:blip r:embed="rId7"/>
          <a:srcRect l="1038" t="30467" r="9028" b="-645"/>
          <a:stretch/>
        </p:blipFill>
        <p:spPr>
          <a:xfrm>
            <a:off x="277817" y="3369559"/>
            <a:ext cx="9122667" cy="2681198"/>
          </a:xfrm>
          <a:prstGeom prst="rect">
            <a:avLst/>
          </a:prstGeom>
          <a:ln w="28575">
            <a:solidFill>
              <a:schemeClr val="tx1"/>
            </a:solidFill>
          </a:ln>
        </p:spPr>
      </p:pic>
      <p:sp>
        <p:nvSpPr>
          <p:cNvPr id="19" name="Rectangle 18">
            <a:extLst>
              <a:ext uri="{FF2B5EF4-FFF2-40B4-BE49-F238E27FC236}">
                <a16:creationId xmlns:a16="http://schemas.microsoft.com/office/drawing/2014/main" id="{FAC455F8-40D7-4B8D-B880-6C90C7364EAA}"/>
              </a:ext>
            </a:extLst>
          </p:cNvPr>
          <p:cNvSpPr/>
          <p:nvPr/>
        </p:nvSpPr>
        <p:spPr>
          <a:xfrm>
            <a:off x="8807116" y="5698155"/>
            <a:ext cx="559796" cy="32024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5EB2966-212A-42AC-8010-72D2D62E2903}"/>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1" name="Rectangle 20">
            <a:extLst>
              <a:ext uri="{FF2B5EF4-FFF2-40B4-BE49-F238E27FC236}">
                <a16:creationId xmlns:a16="http://schemas.microsoft.com/office/drawing/2014/main" id="{1B20A92C-BE4B-4666-B0E1-462924CDFE50}"/>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2" name="Rectangle 21">
            <a:extLst>
              <a:ext uri="{FF2B5EF4-FFF2-40B4-BE49-F238E27FC236}">
                <a16:creationId xmlns:a16="http://schemas.microsoft.com/office/drawing/2014/main" id="{EF2E25B9-1BD9-444E-A7C8-3E5266CD9925}"/>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3084549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4033"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8728261" cy="646331"/>
          </a:xfrm>
          <a:prstGeom prst="rect">
            <a:avLst/>
          </a:prstGeom>
          <a:noFill/>
        </p:spPr>
        <p:txBody>
          <a:bodyPr wrap="square" lIns="91440" tIns="45720" rIns="91440" bIns="45720" rtlCol="0" anchor="t">
            <a:spAutoFit/>
          </a:bodyPr>
          <a:lstStyle/>
          <a:p>
            <a:r>
              <a:rPr lang="en-US" sz="3600" b="1">
                <a:solidFill>
                  <a:schemeClr val="bg1"/>
                </a:solidFill>
                <a:latin typeface="Calibri"/>
                <a:cs typeface="Calibri"/>
              </a:rPr>
              <a:t>Post Vaccine Administration Reminders</a:t>
            </a:r>
            <a:endParaRPr lang="en-US"/>
          </a:p>
        </p:txBody>
      </p:sp>
      <p:sp>
        <p:nvSpPr>
          <p:cNvPr id="5" name="TextBox 4">
            <a:extLst>
              <a:ext uri="{FF2B5EF4-FFF2-40B4-BE49-F238E27FC236}">
                <a16:creationId xmlns:a16="http://schemas.microsoft.com/office/drawing/2014/main" id="{3366A3C8-6E72-4FCF-9905-10773A6AC923}"/>
              </a:ext>
            </a:extLst>
          </p:cNvPr>
          <p:cNvSpPr txBox="1"/>
          <p:nvPr/>
        </p:nvSpPr>
        <p:spPr>
          <a:xfrm>
            <a:off x="799868" y="3429000"/>
            <a:ext cx="8198848" cy="523220"/>
          </a:xfrm>
          <a:prstGeom prst="rect">
            <a:avLst/>
          </a:prstGeom>
          <a:noFill/>
        </p:spPr>
        <p:txBody>
          <a:bodyPr wrap="square" lIns="91440" tIns="45720" rIns="91440" bIns="45720" rtlCol="0" anchor="t">
            <a:spAutoFit/>
          </a:bodyPr>
          <a:lstStyle/>
          <a:p>
            <a:pPr>
              <a:defRPr/>
            </a:pPr>
            <a:r>
              <a:rPr lang="en-US" sz="2800">
                <a:solidFill>
                  <a:schemeClr val="bg1"/>
                </a:solidFill>
                <a:latin typeface="EYInterstate"/>
              </a:rPr>
              <a:t>What do you do after you administer the vaccine? </a:t>
            </a:r>
            <a:endParaRPr lang="en-US" sz="2800">
              <a:solidFill>
                <a:schemeClr val="bg1"/>
              </a:solidFill>
              <a:latin typeface="EYInterstate" panose="02000503020000020004" pitchFamily="2" charset="0"/>
            </a:endParaRPr>
          </a:p>
        </p:txBody>
      </p:sp>
    </p:spTree>
    <p:extLst>
      <p:ext uri="{BB962C8B-B14F-4D97-AF65-F5344CB8AC3E}">
        <p14:creationId xmlns:p14="http://schemas.microsoft.com/office/powerpoint/2010/main" val="1604026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6081"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1 of 1</a:t>
            </a:r>
            <a:r>
              <a:rPr lang="en-US" sz="2000" b="1">
                <a:ln w="0">
                  <a:noFill/>
                </a:ln>
                <a:solidFill>
                  <a:schemeClr val="tx1"/>
                </a:solidFill>
                <a:latin typeface="EYInterstate"/>
                <a:cs typeface="Arial"/>
              </a:rPr>
              <a:t>: </a:t>
            </a:r>
            <a:r>
              <a:rPr lang="en-US" sz="2000" b="1">
                <a:solidFill>
                  <a:schemeClr val="tx1"/>
                </a:solidFill>
                <a:latin typeface="EYInterstate"/>
              </a:rPr>
              <a:t>Post Vaccine Administration Reminders </a:t>
            </a:r>
            <a:endParaRPr lang="en-US" sz="2000" b="1">
              <a:ln w="0">
                <a:noFill/>
              </a:ln>
              <a:solidFill>
                <a:schemeClr val="tx1"/>
              </a:solidFill>
              <a:latin typeface="EYInterstate"/>
              <a:cs typeface="Arial"/>
            </a:endParaRPr>
          </a:p>
        </p:txBody>
      </p:sp>
      <p:sp>
        <p:nvSpPr>
          <p:cNvPr id="6" name="object 4">
            <a:extLst>
              <a:ext uri="{FF2B5EF4-FFF2-40B4-BE49-F238E27FC236}">
                <a16:creationId xmlns:a16="http://schemas.microsoft.com/office/drawing/2014/main" id="{E841121C-0B87-45EF-9992-D117D47969D7}"/>
              </a:ext>
            </a:extLst>
          </p:cNvPr>
          <p:cNvSpPr txBox="1"/>
          <p:nvPr/>
        </p:nvSpPr>
        <p:spPr>
          <a:xfrm>
            <a:off x="356921" y="878820"/>
            <a:ext cx="8815445" cy="343940"/>
          </a:xfrm>
          <a:prstGeom prst="rect">
            <a:avLst/>
          </a:prstGeom>
        </p:spPr>
        <p:txBody>
          <a:bodyPr vert="horz" wrap="square" lIns="0" tIns="12700" rIns="0" bIns="0" rtlCol="0" anchor="t">
            <a:spAutoFit/>
          </a:bodyPr>
          <a:lstStyle/>
          <a:p>
            <a:pPr marL="240665" marR="5080" lvl="0" indent="-228600" algn="l" defTabSz="457200" rtl="0" eaLnBrk="1" fontAlgn="auto" latinLnBrk="0" hangingPunct="1">
              <a:lnSpc>
                <a:spcPct val="150000"/>
              </a:lnSpc>
              <a:spcBef>
                <a:spcPts val="100"/>
              </a:spcBef>
              <a:spcAft>
                <a:spcPts val="0"/>
              </a:spcAft>
              <a:buClrTx/>
              <a:buSzTx/>
              <a:buFontTx/>
              <a:buAutoNum type="arabicPeriod"/>
              <a:tabLst>
                <a:tab pos="241300" algn="l"/>
              </a:tabLst>
              <a:defRPr/>
            </a:pPr>
            <a:endParaRPr kumimoji="0" lang="en-US" sz="1600" b="0" i="0" u="none" strike="noStrike" kern="1200" cap="none" spc="0" normalizeH="0" baseline="0" noProof="0">
              <a:ln>
                <a:noFill/>
              </a:ln>
              <a:solidFill>
                <a:srgbClr val="000000"/>
              </a:solidFill>
              <a:effectLst/>
              <a:uLnTx/>
              <a:uFillTx/>
              <a:latin typeface="EYInterstate"/>
              <a:ea typeface="+mn-ea"/>
              <a:cs typeface="+mn-cs"/>
            </a:endParaRP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72327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Share key information and reminders with recipient</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6" name="TextBox 15">
            <a:extLst>
              <a:ext uri="{FF2B5EF4-FFF2-40B4-BE49-F238E27FC236}">
                <a16:creationId xmlns:a16="http://schemas.microsoft.com/office/drawing/2014/main" id="{F82660D4-174E-494B-8138-62CC2BD92056}"/>
              </a:ext>
            </a:extLst>
          </p:cNvPr>
          <p:cNvSpPr txBox="1"/>
          <p:nvPr/>
        </p:nvSpPr>
        <p:spPr>
          <a:xfrm>
            <a:off x="9793509" y="2736986"/>
            <a:ext cx="1946503" cy="1800493"/>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b="1">
                <a:solidFill>
                  <a:srgbClr val="000000"/>
                </a:solidFill>
                <a:latin typeface="EYInterstate"/>
              </a:rPr>
              <a:t>Tips</a:t>
            </a:r>
            <a:endParaRPr kumimoji="0" lang="en-US" sz="1400" b="1" i="0" u="none" strike="noStrike" kern="1200" cap="none" spc="0" normalizeH="0" baseline="0" noProof="0">
              <a:ln>
                <a:noFill/>
              </a:ln>
              <a:solidFill>
                <a:srgbClr val="000000"/>
              </a:solidFill>
              <a:effectLst/>
              <a:uLnTx/>
              <a:uFillTx/>
              <a:latin typeface="EYInterstate"/>
              <a:ea typeface="+mn-ea"/>
              <a:cs typeface="+mn-cs"/>
            </a:endParaRPr>
          </a:p>
          <a:p>
            <a:pPr>
              <a:spcAft>
                <a:spcPts val="600"/>
              </a:spcAft>
              <a:buClr>
                <a:srgbClr val="4472C4"/>
              </a:buClr>
              <a:buSzPct val="70000"/>
              <a:defRPr/>
            </a:pPr>
            <a:r>
              <a:rPr lang="en-US" sz="1400">
                <a:solidFill>
                  <a:srgbClr val="000000"/>
                </a:solidFill>
                <a:latin typeface="EYInterstate"/>
              </a:rPr>
              <a:t>Learn more about viewing a recipient’s proof of vaccination in the </a:t>
            </a:r>
            <a:r>
              <a:rPr lang="en-US" sz="1400" b="1">
                <a:solidFill>
                  <a:srgbClr val="000000"/>
                </a:solidFill>
                <a:latin typeface="EYInterstate"/>
              </a:rPr>
              <a:t>CVMS Provider Portal Viewing Proof of Vaccination User Guide</a:t>
            </a:r>
          </a:p>
        </p:txBody>
      </p:sp>
      <p:sp>
        <p:nvSpPr>
          <p:cNvPr id="18" name="object 4">
            <a:extLst>
              <a:ext uri="{FF2B5EF4-FFF2-40B4-BE49-F238E27FC236}">
                <a16:creationId xmlns:a16="http://schemas.microsoft.com/office/drawing/2014/main" id="{31C33F10-5F82-48C1-92A8-A636C945E465}"/>
              </a:ext>
            </a:extLst>
          </p:cNvPr>
          <p:cNvSpPr txBox="1"/>
          <p:nvPr/>
        </p:nvSpPr>
        <p:spPr>
          <a:xfrm>
            <a:off x="356921" y="839719"/>
            <a:ext cx="9147714" cy="5417124"/>
          </a:xfrm>
          <a:prstGeom prst="rect">
            <a:avLst/>
          </a:prstGeom>
        </p:spPr>
        <p:txBody>
          <a:bodyPr vert="horz" wrap="square" lIns="0" tIns="12700" rIns="0" bIns="0" rtlCol="0" anchor="t">
            <a:spAutoFit/>
          </a:bodyPr>
          <a:lstStyle/>
          <a:p>
            <a:pPr marL="12065" marR="5080" defTabSz="457200">
              <a:spcBef>
                <a:spcPts val="100"/>
              </a:spcBef>
              <a:tabLst>
                <a:tab pos="241300" algn="l"/>
              </a:tabLst>
              <a:defRPr/>
            </a:pPr>
            <a:r>
              <a:rPr lang="en-US" sz="1600">
                <a:solidFill>
                  <a:srgbClr val="000000"/>
                </a:solidFill>
                <a:latin typeface="EYInterstate"/>
              </a:rPr>
              <a:t>Once the </a:t>
            </a:r>
            <a:r>
              <a:rPr lang="en-US" sz="1600" b="1">
                <a:solidFill>
                  <a:srgbClr val="000000"/>
                </a:solidFill>
                <a:latin typeface="EYInterstate"/>
              </a:rPr>
              <a:t>VACCINE ADMINISTRATION IS COMPLETE </a:t>
            </a:r>
            <a:r>
              <a:rPr lang="en-US" sz="1600">
                <a:solidFill>
                  <a:srgbClr val="000000"/>
                </a:solidFill>
                <a:latin typeface="EYInterstate"/>
              </a:rPr>
              <a:t>and you submit the record, please </a:t>
            </a:r>
            <a:r>
              <a:rPr lang="en-US" sz="1600" b="1">
                <a:solidFill>
                  <a:srgbClr val="000000"/>
                </a:solidFill>
                <a:latin typeface="EYInterstate"/>
              </a:rPr>
              <a:t>SHARE</a:t>
            </a:r>
            <a:r>
              <a:rPr lang="en-US" sz="1600">
                <a:solidFill>
                  <a:srgbClr val="000000"/>
                </a:solidFill>
                <a:latin typeface="EYInterstate"/>
              </a:rPr>
              <a:t> a few </a:t>
            </a:r>
            <a:r>
              <a:rPr lang="en-US" sz="1600" b="1">
                <a:solidFill>
                  <a:srgbClr val="000000"/>
                </a:solidFill>
                <a:latin typeface="EYInterstate"/>
              </a:rPr>
              <a:t>REMINDERS</a:t>
            </a:r>
            <a:r>
              <a:rPr lang="en-US" sz="1600">
                <a:solidFill>
                  <a:srgbClr val="000000"/>
                </a:solidFill>
                <a:latin typeface="EYInterstate"/>
              </a:rPr>
              <a:t> with the recipient. </a:t>
            </a:r>
          </a:p>
          <a:p>
            <a:pPr marL="12065" marR="5080" defTabSz="457200">
              <a:spcBef>
                <a:spcPts val="100"/>
              </a:spcBef>
              <a:tabLst>
                <a:tab pos="241300" algn="l"/>
              </a:tabLst>
              <a:defRPr/>
            </a:pPr>
            <a:endParaRPr lang="en-US" sz="1600">
              <a:solidFill>
                <a:srgbClr val="000000"/>
              </a:solidFill>
              <a:latin typeface="EYInterstate"/>
            </a:endParaRPr>
          </a:p>
          <a:p>
            <a:pPr marL="354965" marR="5080" indent="-342900" defTabSz="457200">
              <a:spcBef>
                <a:spcPts val="600"/>
              </a:spcBef>
              <a:spcAft>
                <a:spcPts val="600"/>
              </a:spcAft>
              <a:buAutoNum type="arabicPeriod"/>
              <a:tabLst>
                <a:tab pos="241300" algn="l"/>
              </a:tabLst>
              <a:defRPr/>
            </a:pPr>
            <a:r>
              <a:rPr lang="en-US" sz="1600">
                <a:solidFill>
                  <a:srgbClr val="000000"/>
                </a:solidFill>
                <a:latin typeface="EYInterstate"/>
              </a:rPr>
              <a:t>Your recipient will receive two </a:t>
            </a:r>
            <a:r>
              <a:rPr lang="en-US" sz="1600" b="1">
                <a:solidFill>
                  <a:srgbClr val="000000"/>
                </a:solidFill>
                <a:latin typeface="EYInterstate"/>
              </a:rPr>
              <a:t>SECOND DOSAGE REMINDER NOTIFICATIONS</a:t>
            </a:r>
            <a:r>
              <a:rPr lang="en-US" sz="1600">
                <a:solidFill>
                  <a:srgbClr val="000000"/>
                </a:solidFill>
                <a:latin typeface="EYInterstate"/>
              </a:rPr>
              <a:t>, the first reminder is </a:t>
            </a:r>
            <a:r>
              <a:rPr lang="en-US" sz="1600" b="1">
                <a:solidFill>
                  <a:srgbClr val="000000"/>
                </a:solidFill>
                <a:latin typeface="EYInterstate"/>
              </a:rPr>
              <a:t>24 HOURS </a:t>
            </a:r>
            <a:r>
              <a:rPr lang="en-US" sz="1600">
                <a:solidFill>
                  <a:srgbClr val="000000"/>
                </a:solidFill>
                <a:latin typeface="EYInterstate"/>
              </a:rPr>
              <a:t>after and the second is </a:t>
            </a:r>
            <a:r>
              <a:rPr lang="en-US" sz="1600" b="1">
                <a:solidFill>
                  <a:srgbClr val="000000"/>
                </a:solidFill>
                <a:latin typeface="EYInterstate"/>
              </a:rPr>
              <a:t>ONE WEEK AFTER </a:t>
            </a:r>
            <a:r>
              <a:rPr lang="en-US" sz="1600">
                <a:solidFill>
                  <a:srgbClr val="000000"/>
                </a:solidFill>
                <a:latin typeface="EYInterstate"/>
              </a:rPr>
              <a:t>the first dosage is administered. It will be important to remind the recipient about the timing requirements for the second dosage, if applicable. </a:t>
            </a:r>
          </a:p>
          <a:p>
            <a:pPr marL="354965" marR="5080" indent="-342900" defTabSz="457200">
              <a:spcBef>
                <a:spcPts val="600"/>
              </a:spcBef>
              <a:spcAft>
                <a:spcPts val="600"/>
              </a:spcAft>
              <a:buAutoNum type="arabicPeriod"/>
              <a:tabLst>
                <a:tab pos="241300" algn="l"/>
              </a:tabLst>
              <a:defRPr/>
            </a:pPr>
            <a:r>
              <a:rPr lang="en-US" sz="1600" dirty="0">
                <a:solidFill>
                  <a:srgbClr val="000000"/>
                </a:solidFill>
                <a:latin typeface="EYInterstate"/>
              </a:rPr>
              <a:t>Your recipient will receive a </a:t>
            </a:r>
            <a:r>
              <a:rPr lang="en-US" sz="1600" b="1">
                <a:solidFill>
                  <a:srgbClr val="000000"/>
                </a:solidFill>
                <a:latin typeface="EYInterstate"/>
              </a:rPr>
              <a:t>PROOF OF VACCINATION NOTIFICATION</a:t>
            </a:r>
            <a:r>
              <a:rPr lang="en-US" sz="1600" dirty="0">
                <a:solidFill>
                  <a:srgbClr val="000000"/>
                </a:solidFill>
                <a:latin typeface="EYInterstate"/>
              </a:rPr>
              <a:t> instructing the recipient to access their vaccination details in the </a:t>
            </a:r>
            <a:r>
              <a:rPr lang="en-US" sz="1600" b="1" dirty="0">
                <a:solidFill>
                  <a:srgbClr val="000000"/>
                </a:solidFill>
                <a:latin typeface="EYInterstate"/>
              </a:rPr>
              <a:t>CVMS</a:t>
            </a:r>
            <a:r>
              <a:rPr lang="en-US" sz="1600" dirty="0">
                <a:solidFill>
                  <a:srgbClr val="000000"/>
                </a:solidFill>
                <a:latin typeface="EYInterstate"/>
              </a:rPr>
              <a:t> </a:t>
            </a:r>
            <a:r>
              <a:rPr lang="en-US" sz="1600" b="1" dirty="0">
                <a:solidFill>
                  <a:srgbClr val="000000"/>
                </a:solidFill>
                <a:latin typeface="EYInterstate"/>
              </a:rPr>
              <a:t>RECIPIENT PORTAL</a:t>
            </a:r>
            <a:r>
              <a:rPr lang="en-US" sz="1600" dirty="0">
                <a:solidFill>
                  <a:srgbClr val="000000"/>
                </a:solidFill>
                <a:latin typeface="EYInterstate"/>
              </a:rPr>
              <a:t>.</a:t>
            </a:r>
            <a:r>
              <a:rPr lang="en-US" sz="1600" b="1" dirty="0">
                <a:solidFill>
                  <a:srgbClr val="000000"/>
                </a:solidFill>
                <a:latin typeface="EYInterstate"/>
              </a:rPr>
              <a:t> </a:t>
            </a:r>
            <a:r>
              <a:rPr lang="en-US" sz="1600" dirty="0">
                <a:solidFill>
                  <a:srgbClr val="000000"/>
                </a:solidFill>
                <a:latin typeface="EYInterstate"/>
              </a:rPr>
              <a:t>The proof of vaccination page will be automatically generated for the recipient. </a:t>
            </a:r>
          </a:p>
          <a:p>
            <a:pPr marL="354965" marR="5080" indent="-342900" defTabSz="457200">
              <a:spcBef>
                <a:spcPts val="600"/>
              </a:spcBef>
              <a:spcAft>
                <a:spcPts val="600"/>
              </a:spcAft>
              <a:buAutoNum type="arabicPeriod"/>
              <a:tabLst>
                <a:tab pos="241300" algn="l"/>
              </a:tabLst>
              <a:defRPr/>
            </a:pPr>
            <a:r>
              <a:rPr lang="en-US" sz="1600">
                <a:solidFill>
                  <a:srgbClr val="000000"/>
                </a:solidFill>
                <a:latin typeface="EYInterstate"/>
              </a:rPr>
              <a:t>Upon request, a Healthcare Provider can also print the recipient’s </a:t>
            </a:r>
            <a:r>
              <a:rPr lang="en-US" sz="1600" b="1">
                <a:solidFill>
                  <a:srgbClr val="000000"/>
                </a:solidFill>
                <a:latin typeface="EYInterstate"/>
              </a:rPr>
              <a:t>PROOF OF VACCINATION </a:t>
            </a:r>
            <a:r>
              <a:rPr lang="en-US" sz="1600">
                <a:solidFill>
                  <a:srgbClr val="000000"/>
                </a:solidFill>
                <a:latin typeface="EYInterstate"/>
              </a:rPr>
              <a:t>after the vaccine has been administered.  Steps to complete this task are found on the following Training Guide: </a:t>
            </a:r>
            <a:r>
              <a:rPr lang="en-US" sz="1600" b="1">
                <a:solidFill>
                  <a:srgbClr val="000000"/>
                </a:solidFill>
                <a:latin typeface="EYInterstate"/>
              </a:rPr>
              <a:t>CVMS Provider Portal Viewing Proof of Vaccination User Guide.</a:t>
            </a:r>
          </a:p>
          <a:p>
            <a:pPr marL="354965" marR="5080" indent="-342900" defTabSz="457200">
              <a:spcBef>
                <a:spcPts val="600"/>
              </a:spcBef>
              <a:spcAft>
                <a:spcPts val="600"/>
              </a:spcAft>
              <a:buAutoNum type="arabicPeriod"/>
              <a:tabLst>
                <a:tab pos="241300" algn="l"/>
              </a:tabLst>
              <a:defRPr/>
            </a:pPr>
            <a:r>
              <a:rPr lang="en-US" sz="1600" b="1">
                <a:solidFill>
                  <a:srgbClr val="000000"/>
                </a:solidFill>
                <a:latin typeface="EYInterstate"/>
              </a:rPr>
              <a:t>COVID-19 VACCINATION RECORD CARDS </a:t>
            </a:r>
            <a:r>
              <a:rPr lang="en-US" sz="1600">
                <a:solidFill>
                  <a:srgbClr val="000000"/>
                </a:solidFill>
                <a:latin typeface="EYInterstate"/>
              </a:rPr>
              <a:t>will be provided by the CDC as part of the vaccine ancillary kits. Healthcare Providers should provide a completed vaccination record card with accurate vaccine information (i.e., vaccine manufacturer, lot number, date of first dose administration, and second dose due date) to each recipient to ensure a basic vaccination record is provided. Healthcare Providers should encourage recipients to keep the card and take a picture of the vaccine card with their cell phone to remind them of the second dose due date. </a:t>
            </a:r>
          </a:p>
          <a:p>
            <a:pPr marL="354965" marR="5080" indent="-342900" defTabSz="457200">
              <a:lnSpc>
                <a:spcPct val="150000"/>
              </a:lnSpc>
              <a:spcBef>
                <a:spcPts val="100"/>
              </a:spcBef>
              <a:buAutoNum type="arabicPeriod"/>
              <a:tabLst>
                <a:tab pos="241300" algn="l"/>
              </a:tabLst>
              <a:defRPr/>
            </a:pPr>
            <a:endParaRPr lang="en-US" sz="1600" b="1">
              <a:solidFill>
                <a:srgbClr val="000000"/>
              </a:solidFill>
              <a:latin typeface="EYInterstate"/>
            </a:endParaRPr>
          </a:p>
        </p:txBody>
      </p:sp>
      <p:sp>
        <p:nvSpPr>
          <p:cNvPr id="17" name="Rectangle 16">
            <a:extLst>
              <a:ext uri="{FF2B5EF4-FFF2-40B4-BE49-F238E27FC236}">
                <a16:creationId xmlns:a16="http://schemas.microsoft.com/office/drawing/2014/main" id="{8B5547E5-142E-47D8-8BA6-237B061BA746}"/>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2" name="Rectangle 21">
            <a:extLst>
              <a:ext uri="{FF2B5EF4-FFF2-40B4-BE49-F238E27FC236}">
                <a16:creationId xmlns:a16="http://schemas.microsoft.com/office/drawing/2014/main" id="{853D7660-A823-4F6E-9AD2-A412A94138DC}"/>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3" name="Rectangle 22">
            <a:extLst>
              <a:ext uri="{FF2B5EF4-FFF2-40B4-BE49-F238E27FC236}">
                <a16:creationId xmlns:a16="http://schemas.microsoft.com/office/drawing/2014/main" id="{A1EFFF2E-4243-4DC7-8602-A007B111523F}"/>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3237406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FEE66-61A5-4F9D-95B9-7DA490811AE4}"/>
              </a:ext>
            </a:extLst>
          </p:cNvPr>
          <p:cNvSpPr>
            <a:spLocks noGrp="1"/>
          </p:cNvSpPr>
          <p:nvPr>
            <p:ph idx="4294967295"/>
          </p:nvPr>
        </p:nvSpPr>
        <p:spPr>
          <a:xfrm>
            <a:off x="838200" y="1253331"/>
            <a:ext cx="10515600" cy="4351338"/>
          </a:xfrm>
          <a:prstGeom prst="rect">
            <a:avLst/>
          </a:prstGeom>
          <a:ln w="38100">
            <a:solidFill>
              <a:srgbClr val="FFC000"/>
            </a:solidFill>
            <a:prstDash val="lgDash"/>
          </a:ln>
        </p:spPr>
        <p:txBody>
          <a:bodyPr anchor="ctr"/>
          <a:lstStyle/>
          <a:p>
            <a:pPr marL="0" indent="0" algn="ctr">
              <a:buNone/>
            </a:pPr>
            <a:r>
              <a:rPr lang="en-US" sz="3200"/>
              <a:t>If you have any questions, please submit all inquiries to:</a:t>
            </a:r>
          </a:p>
          <a:p>
            <a:pPr marL="0" indent="0" algn="ctr">
              <a:buNone/>
            </a:pPr>
            <a:endParaRPr lang="en-US" sz="3200"/>
          </a:p>
          <a:p>
            <a:pPr marL="0" indent="0" algn="ctr">
              <a:buNone/>
            </a:pPr>
            <a:r>
              <a:rPr lang="en-US" sz="3200"/>
              <a:t> </a:t>
            </a:r>
            <a:r>
              <a:rPr lang="en-US" sz="3200" u="sng">
                <a:hlinkClick r:id="rId3" tooltip="mailto:cvms-help@dhhs.nc.gov"/>
              </a:rPr>
              <a:t>CVMS-Help@dhhs.nc.gov</a:t>
            </a:r>
            <a:endParaRPr lang="en-US" sz="3200"/>
          </a:p>
        </p:txBody>
      </p:sp>
      <p:pic>
        <p:nvPicPr>
          <p:cNvPr id="5" name="Graphic 4" descr="Help">
            <a:extLst>
              <a:ext uri="{FF2B5EF4-FFF2-40B4-BE49-F238E27FC236}">
                <a16:creationId xmlns:a16="http://schemas.microsoft.com/office/drawing/2014/main" id="{3143FE0E-9341-4391-87DE-2BBCC8B8016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38800" y="654728"/>
            <a:ext cx="914400" cy="914400"/>
          </a:xfrm>
          <a:prstGeom prst="rect">
            <a:avLst/>
          </a:prstGeom>
        </p:spPr>
      </p:pic>
    </p:spTree>
    <p:extLst>
      <p:ext uri="{BB962C8B-B14F-4D97-AF65-F5344CB8AC3E}">
        <p14:creationId xmlns:p14="http://schemas.microsoft.com/office/powerpoint/2010/main" val="1420865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8129"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2222083" cy="646331"/>
          </a:xfrm>
          <a:prstGeom prst="rect">
            <a:avLst/>
          </a:prstGeom>
          <a:noFill/>
        </p:spPr>
        <p:txBody>
          <a:bodyPr wrap="none" rtlCol="0">
            <a:spAutoFit/>
          </a:bodyPr>
          <a:lstStyle/>
          <a:p>
            <a:pPr lvl="0">
              <a:defRPr/>
            </a:pPr>
            <a:r>
              <a:rPr lang="en-US" sz="3600" b="1">
                <a:solidFill>
                  <a:prstClr val="white"/>
                </a:solidFill>
                <a:latin typeface="EYInterstate" panose="02000503020000020004" pitchFamily="2" charset="0"/>
              </a:rPr>
              <a:t>Appendix</a:t>
            </a:r>
            <a:endParaRPr lang="en-US" sz="2400" b="1">
              <a:solidFill>
                <a:prstClr val="white"/>
              </a:solidFill>
              <a:latin typeface="EYInterstate" panose="02000503020000020004" pitchFamily="2" charset="0"/>
            </a:endParaRPr>
          </a:p>
        </p:txBody>
      </p:sp>
    </p:spTree>
    <p:extLst>
      <p:ext uri="{BB962C8B-B14F-4D97-AF65-F5344CB8AC3E}">
        <p14:creationId xmlns:p14="http://schemas.microsoft.com/office/powerpoint/2010/main" val="3813086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0177"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When the recipient is NOT Eligible for the Vaccine</a:t>
            </a:r>
          </a:p>
        </p:txBody>
      </p:sp>
      <p:sp>
        <p:nvSpPr>
          <p:cNvPr id="16" name="TextBox 15">
            <a:extLst>
              <a:ext uri="{FF2B5EF4-FFF2-40B4-BE49-F238E27FC236}">
                <a16:creationId xmlns:a16="http://schemas.microsoft.com/office/drawing/2014/main" id="{F82660D4-174E-494B-8138-62CC2BD92056}"/>
              </a:ext>
            </a:extLst>
          </p:cNvPr>
          <p:cNvSpPr txBox="1"/>
          <p:nvPr/>
        </p:nvSpPr>
        <p:spPr>
          <a:xfrm>
            <a:off x="9782202" y="953004"/>
            <a:ext cx="2246684" cy="3539430"/>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dirty="0">
                <a:ln>
                  <a:noFill/>
                </a:ln>
                <a:solidFill>
                  <a:srgbClr val="000000"/>
                </a:solidFill>
                <a:effectLst/>
                <a:uLnTx/>
                <a:uFillTx/>
                <a:latin typeface="EYInterstate"/>
                <a:ea typeface="+mn-ea"/>
                <a:cs typeface="+mn-cs"/>
              </a:rPr>
              <a:t>You can review the recipient’s the Health Questionnaire Responses on the Recipient </a:t>
            </a:r>
            <a:r>
              <a:rPr lang="en-US" sz="1400" dirty="0">
                <a:solidFill>
                  <a:srgbClr val="000000"/>
                </a:solidFill>
                <a:latin typeface="EYInterstate"/>
              </a:rPr>
              <a:t>Record</a:t>
            </a:r>
            <a:endParaRPr lang="en-US" sz="1400" b="0" i="0" u="none" strike="noStrike" kern="1200" cap="none" spc="0" normalizeH="0" baseline="0" noProof="0" dirty="0">
              <a:ln>
                <a:noFill/>
              </a:ln>
              <a:solidFill>
                <a:srgbClr val="000000"/>
              </a:solidFill>
              <a:effectLst/>
              <a:uLnTx/>
              <a:uFillTx/>
              <a:latin typeface="EYInterstate"/>
            </a:endParaRP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dirty="0">
                <a:ln>
                  <a:noFill/>
                </a:ln>
                <a:solidFill>
                  <a:srgbClr val="000000"/>
                </a:solidFill>
                <a:effectLst/>
                <a:uLnTx/>
                <a:uFillTx/>
                <a:latin typeface="EYInterstate"/>
                <a:ea typeface="+mn-ea"/>
                <a:cs typeface="+mn-cs"/>
              </a:rPr>
              <a:t>A recipient is NOT </a:t>
            </a:r>
            <a:r>
              <a:rPr lang="en-US" sz="1400" dirty="0">
                <a:solidFill>
                  <a:srgbClr val="000000"/>
                </a:solidFill>
                <a:latin typeface="EYInterstate"/>
              </a:rPr>
              <a:t>ELIGIBLE</a:t>
            </a:r>
            <a:r>
              <a:rPr kumimoji="0" lang="en-US" sz="1400" b="0" i="0" u="none" strike="noStrike" kern="1200" cap="none" spc="0" normalizeH="0" baseline="0" noProof="0" dirty="0">
                <a:ln>
                  <a:noFill/>
                </a:ln>
                <a:solidFill>
                  <a:srgbClr val="000000"/>
                </a:solidFill>
                <a:effectLst/>
                <a:uLnTx/>
                <a:uFillTx/>
                <a:latin typeface="EYInterstate"/>
                <a:ea typeface="+mn-ea"/>
                <a:cs typeface="+mn-cs"/>
              </a:rPr>
              <a:t> to receive the vaccine if:</a:t>
            </a:r>
            <a:endParaRPr lang="en-US" sz="1400" b="0" i="0" u="none" strike="noStrike" kern="1200" cap="none" spc="0" normalizeH="0" baseline="0" noProof="0" dirty="0">
              <a:ln>
                <a:noFill/>
              </a:ln>
              <a:solidFill>
                <a:srgbClr val="000000"/>
              </a:solidFill>
              <a:effectLst/>
              <a:uLnTx/>
              <a:uFillTx/>
              <a:latin typeface="EYInterstate"/>
            </a:endParaRPr>
          </a:p>
          <a:p>
            <a:pPr marL="285750" indent="-285750">
              <a:buFont typeface="Arial" panose="020B0604020202020204" pitchFamily="34" charset="0"/>
              <a:buChar char="•"/>
            </a:pPr>
            <a:r>
              <a:rPr lang="en-US" sz="1400" dirty="0">
                <a:solidFill>
                  <a:srgbClr val="000000"/>
                </a:solidFill>
                <a:latin typeface="EYInterstate"/>
              </a:rPr>
              <a:t>The do not have a registered CVMS Recipient Portal account </a:t>
            </a:r>
          </a:p>
          <a:p>
            <a:pPr marL="285750" lvl="0" indent="-285750">
              <a:buFont typeface="Arial" panose="020B0604020202020204" pitchFamily="34" charset="0"/>
              <a:buChar char="•"/>
            </a:pPr>
            <a:endParaRPr lang="en-US" sz="1400">
              <a:solidFill>
                <a:srgbClr val="000000"/>
              </a:solidFill>
              <a:latin typeface="EYInterstate"/>
            </a:endParaRPr>
          </a:p>
          <a:p>
            <a:pPr marL="285750" lvl="0" indent="-285750">
              <a:buFont typeface="Arial" panose="020B0604020202020204" pitchFamily="34" charset="0"/>
              <a:buChar char="•"/>
            </a:pPr>
            <a:r>
              <a:rPr lang="en-US" sz="1400" dirty="0">
                <a:solidFill>
                  <a:srgbClr val="000000"/>
                </a:solidFill>
                <a:latin typeface="EYInterstate"/>
              </a:rPr>
              <a:t>They are not approved to receive the vaccine</a:t>
            </a:r>
          </a:p>
          <a:p>
            <a:pPr marL="168275" marR="0" lvl="0" indent="-168275" algn="l" defTabSz="914400" rtl="0" eaLnBrk="1" fontAlgn="auto" latinLnBrk="0" hangingPunct="1">
              <a:lnSpc>
                <a:spcPct val="100000"/>
              </a:lnSpc>
              <a:spcBef>
                <a:spcPts val="0"/>
              </a:spcBef>
              <a:spcAft>
                <a:spcPts val="600"/>
              </a:spcAft>
              <a:buClr>
                <a:srgbClr val="4472C4"/>
              </a:buClr>
              <a:buSzPct val="70000"/>
              <a:buFont typeface="+mj-lt"/>
              <a:buAutoNum type="arabicPeriod"/>
              <a:tabLst/>
              <a:defRPr/>
            </a:pPr>
            <a:endParaRPr lang="en-US" sz="1400">
              <a:solidFill>
                <a:srgbClr val="000000"/>
              </a:solidFill>
              <a:latin typeface="EYInterstate"/>
            </a:endParaRPr>
          </a:p>
          <a:p>
            <a:pPr marL="342900" marR="0" lvl="0" indent="-342900" algn="l" defTabSz="914400" rtl="0" eaLnBrk="1" fontAlgn="auto" latinLnBrk="0" hangingPunct="1">
              <a:lnSpc>
                <a:spcPct val="100000"/>
              </a:lnSpc>
              <a:spcBef>
                <a:spcPts val="0"/>
              </a:spcBef>
              <a:spcAft>
                <a:spcPts val="600"/>
              </a:spcAft>
              <a:buClr>
                <a:srgbClr val="4472C4"/>
              </a:buClr>
              <a:buSzPct val="70000"/>
              <a:buFont typeface="+mj-lt"/>
              <a:buAutoNum type="arabicPeriod"/>
              <a:tabLst/>
              <a:defRPr/>
            </a:pP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9" name="Rectangle 18">
            <a:extLst>
              <a:ext uri="{FF2B5EF4-FFF2-40B4-BE49-F238E27FC236}">
                <a16:creationId xmlns:a16="http://schemas.microsoft.com/office/drawing/2014/main" id="{6E77AE46-27F6-4319-B53A-ADA2A535973E}"/>
              </a:ext>
            </a:extLst>
          </p:cNvPr>
          <p:cNvSpPr/>
          <p:nvPr/>
        </p:nvSpPr>
        <p:spPr>
          <a:xfrm>
            <a:off x="349185" y="837788"/>
            <a:ext cx="9104518" cy="907941"/>
          </a:xfrm>
          <a:prstGeom prst="rect">
            <a:avLst/>
          </a:prstGeom>
        </p:spPr>
        <p:txBody>
          <a:bodyPr wrap="square">
            <a:spAutoFit/>
          </a:bodyPr>
          <a:lstStyle/>
          <a:p>
            <a:pPr fontAlgn="base">
              <a:spcAft>
                <a:spcPts val="600"/>
              </a:spcAft>
            </a:pPr>
            <a:r>
              <a:rPr lang="en-US" sz="1600">
                <a:solidFill>
                  <a:srgbClr val="000000"/>
                </a:solidFill>
                <a:latin typeface="EYInterstate" panose="02000503020000020004"/>
              </a:rPr>
              <a:t>When you verify </a:t>
            </a:r>
            <a:r>
              <a:rPr lang="en-US" sz="1600" b="1">
                <a:solidFill>
                  <a:srgbClr val="000000"/>
                </a:solidFill>
                <a:latin typeface="EYInterstate" panose="02000503020000020004"/>
              </a:rPr>
              <a:t>RECIPIENT ELIGIBILITY</a:t>
            </a:r>
            <a:r>
              <a:rPr lang="en-US" sz="1600">
                <a:solidFill>
                  <a:srgbClr val="000000"/>
                </a:solidFill>
                <a:latin typeface="EYInterstate" panose="02000503020000020004"/>
              </a:rPr>
              <a:t>, and the recipient is </a:t>
            </a:r>
            <a:r>
              <a:rPr lang="en-US" sz="1600" b="1">
                <a:solidFill>
                  <a:srgbClr val="000000"/>
                </a:solidFill>
                <a:latin typeface="EYInterstate" panose="02000503020000020004"/>
              </a:rPr>
              <a:t>NOT APPROVED</a:t>
            </a:r>
            <a:r>
              <a:rPr lang="en-US" sz="1600">
                <a:solidFill>
                  <a:srgbClr val="000000"/>
                </a:solidFill>
                <a:latin typeface="EYInterstate" panose="02000503020000020004"/>
              </a:rPr>
              <a:t>, you will need to inform the recipient that they will not be able to receive the vaccine at that time. ​</a:t>
            </a:r>
          </a:p>
          <a:p>
            <a:pPr fontAlgn="base">
              <a:spcAft>
                <a:spcPts val="600"/>
              </a:spcAft>
            </a:pPr>
            <a:endParaRPr lang="en-US" sz="1600">
              <a:solidFill>
                <a:srgbClr val="000000"/>
              </a:solidFill>
              <a:latin typeface="Segoe UI" panose="020B0502040204020203" pitchFamily="34" charset="0"/>
            </a:endParaRPr>
          </a:p>
        </p:txBody>
      </p:sp>
      <p:sp>
        <p:nvSpPr>
          <p:cNvPr id="21" name="Rectangle 20">
            <a:extLst>
              <a:ext uri="{FF2B5EF4-FFF2-40B4-BE49-F238E27FC236}">
                <a16:creationId xmlns:a16="http://schemas.microsoft.com/office/drawing/2014/main" id="{E4258325-637C-419C-9103-0055A3A29658}"/>
              </a:ext>
            </a:extLst>
          </p:cNvPr>
          <p:cNvSpPr/>
          <p:nvPr/>
        </p:nvSpPr>
        <p:spPr>
          <a:xfrm>
            <a:off x="5437772" y="1535619"/>
            <a:ext cx="4063556" cy="3801041"/>
          </a:xfrm>
          <a:prstGeom prst="rect">
            <a:avLst/>
          </a:prstGeom>
        </p:spPr>
        <p:txBody>
          <a:bodyPr wrap="square">
            <a:spAutoFit/>
          </a:bodyPr>
          <a:lstStyle/>
          <a:p>
            <a:r>
              <a:rPr lang="en-US" sz="1600" i="1">
                <a:latin typeface="EYInterstate" panose="02000503020000020004"/>
              </a:rPr>
              <a:t>If the recipient informs you that their health information is </a:t>
            </a:r>
            <a:r>
              <a:rPr lang="en-US" sz="1600" b="1" i="1">
                <a:latin typeface="EYInterstate" panose="02000503020000020004"/>
              </a:rPr>
              <a:t>NOT CORRECT</a:t>
            </a:r>
            <a:r>
              <a:rPr lang="en-US" sz="1600" i="1">
                <a:latin typeface="EYInterstate" panose="02000503020000020004"/>
              </a:rPr>
              <a:t>, ask the recipient to </a:t>
            </a:r>
            <a:r>
              <a:rPr lang="en-US" sz="1600" b="1" i="1">
                <a:latin typeface="EYInterstate" panose="02000503020000020004"/>
              </a:rPr>
              <a:t>UPDATE </a:t>
            </a:r>
            <a:r>
              <a:rPr lang="en-US" sz="1600" i="1">
                <a:latin typeface="EYInterstate" panose="02000503020000020004"/>
              </a:rPr>
              <a:t>their recipient data in the </a:t>
            </a:r>
            <a:r>
              <a:rPr lang="en-US" sz="1600" b="1" i="1">
                <a:latin typeface="EYInterstate" panose="02000503020000020004"/>
              </a:rPr>
              <a:t>CVMS</a:t>
            </a:r>
            <a:r>
              <a:rPr lang="en-US" sz="1600" i="1">
                <a:latin typeface="EYInterstate" panose="02000503020000020004"/>
              </a:rPr>
              <a:t> </a:t>
            </a:r>
            <a:r>
              <a:rPr lang="en-US" sz="1600" b="1" i="1">
                <a:latin typeface="EYInterstate" panose="02000503020000020004"/>
              </a:rPr>
              <a:t>RECIPIENT PORTAL.</a:t>
            </a:r>
            <a:endParaRPr lang="en-US" sz="1600" i="1">
              <a:latin typeface="EYInterstate" panose="02000503020000020004"/>
            </a:endParaRPr>
          </a:p>
          <a:p>
            <a:pPr fontAlgn="base">
              <a:spcAft>
                <a:spcPts val="600"/>
              </a:spcAft>
            </a:pPr>
            <a:endParaRPr lang="en-US" sz="1600">
              <a:solidFill>
                <a:srgbClr val="000000"/>
              </a:solidFill>
              <a:latin typeface="EYInterstate" panose="02000503020000020004"/>
            </a:endParaRPr>
          </a:p>
          <a:p>
            <a:pPr fontAlgn="base">
              <a:spcAft>
                <a:spcPts val="600"/>
              </a:spcAft>
            </a:pPr>
            <a:r>
              <a:rPr lang="en-US" sz="1600" i="1">
                <a:solidFill>
                  <a:srgbClr val="000000"/>
                </a:solidFill>
                <a:latin typeface="EYInterstate" panose="02000503020000020004"/>
              </a:rPr>
              <a:t>You will </a:t>
            </a:r>
            <a:r>
              <a:rPr lang="en-US" sz="1600" b="1" i="1">
                <a:solidFill>
                  <a:srgbClr val="000000"/>
                </a:solidFill>
                <a:latin typeface="EYInterstate" panose="02000503020000020004"/>
              </a:rPr>
              <a:t>NOT </a:t>
            </a:r>
            <a:r>
              <a:rPr lang="en-US" sz="1600" i="1">
                <a:solidFill>
                  <a:srgbClr val="000000"/>
                </a:solidFill>
                <a:latin typeface="EYInterstate" panose="02000503020000020004"/>
              </a:rPr>
              <a:t>be able to </a:t>
            </a:r>
            <a:r>
              <a:rPr lang="en-US" sz="1600" b="1" i="1">
                <a:solidFill>
                  <a:srgbClr val="000000"/>
                </a:solidFill>
                <a:latin typeface="EYInterstate" panose="02000503020000020004"/>
              </a:rPr>
              <a:t>EDIT</a:t>
            </a:r>
            <a:r>
              <a:rPr lang="en-US" sz="1600" i="1">
                <a:solidFill>
                  <a:srgbClr val="000000"/>
                </a:solidFill>
                <a:latin typeface="EYInterstate" panose="02000503020000020004"/>
              </a:rPr>
              <a:t> the recipient’s profile. </a:t>
            </a:r>
          </a:p>
          <a:p>
            <a:pPr marL="342900" indent="-342900" fontAlgn="base">
              <a:spcAft>
                <a:spcPts val="600"/>
              </a:spcAft>
              <a:buAutoNum type="arabicPeriod"/>
            </a:pPr>
            <a:r>
              <a:rPr lang="en-US" sz="1600">
                <a:solidFill>
                  <a:srgbClr val="000000"/>
                </a:solidFill>
                <a:latin typeface="EYInterstate" panose="02000503020000020004"/>
              </a:rPr>
              <a:t>From the home page, go to the </a:t>
            </a:r>
            <a:r>
              <a:rPr lang="en-US" sz="1600" b="1">
                <a:solidFill>
                  <a:srgbClr val="000000"/>
                </a:solidFill>
                <a:latin typeface="EYInterstate" panose="02000503020000020004"/>
              </a:rPr>
              <a:t>RECIPIENT TAB</a:t>
            </a:r>
          </a:p>
          <a:p>
            <a:pPr marL="342900" indent="-342900" fontAlgn="base">
              <a:spcAft>
                <a:spcPts val="600"/>
              </a:spcAft>
              <a:buAutoNum type="arabicPeriod"/>
            </a:pPr>
            <a:r>
              <a:rPr lang="en-US" sz="1600">
                <a:solidFill>
                  <a:srgbClr val="000000"/>
                </a:solidFill>
                <a:latin typeface="EYInterstate" panose="02000503020000020004"/>
              </a:rPr>
              <a:t>Search for the recipient in the </a:t>
            </a:r>
            <a:r>
              <a:rPr lang="en-US" sz="1600" b="1">
                <a:solidFill>
                  <a:srgbClr val="000000"/>
                </a:solidFill>
                <a:latin typeface="EYInterstate" panose="02000503020000020004"/>
              </a:rPr>
              <a:t>ALL RECIPIENTS LIST VIEW</a:t>
            </a:r>
          </a:p>
          <a:p>
            <a:pPr marL="342900" indent="-342900" fontAlgn="base">
              <a:spcAft>
                <a:spcPts val="600"/>
              </a:spcAft>
              <a:buAutoNum type="arabicPeriod"/>
            </a:pPr>
            <a:r>
              <a:rPr lang="en-US" sz="1600">
                <a:solidFill>
                  <a:srgbClr val="000000"/>
                </a:solidFill>
                <a:latin typeface="EYInterstate" panose="02000503020000020004"/>
              </a:rPr>
              <a:t>Click the </a:t>
            </a:r>
            <a:r>
              <a:rPr lang="en-US" sz="1600" b="1">
                <a:solidFill>
                  <a:srgbClr val="000000"/>
                </a:solidFill>
                <a:latin typeface="EYInterstate" panose="02000503020000020004"/>
              </a:rPr>
              <a:t>RECIPIENT NAME</a:t>
            </a:r>
          </a:p>
          <a:p>
            <a:pPr marL="342900" indent="-342900" fontAlgn="base">
              <a:spcAft>
                <a:spcPts val="600"/>
              </a:spcAft>
              <a:buAutoNum type="arabicPeriod"/>
            </a:pPr>
            <a:r>
              <a:rPr lang="en-US" sz="1600">
                <a:solidFill>
                  <a:srgbClr val="000000"/>
                </a:solidFill>
                <a:latin typeface="EYInterstate" panose="02000503020000020004"/>
              </a:rPr>
              <a:t>Click on </a:t>
            </a:r>
            <a:r>
              <a:rPr lang="en-US" sz="1600" b="1">
                <a:solidFill>
                  <a:srgbClr val="000000"/>
                </a:solidFill>
                <a:latin typeface="EYInterstate" panose="02000503020000020004"/>
              </a:rPr>
              <a:t>DETAILS</a:t>
            </a:r>
            <a:r>
              <a:rPr lang="en-US" sz="1600" b="1">
                <a:latin typeface="EYInterstate" panose="02000503020000020004"/>
              </a:rPr>
              <a:t> </a:t>
            </a:r>
            <a:endParaRPr lang="en-US" sz="1600" b="1">
              <a:solidFill>
                <a:srgbClr val="000000"/>
              </a:solidFill>
              <a:effectLst/>
              <a:latin typeface="EYInterstate" panose="02000503020000020004"/>
            </a:endParaRPr>
          </a:p>
        </p:txBody>
      </p:sp>
      <p:pic>
        <p:nvPicPr>
          <p:cNvPr id="3" name="Picture 2">
            <a:extLst>
              <a:ext uri="{FF2B5EF4-FFF2-40B4-BE49-F238E27FC236}">
                <a16:creationId xmlns:a16="http://schemas.microsoft.com/office/drawing/2014/main" id="{8831492F-2095-409D-8344-58A7163114EC}"/>
              </a:ext>
            </a:extLst>
          </p:cNvPr>
          <p:cNvPicPr>
            <a:picLocks noChangeAspect="1"/>
          </p:cNvPicPr>
          <p:nvPr/>
        </p:nvPicPr>
        <p:blipFill rotWithShape="1">
          <a:blip r:embed="rId7"/>
          <a:srcRect l="584" r="16924" b="3339"/>
          <a:stretch/>
        </p:blipFill>
        <p:spPr>
          <a:xfrm>
            <a:off x="709934" y="1551697"/>
            <a:ext cx="4367090" cy="4587266"/>
          </a:xfrm>
          <a:prstGeom prst="rect">
            <a:avLst/>
          </a:prstGeom>
          <a:ln w="28575">
            <a:solidFill>
              <a:schemeClr val="tx1"/>
            </a:solidFill>
          </a:ln>
        </p:spPr>
      </p:pic>
      <p:sp>
        <p:nvSpPr>
          <p:cNvPr id="23" name="Rectangle 22">
            <a:extLst>
              <a:ext uri="{FF2B5EF4-FFF2-40B4-BE49-F238E27FC236}">
                <a16:creationId xmlns:a16="http://schemas.microsoft.com/office/drawing/2014/main" id="{E376186E-FF46-4899-9858-3D807F6E2FBE}"/>
              </a:ext>
            </a:extLst>
          </p:cNvPr>
          <p:cNvSpPr/>
          <p:nvPr/>
        </p:nvSpPr>
        <p:spPr>
          <a:xfrm>
            <a:off x="781329" y="5839960"/>
            <a:ext cx="765667" cy="3605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B598BE5-6778-4DEE-818E-C0632BDAD50C}"/>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18" name="Rectangle 17">
            <a:extLst>
              <a:ext uri="{FF2B5EF4-FFF2-40B4-BE49-F238E27FC236}">
                <a16:creationId xmlns:a16="http://schemas.microsoft.com/office/drawing/2014/main" id="{7991A823-8B4C-410F-8A9D-4533BE9B23F4}"/>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0" name="Rectangle 19">
            <a:extLst>
              <a:ext uri="{FF2B5EF4-FFF2-40B4-BE49-F238E27FC236}">
                <a16:creationId xmlns:a16="http://schemas.microsoft.com/office/drawing/2014/main" id="{B2EC3DFD-85E0-4027-85F5-0DE1E7A89E2D}"/>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
        <p:nvSpPr>
          <p:cNvPr id="22" name="Rectangle 21">
            <a:extLst>
              <a:ext uri="{FF2B5EF4-FFF2-40B4-BE49-F238E27FC236}">
                <a16:creationId xmlns:a16="http://schemas.microsoft.com/office/drawing/2014/main" id="{4F6ADBCF-8A42-4456-9F67-5D6445109FEB}"/>
              </a:ext>
            </a:extLst>
          </p:cNvPr>
          <p:cNvSpPr/>
          <p:nvPr/>
        </p:nvSpPr>
        <p:spPr>
          <a:xfrm>
            <a:off x="1461630" y="2870046"/>
            <a:ext cx="765667" cy="3605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47B3956-8AF6-407A-9D80-84D8F6AEEF6B}"/>
              </a:ext>
            </a:extLst>
          </p:cNvPr>
          <p:cNvSpPr/>
          <p:nvPr/>
        </p:nvSpPr>
        <p:spPr>
          <a:xfrm>
            <a:off x="781329" y="1939629"/>
            <a:ext cx="1445968" cy="3605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4424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2225"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object 4">
            <a:extLst>
              <a:ext uri="{FF2B5EF4-FFF2-40B4-BE49-F238E27FC236}">
                <a16:creationId xmlns:a16="http://schemas.microsoft.com/office/drawing/2014/main" id="{E841121C-0B87-45EF-9992-D117D47969D7}"/>
              </a:ext>
            </a:extLst>
          </p:cNvPr>
          <p:cNvSpPr txBox="1"/>
          <p:nvPr/>
        </p:nvSpPr>
        <p:spPr>
          <a:xfrm>
            <a:off x="407743" y="833500"/>
            <a:ext cx="10947829" cy="5286062"/>
          </a:xfrm>
          <a:prstGeom prst="rect">
            <a:avLst/>
          </a:prstGeom>
        </p:spPr>
        <p:txBody>
          <a:bodyPr vert="horz" wrap="square" lIns="0" tIns="12700" rIns="0" bIns="0" rtlCol="0" anchor="t">
            <a:spAutoFit/>
          </a:bodyPr>
          <a:lstStyle/>
          <a:p>
            <a:pPr marL="12065" marR="5080" defTabSz="457200">
              <a:lnSpc>
                <a:spcPct val="150000"/>
              </a:lnSpc>
              <a:spcBef>
                <a:spcPts val="100"/>
              </a:spcBef>
              <a:tabLst>
                <a:tab pos="241300" algn="l"/>
              </a:tabLst>
              <a:defRPr/>
            </a:pPr>
            <a:r>
              <a:rPr lang="en-US" sz="1600" b="1">
                <a:solidFill>
                  <a:srgbClr val="000000"/>
                </a:solidFill>
                <a:latin typeface="EYInterstate"/>
              </a:rPr>
              <a:t>Key Items:</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b="1">
                <a:solidFill>
                  <a:schemeClr val="accent1"/>
                </a:solidFill>
                <a:latin typeface="EYInterstate" panose="02000503020000020004"/>
              </a:rPr>
              <a:t>Hyperlink</a:t>
            </a:r>
            <a:r>
              <a:rPr lang="en-US" sz="1600">
                <a:latin typeface="EYInterstate" panose="02000503020000020004"/>
              </a:rPr>
              <a:t>s appear as light blue and will provide additional information or navigation.</a:t>
            </a:r>
            <a:endParaRPr lang="en-US" sz="1600">
              <a:latin typeface="EYInterstate" panose="02000503020000020004"/>
              <a:cs typeface="Calibri"/>
            </a:endParaRP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b="1">
                <a:solidFill>
                  <a:srgbClr val="FF0000"/>
                </a:solidFill>
                <a:latin typeface="EYInterstate"/>
              </a:rPr>
              <a:t>* Asterisks </a:t>
            </a:r>
            <a:r>
              <a:rPr lang="en-US" sz="1600">
                <a:latin typeface="EYInterstate"/>
              </a:rPr>
              <a:t>are used to denote required information.</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latin typeface="EYInterstate"/>
              </a:rPr>
              <a:t>    A Toggle can be clicked to see selectable options.</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latin typeface="EYInterstate"/>
              </a:rPr>
              <a:t>      A Pen can be clicked to make edits to the field.</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latin typeface="EYInterstate"/>
              </a:rPr>
              <a:t>                    Navigation Buttons can be clicked on to progress to the “next” or the “previous” step in a task.</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latin typeface="EYInterstate"/>
              </a:rPr>
              <a:t>             A Pause button can be clicked if you wish to step away / and return to your form later. You will be prompted to review your previously entered data upon your return/ login. </a:t>
            </a:r>
          </a:p>
          <a:p>
            <a:pPr marL="12065" marR="5080" defTabSz="457200">
              <a:lnSpc>
                <a:spcPct val="150000"/>
              </a:lnSpc>
              <a:spcBef>
                <a:spcPts val="100"/>
              </a:spcBef>
              <a:tabLst>
                <a:tab pos="241300" algn="l"/>
              </a:tabLst>
              <a:defRPr/>
            </a:pPr>
            <a:r>
              <a:rPr lang="en-US" sz="1600" b="1">
                <a:solidFill>
                  <a:srgbClr val="000000"/>
                </a:solidFill>
                <a:latin typeface="EYInterstate"/>
              </a:rPr>
              <a:t>Contact Information: </a:t>
            </a:r>
          </a:p>
          <a:p>
            <a:pPr marL="285750" indent="-285750" fontAlgn="base">
              <a:buFont typeface="Arial" panose="020B0604020202020204" pitchFamily="34" charset="0"/>
              <a:buChar char="•"/>
            </a:pPr>
            <a:r>
              <a:rPr lang="en-US" sz="1600">
                <a:latin typeface="EYInterstate" panose="02000503020000020004"/>
              </a:rPr>
              <a:t>All questions should be directed to </a:t>
            </a:r>
            <a:r>
              <a:rPr lang="en-US" sz="1600" u="sng">
                <a:latin typeface="EYInterstate" panose="02000503020000020004"/>
                <a:hlinkClick r:id="rId7"/>
              </a:rPr>
              <a:t>CVMS-help@dhhs.nc.gov</a:t>
            </a:r>
            <a:r>
              <a:rPr lang="en-US" sz="1600">
                <a:latin typeface="EYInterstate" panose="02000503020000020004"/>
              </a:rPr>
              <a:t>.</a:t>
            </a:r>
            <a:endParaRPr lang="en-US" sz="1600" b="1">
              <a:solidFill>
                <a:srgbClr val="000000"/>
              </a:solidFill>
              <a:latin typeface="EYInterstate" panose="02000503020000020004"/>
            </a:endParaRPr>
          </a:p>
          <a:p>
            <a:pPr marL="12065" marR="5080" lvl="0" algn="l" defTabSz="457200" rtl="0" eaLnBrk="1" fontAlgn="auto" latinLnBrk="0" hangingPunct="1">
              <a:lnSpc>
                <a:spcPct val="150000"/>
              </a:lnSpc>
              <a:spcBef>
                <a:spcPts val="100"/>
              </a:spcBef>
              <a:spcAft>
                <a:spcPts val="0"/>
              </a:spcAft>
              <a:buClrTx/>
              <a:buSzTx/>
              <a:tabLst>
                <a:tab pos="241300" algn="l"/>
              </a:tabLst>
              <a:defRPr/>
            </a:pPr>
            <a:r>
              <a:rPr kumimoji="0" lang="en-US" sz="1600" b="1" i="0" u="none" strike="noStrike" kern="1200" cap="none" spc="0" normalizeH="0" baseline="0" noProof="0">
                <a:ln>
                  <a:noFill/>
                </a:ln>
                <a:solidFill>
                  <a:srgbClr val="000000"/>
                </a:solidFill>
                <a:effectLst/>
                <a:uLnTx/>
                <a:uFillTx/>
                <a:latin typeface="EYInterstate" panose="02000503020000020004"/>
              </a:rPr>
              <a:t>Supported Web Browsers:</a:t>
            </a:r>
            <a:endParaRPr lang="en-US" sz="1600" b="1" i="0" u="none" strike="noStrike" kern="1200" cap="none" spc="0" normalizeH="0" baseline="0" noProof="0">
              <a:ln>
                <a:noFill/>
              </a:ln>
              <a:solidFill>
                <a:srgbClr val="000000"/>
              </a:solidFill>
              <a:effectLst/>
              <a:uLnTx/>
              <a:uFillTx/>
              <a:latin typeface="EYInterstate"/>
            </a:endParaRPr>
          </a:p>
          <a:p>
            <a:pPr marL="285750" indent="-285750">
              <a:buFont typeface="Arial" panose="020B0604020202020204" pitchFamily="34" charset="0"/>
              <a:buChar char="•"/>
            </a:pPr>
            <a:r>
              <a:rPr lang="en-US" sz="1600">
                <a:latin typeface="EYInterstate" panose="02000503020000020004"/>
              </a:rPr>
              <a:t>Please use the latest version of Chrome, Firefox or Safari to use this tool.</a:t>
            </a:r>
            <a:endParaRPr lang="en-US" sz="1600">
              <a:latin typeface="EYInterstate" panose="02000503020000020004"/>
              <a:cs typeface="Calibri"/>
            </a:endParaRPr>
          </a:p>
          <a:p>
            <a:pPr marL="285750" indent="-285750">
              <a:buFont typeface="Arial" panose="020B0604020202020204" pitchFamily="34" charset="0"/>
              <a:buChar char="•"/>
            </a:pPr>
            <a:r>
              <a:rPr lang="en-US" sz="1600" b="1" u="sng">
                <a:latin typeface="EYInterstate" panose="02000503020000020004"/>
                <a:hlinkClick r:id="rId8"/>
              </a:rPr>
              <a:t>https://help.salesforce.com/articleView?id=getstart_browsers_sfx.htm&amp;type=5</a:t>
            </a:r>
            <a:endParaRPr lang="en-US" sz="1600">
              <a:latin typeface="EYInterstate" panose="02000503020000020004"/>
            </a:endParaRPr>
          </a:p>
          <a:p>
            <a:pPr marL="285750" indent="-285750">
              <a:buFont typeface="Arial" panose="020B0604020202020204" pitchFamily="34" charset="0"/>
              <a:buChar char="•"/>
            </a:pPr>
            <a:r>
              <a:rPr lang="en-US" sz="1600">
                <a:latin typeface="EYInterstate" panose="02000503020000020004"/>
              </a:rPr>
              <a:t>Note, Internet Explorer and Edge (Non-Chromium) will not be supported beginning January 2021.</a:t>
            </a:r>
            <a:endParaRPr lang="en-US" sz="1600">
              <a:latin typeface="EYInterstate" panose="02000503020000020004"/>
              <a:cs typeface="Calibri"/>
            </a:endParaRPr>
          </a:p>
          <a:p>
            <a:endParaRPr lang="en-US" sz="1600">
              <a:latin typeface="EYInterstate" panose="02000503020000020004"/>
            </a:endParaRPr>
          </a:p>
          <a:p>
            <a:endParaRPr kumimoji="0" lang="en-US" sz="1600" b="0" i="0" u="none" strike="noStrike" kern="1200" cap="none" spc="0" normalizeH="0" baseline="0" noProof="0">
              <a:ln>
                <a:noFill/>
              </a:ln>
              <a:solidFill>
                <a:srgbClr val="000000"/>
              </a:solidFill>
              <a:effectLst/>
              <a:uLnTx/>
              <a:uFillTx/>
              <a:latin typeface="EYInterstate" panose="02000503020000020004"/>
            </a:endParaRPr>
          </a:p>
        </p:txBody>
      </p:sp>
      <p:pic>
        <p:nvPicPr>
          <p:cNvPr id="97287" name="Picture 7">
            <a:extLst>
              <a:ext uri="{FF2B5EF4-FFF2-40B4-BE49-F238E27FC236}">
                <a16:creationId xmlns:a16="http://schemas.microsoft.com/office/drawing/2014/main" id="{CCCF4E5D-3184-49FC-9E62-CC09501B95B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8920" y="2097265"/>
            <a:ext cx="228600" cy="209550"/>
          </a:xfrm>
          <a:prstGeom prst="rect">
            <a:avLst/>
          </a:prstGeom>
          <a:noFill/>
          <a:extLst>
            <a:ext uri="{909E8E84-426E-40DD-AFC4-6F175D3DCCD1}">
              <a14:hiddenFill xmlns:a14="http://schemas.microsoft.com/office/drawing/2010/main">
                <a:solidFill>
                  <a:srgbClr val="FFFFFF"/>
                </a:solidFill>
              </a14:hiddenFill>
            </a:ext>
          </a:extLst>
        </p:spPr>
      </p:pic>
      <p:pic>
        <p:nvPicPr>
          <p:cNvPr id="97289" name="Picture 9">
            <a:extLst>
              <a:ext uri="{FF2B5EF4-FFF2-40B4-BE49-F238E27FC236}">
                <a16:creationId xmlns:a16="http://schemas.microsoft.com/office/drawing/2014/main" id="{95617E9A-A4AE-4218-AB53-3324D03B1BA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3097" y="2491779"/>
            <a:ext cx="2286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97291" name="Picture 11">
            <a:extLst>
              <a:ext uri="{FF2B5EF4-FFF2-40B4-BE49-F238E27FC236}">
                <a16:creationId xmlns:a16="http://schemas.microsoft.com/office/drawing/2014/main" id="{14DD0EEB-28CE-40DF-9939-E128F6EACBF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618" y="2824711"/>
            <a:ext cx="995964" cy="268374"/>
          </a:xfrm>
          <a:prstGeom prst="rect">
            <a:avLst/>
          </a:prstGeom>
          <a:noFill/>
          <a:extLst>
            <a:ext uri="{909E8E84-426E-40DD-AFC4-6F175D3DCCD1}">
              <a14:hiddenFill xmlns:a14="http://schemas.microsoft.com/office/drawing/2010/main">
                <a:solidFill>
                  <a:srgbClr val="FFFFFF"/>
                </a:solidFill>
              </a14:hiddenFill>
            </a:ext>
          </a:extLst>
        </p:spPr>
      </p:pic>
      <p:pic>
        <p:nvPicPr>
          <p:cNvPr id="97293" name="Picture 13">
            <a:extLst>
              <a:ext uri="{FF2B5EF4-FFF2-40B4-BE49-F238E27FC236}">
                <a16:creationId xmlns:a16="http://schemas.microsoft.com/office/drawing/2014/main" id="{5EDB2E5A-8343-444C-BC13-7F05B70D5ED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6619" y="3200175"/>
            <a:ext cx="550155" cy="275078"/>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2">
            <a:extLst>
              <a:ext uri="{FF2B5EF4-FFF2-40B4-BE49-F238E27FC236}">
                <a16:creationId xmlns:a16="http://schemas.microsoft.com/office/drawing/2014/main" id="{A695DB58-1AEA-4CA8-903C-9923517D51B2}"/>
              </a:ext>
            </a:extLst>
          </p:cNvPr>
          <p:cNvSpPr>
            <a:spLocks noGrp="1"/>
          </p:cNvSpPr>
          <p:nvPr>
            <p:ph type="title"/>
          </p:nvPr>
        </p:nvSpPr>
        <p:spPr>
          <a:xfrm>
            <a:off x="253934" y="16009"/>
            <a:ext cx="11474771" cy="719052"/>
          </a:xfrm>
        </p:spPr>
        <p:txBody>
          <a:bodyPr/>
          <a:lstStyle/>
          <a:p>
            <a:r>
              <a:rPr lang="en-US"/>
              <a:t>Additional Notes</a:t>
            </a:r>
          </a:p>
        </p:txBody>
      </p:sp>
    </p:spTree>
    <p:extLst>
      <p:ext uri="{BB962C8B-B14F-4D97-AF65-F5344CB8AC3E}">
        <p14:creationId xmlns:p14="http://schemas.microsoft.com/office/powerpoint/2010/main" val="299178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13"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graphicFrame>
        <p:nvGraphicFramePr>
          <p:cNvPr id="6" name="Table 5">
            <a:extLst>
              <a:ext uri="{FF2B5EF4-FFF2-40B4-BE49-F238E27FC236}">
                <a16:creationId xmlns:a16="http://schemas.microsoft.com/office/drawing/2014/main" id="{78B1BD31-3AF9-4B81-93FC-7241460106EA}"/>
              </a:ext>
            </a:extLst>
          </p:cNvPr>
          <p:cNvGraphicFramePr>
            <a:graphicFrameLocks noGrp="1"/>
          </p:cNvGraphicFramePr>
          <p:nvPr>
            <p:extLst>
              <p:ext uri="{D42A27DB-BD31-4B8C-83A1-F6EECF244321}">
                <p14:modId xmlns:p14="http://schemas.microsoft.com/office/powerpoint/2010/main" val="1900855821"/>
              </p:ext>
            </p:extLst>
          </p:nvPr>
        </p:nvGraphicFramePr>
        <p:xfrm>
          <a:off x="406400" y="2134161"/>
          <a:ext cx="11379200" cy="1969768"/>
        </p:xfrm>
        <a:graphic>
          <a:graphicData uri="http://schemas.openxmlformats.org/drawingml/2006/table">
            <a:tbl>
              <a:tblPr firstRow="1" bandRow="1"/>
              <a:tblGrid>
                <a:gridCol w="9245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251947">
                <a:tc>
                  <a:txBody>
                    <a:bodyPr/>
                    <a:lstStyle>
                      <a:lvl1pPr marL="0" algn="l" defTabSz="913943" rtl="0" eaLnBrk="1" latinLnBrk="0" hangingPunct="1">
                        <a:defRPr sz="1799" b="1" kern="1200">
                          <a:solidFill>
                            <a:schemeClr val="bg1"/>
                          </a:solidFill>
                          <a:latin typeface="Arial"/>
                        </a:defRPr>
                      </a:lvl1pPr>
                      <a:lvl2pPr marL="456971" algn="l" defTabSz="913943" rtl="0" eaLnBrk="1" latinLnBrk="0" hangingPunct="1">
                        <a:defRPr sz="1799" b="1" kern="1200">
                          <a:solidFill>
                            <a:schemeClr val="bg1"/>
                          </a:solidFill>
                          <a:latin typeface="Arial"/>
                        </a:defRPr>
                      </a:lvl2pPr>
                      <a:lvl3pPr marL="913943" algn="l" defTabSz="913943" rtl="0" eaLnBrk="1" latinLnBrk="0" hangingPunct="1">
                        <a:defRPr sz="1799" b="1" kern="1200">
                          <a:solidFill>
                            <a:schemeClr val="bg1"/>
                          </a:solidFill>
                          <a:latin typeface="Arial"/>
                        </a:defRPr>
                      </a:lvl3pPr>
                      <a:lvl4pPr marL="1370914" algn="l" defTabSz="913943" rtl="0" eaLnBrk="1" latinLnBrk="0" hangingPunct="1">
                        <a:defRPr sz="1799" b="1" kern="1200">
                          <a:solidFill>
                            <a:schemeClr val="bg1"/>
                          </a:solidFill>
                          <a:latin typeface="Arial"/>
                        </a:defRPr>
                      </a:lvl4pPr>
                      <a:lvl5pPr marL="1827886" algn="l" defTabSz="913943" rtl="0" eaLnBrk="1" latinLnBrk="0" hangingPunct="1">
                        <a:defRPr sz="1799" b="1" kern="1200">
                          <a:solidFill>
                            <a:schemeClr val="bg1"/>
                          </a:solidFill>
                          <a:latin typeface="Arial"/>
                        </a:defRPr>
                      </a:lvl5pPr>
                      <a:lvl6pPr marL="2284857" algn="l" defTabSz="913943" rtl="0" eaLnBrk="1" latinLnBrk="0" hangingPunct="1">
                        <a:defRPr sz="1799" b="1" kern="1200">
                          <a:solidFill>
                            <a:schemeClr val="bg1"/>
                          </a:solidFill>
                          <a:latin typeface="Arial"/>
                        </a:defRPr>
                      </a:lvl6pPr>
                      <a:lvl7pPr marL="2741828" algn="l" defTabSz="913943" rtl="0" eaLnBrk="1" latinLnBrk="0" hangingPunct="1">
                        <a:defRPr sz="1799" b="1" kern="1200">
                          <a:solidFill>
                            <a:schemeClr val="bg1"/>
                          </a:solidFill>
                          <a:latin typeface="Arial"/>
                        </a:defRPr>
                      </a:lvl7pPr>
                      <a:lvl8pPr marL="3198800" algn="l" defTabSz="913943" rtl="0" eaLnBrk="1" latinLnBrk="0" hangingPunct="1">
                        <a:defRPr sz="1799" b="1" kern="1200">
                          <a:solidFill>
                            <a:schemeClr val="bg1"/>
                          </a:solidFill>
                          <a:latin typeface="Arial"/>
                        </a:defRPr>
                      </a:lvl8pPr>
                      <a:lvl9pPr marL="3655771" algn="l" defTabSz="913943" rtl="0" eaLnBrk="1" latinLnBrk="0" hangingPunct="1">
                        <a:defRPr sz="1799" b="1" kern="1200">
                          <a:solidFill>
                            <a:schemeClr val="bg1"/>
                          </a:solidFill>
                          <a:latin typeface="Arial"/>
                        </a:defRPr>
                      </a:lvl9pPr>
                    </a:lstStyle>
                    <a:p>
                      <a:pPr marL="0" algn="l" defTabSz="457200" rtl="0" eaLnBrk="1" latinLnBrk="0" hangingPunct="1"/>
                      <a:r>
                        <a:rPr lang="en-US" sz="1400" b="1" kern="1200">
                          <a:solidFill>
                            <a:schemeClr val="bg1"/>
                          </a:solidFill>
                          <a:latin typeface="EYInterstate"/>
                          <a:ea typeface="+mn-ea"/>
                          <a:cs typeface="+mn-cs"/>
                        </a:rPr>
                        <a:t>Vaccine Administration Overview and Process</a:t>
                      </a: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lvl1pPr marL="0" algn="l" defTabSz="913943" rtl="0" eaLnBrk="1" latinLnBrk="0" hangingPunct="1">
                        <a:defRPr sz="1799" b="1" kern="1200">
                          <a:solidFill>
                            <a:schemeClr val="bg1"/>
                          </a:solidFill>
                          <a:latin typeface="Arial"/>
                        </a:defRPr>
                      </a:lvl1pPr>
                      <a:lvl2pPr marL="456971" algn="l" defTabSz="913943" rtl="0" eaLnBrk="1" latinLnBrk="0" hangingPunct="1">
                        <a:defRPr sz="1799" b="1" kern="1200">
                          <a:solidFill>
                            <a:schemeClr val="bg1"/>
                          </a:solidFill>
                          <a:latin typeface="Arial"/>
                        </a:defRPr>
                      </a:lvl2pPr>
                      <a:lvl3pPr marL="913943" algn="l" defTabSz="913943" rtl="0" eaLnBrk="1" latinLnBrk="0" hangingPunct="1">
                        <a:defRPr sz="1799" b="1" kern="1200">
                          <a:solidFill>
                            <a:schemeClr val="bg1"/>
                          </a:solidFill>
                          <a:latin typeface="Arial"/>
                        </a:defRPr>
                      </a:lvl3pPr>
                      <a:lvl4pPr marL="1370914" algn="l" defTabSz="913943" rtl="0" eaLnBrk="1" latinLnBrk="0" hangingPunct="1">
                        <a:defRPr sz="1799" b="1" kern="1200">
                          <a:solidFill>
                            <a:schemeClr val="bg1"/>
                          </a:solidFill>
                          <a:latin typeface="Arial"/>
                        </a:defRPr>
                      </a:lvl4pPr>
                      <a:lvl5pPr marL="1827886" algn="l" defTabSz="913943" rtl="0" eaLnBrk="1" latinLnBrk="0" hangingPunct="1">
                        <a:defRPr sz="1799" b="1" kern="1200">
                          <a:solidFill>
                            <a:schemeClr val="bg1"/>
                          </a:solidFill>
                          <a:latin typeface="Arial"/>
                        </a:defRPr>
                      </a:lvl5pPr>
                      <a:lvl6pPr marL="2284857" algn="l" defTabSz="913943" rtl="0" eaLnBrk="1" latinLnBrk="0" hangingPunct="1">
                        <a:defRPr sz="1799" b="1" kern="1200">
                          <a:solidFill>
                            <a:schemeClr val="bg1"/>
                          </a:solidFill>
                          <a:latin typeface="Arial"/>
                        </a:defRPr>
                      </a:lvl6pPr>
                      <a:lvl7pPr marL="2741828" algn="l" defTabSz="913943" rtl="0" eaLnBrk="1" latinLnBrk="0" hangingPunct="1">
                        <a:defRPr sz="1799" b="1" kern="1200">
                          <a:solidFill>
                            <a:schemeClr val="bg1"/>
                          </a:solidFill>
                          <a:latin typeface="Arial"/>
                        </a:defRPr>
                      </a:lvl7pPr>
                      <a:lvl8pPr marL="3198800" algn="l" defTabSz="913943" rtl="0" eaLnBrk="1" latinLnBrk="0" hangingPunct="1">
                        <a:defRPr sz="1799" b="1" kern="1200">
                          <a:solidFill>
                            <a:schemeClr val="bg1"/>
                          </a:solidFill>
                          <a:latin typeface="Arial"/>
                        </a:defRPr>
                      </a:lvl8pPr>
                      <a:lvl9pPr marL="3655771" algn="l" defTabSz="913943" rtl="0" eaLnBrk="1" latinLnBrk="0" hangingPunct="1">
                        <a:defRPr sz="1799" b="1" kern="1200">
                          <a:solidFill>
                            <a:schemeClr val="bg1"/>
                          </a:solidFill>
                          <a:latin typeface="Arial"/>
                        </a:defRPr>
                      </a:lvl9pPr>
                    </a:lstStyle>
                    <a:p>
                      <a:pPr lvl="1" algn="r"/>
                      <a:r>
                        <a:rPr lang="en-US" sz="1100" b="1" kern="1200">
                          <a:solidFill>
                            <a:schemeClr val="bg1"/>
                          </a:solidFill>
                          <a:latin typeface="EYInterstate" panose="02000503020000020004" pitchFamily="2" charset="0"/>
                          <a:ea typeface="+mn-ea"/>
                          <a:cs typeface="+mn-cs"/>
                        </a:rPr>
                        <a:t>4 - 7</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10000"/>
                  </a:ext>
                </a:extLst>
              </a:tr>
              <a:tr h="229043">
                <a:tc>
                  <a:txBody>
                    <a:bodyPr/>
                    <a:lstStyle/>
                    <a:p>
                      <a:pPr marL="0" indent="0" algn="l" defTabSz="457200" rtl="0" eaLnBrk="1" latinLnBrk="0" hangingPunct="1">
                        <a:buFont typeface="Arial" panose="020B0604020202020204" pitchFamily="34" charset="0"/>
                        <a:buNone/>
                      </a:pPr>
                      <a:endParaRPr lang="en-US" sz="1200" b="0" kern="1200">
                        <a:solidFill>
                          <a:schemeClr val="tx1"/>
                        </a:solidFill>
                        <a:latin typeface="EYInterstate"/>
                        <a:ea typeface="+mn-ea"/>
                        <a:cs typeface="+mn-cs"/>
                      </a:endParaRP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lvl="1" algn="r"/>
                      <a:endParaRPr lang="en-US" sz="1100" b="0">
                        <a:solidFill>
                          <a:schemeClr val="tx1">
                            <a:lumMod val="65000"/>
                            <a:lumOff val="35000"/>
                          </a:schemeClr>
                        </a:solidFill>
                        <a:latin typeface="EYInterstate" panose="02000503020000020004" pitchFamily="2" charset="0"/>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409515071"/>
                  </a:ext>
                </a:extLst>
              </a:tr>
              <a:tr h="251947">
                <a:tc>
                  <a:txBody>
                    <a:bodyPr/>
                    <a:lstStyle/>
                    <a:p>
                      <a:r>
                        <a:rPr lang="en-US" sz="1400" b="1" kern="1200">
                          <a:solidFill>
                            <a:schemeClr val="bg1"/>
                          </a:solidFill>
                          <a:latin typeface="EYInterstate"/>
                          <a:ea typeface="+mn-ea"/>
                          <a:cs typeface="+mn-cs"/>
                        </a:rPr>
                        <a:t>Enter &amp; Submit</a:t>
                      </a:r>
                      <a:r>
                        <a:rPr lang="en-US" sz="1400" b="1">
                          <a:solidFill>
                            <a:schemeClr val="bg1"/>
                          </a:solidFill>
                          <a:latin typeface="EYInterstate"/>
                        </a:rPr>
                        <a:t> Vaccine Administration Record </a:t>
                      </a: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p>
                      <a:pPr marL="457200" marR="0" lvl="1" indent="0" algn="r" defTabSz="457200" rtl="0" eaLnBrk="1" fontAlgn="auto" latinLnBrk="0" hangingPunct="1">
                        <a:lnSpc>
                          <a:spcPct val="100000"/>
                        </a:lnSpc>
                        <a:spcBef>
                          <a:spcPts val="0"/>
                        </a:spcBef>
                        <a:spcAft>
                          <a:spcPts val="0"/>
                        </a:spcAft>
                        <a:buClrTx/>
                        <a:buSzTx/>
                        <a:buFontTx/>
                        <a:buNone/>
                        <a:tabLst/>
                        <a:defRPr/>
                      </a:pPr>
                      <a:r>
                        <a:rPr lang="en-US" sz="1100" b="1" kern="1200">
                          <a:solidFill>
                            <a:schemeClr val="bg1"/>
                          </a:solidFill>
                          <a:latin typeface="EYInterstate" panose="02000503020000020004" pitchFamily="2" charset="0"/>
                          <a:ea typeface="+mn-ea"/>
                          <a:cs typeface="+mn-cs"/>
                        </a:rPr>
                        <a:t>8 – 17</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3752702667"/>
                  </a:ext>
                </a:extLst>
              </a:tr>
              <a:tr h="251947">
                <a:tc>
                  <a:txBody>
                    <a:bodyPr/>
                    <a:lstStyle/>
                    <a:p>
                      <a:endParaRPr lang="en-US" sz="1400" b="1">
                        <a:solidFill>
                          <a:schemeClr val="bg1"/>
                        </a:solidFill>
                        <a:latin typeface="EYInterstate"/>
                      </a:endParaRP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457200" lvl="1" algn="r" defTabSz="457200" rtl="0" eaLnBrk="1" latinLnBrk="0" hangingPunct="1"/>
                      <a:endParaRPr lang="en-US" sz="1100" b="1" kern="1200">
                        <a:solidFill>
                          <a:schemeClr val="bg1"/>
                        </a:solidFill>
                        <a:latin typeface="EYInterstate" panose="02000503020000020004" pitchFamily="2" charset="0"/>
                        <a:ea typeface="+mn-ea"/>
                        <a:cs typeface="+mn-cs"/>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7633614"/>
                  </a:ext>
                </a:extLst>
              </a:tr>
              <a:tr h="251947">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lvl="0">
                        <a:buNone/>
                      </a:pPr>
                      <a:r>
                        <a:rPr lang="en-US" sz="1400" b="1" kern="1200">
                          <a:solidFill>
                            <a:schemeClr val="bg1"/>
                          </a:solidFill>
                          <a:latin typeface="EYInterstate"/>
                          <a:ea typeface="+mn-ea"/>
                          <a:cs typeface="+mn-cs"/>
                        </a:rPr>
                        <a:t>Post-Vaccine Administration Reminders</a:t>
                      </a:r>
                      <a:endParaRPr lang="en-US"/>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lvl="1" algn="r"/>
                      <a:r>
                        <a:rPr lang="en-US" sz="1100" b="1" kern="1200">
                          <a:solidFill>
                            <a:schemeClr val="bg1"/>
                          </a:solidFill>
                          <a:latin typeface="EYInterstate" panose="02000503020000020004" pitchFamily="2" charset="0"/>
                          <a:ea typeface="+mn-ea"/>
                          <a:cs typeface="+mn-cs"/>
                        </a:rPr>
                        <a:t>18 - 19</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10004"/>
                  </a:ext>
                </a:extLst>
              </a:tr>
              <a:tr h="229043">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marL="171450" indent="-171450" algn="l" defTabSz="457200" rtl="0" eaLnBrk="1" latinLnBrk="0" hangingPunct="1">
                        <a:buFont typeface="Arial" panose="020B0604020202020204" pitchFamily="34" charset="0"/>
                        <a:buChar char="•"/>
                      </a:pPr>
                      <a:endParaRPr lang="en-US" sz="1200" b="0" kern="1200">
                        <a:solidFill>
                          <a:schemeClr val="tx1"/>
                        </a:solidFill>
                        <a:latin typeface="EYInterstate"/>
                        <a:ea typeface="+mn-ea"/>
                        <a:cs typeface="+mn-cs"/>
                      </a:endParaRP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marL="457200" lvl="1" algn="r" defTabSz="457200" rtl="0" eaLnBrk="1" latinLnBrk="0" hangingPunct="1"/>
                      <a:endParaRPr lang="en-US" sz="1100" b="0" kern="1200">
                        <a:solidFill>
                          <a:schemeClr val="tx1">
                            <a:lumMod val="65000"/>
                            <a:lumOff val="35000"/>
                          </a:schemeClr>
                        </a:solidFill>
                        <a:latin typeface="EYInterstate" panose="02000503020000020004" pitchFamily="2" charset="0"/>
                        <a:ea typeface="+mn-ea"/>
                        <a:cs typeface="+mn-cs"/>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915150173"/>
                  </a:ext>
                </a:extLst>
              </a:tr>
              <a:tr h="251947">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r>
                        <a:rPr lang="en-US" sz="1400" b="1" baseline="0">
                          <a:solidFill>
                            <a:schemeClr val="bg1"/>
                          </a:solidFill>
                          <a:latin typeface="EYInterstate"/>
                        </a:rPr>
                        <a:t>Appendix</a:t>
                      </a:r>
                    </a:p>
                  </a:txBody>
                  <a:tcPr marL="121920" marR="121920" marT="0" marB="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lvl="1" algn="r"/>
                      <a:r>
                        <a:rPr lang="en-US" sz="1100" b="1" kern="1200">
                          <a:solidFill>
                            <a:schemeClr val="bg1"/>
                          </a:solidFill>
                          <a:latin typeface="EYInterstate" panose="02000503020000020004" pitchFamily="2" charset="0"/>
                          <a:ea typeface="+mn-ea"/>
                          <a:cs typeface="+mn-cs"/>
                        </a:rPr>
                        <a:t>20 - 22</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10016"/>
                  </a:ext>
                </a:extLst>
              </a:tr>
              <a:tr h="251947">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marL="0" indent="0">
                        <a:buFont typeface="Arial" panose="020B0604020202020204" pitchFamily="34" charset="0"/>
                        <a:buNone/>
                      </a:pPr>
                      <a:endParaRPr lang="en-US" sz="1200" b="0">
                        <a:latin typeface="EYInterstate"/>
                      </a:endParaRPr>
                    </a:p>
                  </a:txBody>
                  <a:tcPr marL="121920" marR="121920" marT="0" marB="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marL="457200" lvl="1" algn="r" defTabSz="457200" rtl="0" eaLnBrk="1" latinLnBrk="0" hangingPunct="1"/>
                      <a:endParaRPr lang="en-US" sz="1100" b="0" kern="1200">
                        <a:solidFill>
                          <a:schemeClr val="tx1">
                            <a:lumMod val="65000"/>
                            <a:lumOff val="35000"/>
                          </a:schemeClr>
                        </a:solidFill>
                        <a:latin typeface="EYInterstate" panose="02000503020000020004" pitchFamily="2" charset="0"/>
                        <a:ea typeface="+mn-ea"/>
                        <a:cs typeface="+mn-cs"/>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11" name="TextBox 10">
            <a:extLst>
              <a:ext uri="{FF2B5EF4-FFF2-40B4-BE49-F238E27FC236}">
                <a16:creationId xmlns:a16="http://schemas.microsoft.com/office/drawing/2014/main" id="{8C71F15F-1DBD-450C-878F-91B44D00C7A3}"/>
              </a:ext>
            </a:extLst>
          </p:cNvPr>
          <p:cNvSpPr txBox="1"/>
          <p:nvPr/>
        </p:nvSpPr>
        <p:spPr>
          <a:xfrm>
            <a:off x="11229766" y="1845908"/>
            <a:ext cx="594189" cy="287323"/>
          </a:xfrm>
          <a:prstGeom prst="rect">
            <a:avLst/>
          </a:prstGeom>
        </p:spPr>
        <p:txBody>
          <a:bodyPr vert="horz" wrap="square" lIns="121920" tIns="60960" rIns="121920" bIns="6096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a:ln>
                  <a:noFill/>
                </a:ln>
                <a:solidFill>
                  <a:srgbClr val="000000"/>
                </a:solidFill>
                <a:effectLst/>
                <a:uLnTx/>
                <a:uFillTx/>
              </a:rPr>
              <a:t>Pages</a:t>
            </a:r>
          </a:p>
        </p:txBody>
      </p:sp>
      <p:sp>
        <p:nvSpPr>
          <p:cNvPr id="12" name="Title 1">
            <a:extLst>
              <a:ext uri="{FF2B5EF4-FFF2-40B4-BE49-F238E27FC236}">
                <a16:creationId xmlns:a16="http://schemas.microsoft.com/office/drawing/2014/main" id="{9C9AD6AE-FD24-4899-8E83-D813F7258599}"/>
              </a:ext>
            </a:extLst>
          </p:cNvPr>
          <p:cNvSpPr>
            <a:spLocks noGrp="1"/>
          </p:cNvSpPr>
          <p:nvPr>
            <p:ph type="title"/>
          </p:nvPr>
        </p:nvSpPr>
        <p:spPr/>
        <p:txBody>
          <a:bodyPr/>
          <a:lstStyle/>
          <a:p>
            <a:r>
              <a:rPr lang="en-US"/>
              <a:t>Table of Contents</a:t>
            </a:r>
          </a:p>
        </p:txBody>
      </p:sp>
    </p:spTree>
    <p:extLst>
      <p:ext uri="{BB962C8B-B14F-4D97-AF65-F5344CB8AC3E}">
        <p14:creationId xmlns:p14="http://schemas.microsoft.com/office/powerpoint/2010/main" val="312327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361"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4613571" cy="646331"/>
          </a:xfrm>
          <a:prstGeom prst="rect">
            <a:avLst/>
          </a:prstGeom>
          <a:noFill/>
        </p:spPr>
        <p:txBody>
          <a:bodyPr wrap="none" rtlCol="0">
            <a:spAutoFit/>
          </a:bodyPr>
          <a:lstStyle/>
          <a:p>
            <a:pPr lvl="0">
              <a:defRPr/>
            </a:pPr>
            <a:r>
              <a:rPr lang="en-US" sz="3600" b="1">
                <a:solidFill>
                  <a:schemeClr val="bg1"/>
                </a:solidFill>
                <a:latin typeface="EYInterstate"/>
              </a:rPr>
              <a:t>Vaccine Administration</a:t>
            </a:r>
            <a:endParaRPr lang="en-US" sz="2400" b="1">
              <a:solidFill>
                <a:prstClr val="white"/>
              </a:solidFill>
              <a:latin typeface="EYInterstate" panose="02000503020000020004" pitchFamily="2" charset="0"/>
            </a:endParaRPr>
          </a:p>
        </p:txBody>
      </p:sp>
      <p:sp>
        <p:nvSpPr>
          <p:cNvPr id="5" name="TextBox 4">
            <a:extLst>
              <a:ext uri="{FF2B5EF4-FFF2-40B4-BE49-F238E27FC236}">
                <a16:creationId xmlns:a16="http://schemas.microsoft.com/office/drawing/2014/main" id="{BADEDF88-32FC-4856-AE87-DB351D2708C1}"/>
              </a:ext>
            </a:extLst>
          </p:cNvPr>
          <p:cNvSpPr txBox="1"/>
          <p:nvPr/>
        </p:nvSpPr>
        <p:spPr>
          <a:xfrm>
            <a:off x="864523" y="3255874"/>
            <a:ext cx="3132076" cy="523220"/>
          </a:xfrm>
          <a:prstGeom prst="rect">
            <a:avLst/>
          </a:prstGeom>
          <a:noFill/>
        </p:spPr>
        <p:txBody>
          <a:bodyPr wrap="none" rtlCol="0">
            <a:spAutoFit/>
          </a:bodyPr>
          <a:lstStyle/>
          <a:p>
            <a:pPr lvl="0">
              <a:defRPr/>
            </a:pPr>
            <a:r>
              <a:rPr lang="en-US" sz="2800">
                <a:solidFill>
                  <a:prstClr val="white"/>
                </a:solidFill>
                <a:latin typeface="EYInterstate" panose="02000503020000020004" pitchFamily="2" charset="0"/>
              </a:rPr>
              <a:t>Process Overview</a:t>
            </a:r>
          </a:p>
        </p:txBody>
      </p:sp>
    </p:spTree>
    <p:extLst>
      <p:ext uri="{BB962C8B-B14F-4D97-AF65-F5344CB8AC3E}">
        <p14:creationId xmlns:p14="http://schemas.microsoft.com/office/powerpoint/2010/main" val="946266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409"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9EE0901A-6C7E-4CB6-B96B-1CF3FBEB6E3D}"/>
              </a:ext>
            </a:extLst>
          </p:cNvPr>
          <p:cNvSpPr txBox="1"/>
          <p:nvPr/>
        </p:nvSpPr>
        <p:spPr>
          <a:xfrm>
            <a:off x="6704556" y="1063969"/>
            <a:ext cx="5190403" cy="5232202"/>
          </a:xfrm>
          <a:prstGeom prst="rect">
            <a:avLst/>
          </a:prstGeom>
          <a:noFill/>
        </p:spPr>
        <p:txBody>
          <a:bodyPr wrap="square" lIns="91440" tIns="45720" rIns="91440" bIns="45720" rtlCol="0" anchor="t">
            <a:spAutoFit/>
          </a:bodyPr>
          <a:lstStyle/>
          <a:p>
            <a:r>
              <a:rPr lang="en-US">
                <a:latin typeface="EYInterstate" panose="02000503020000020004"/>
              </a:rPr>
              <a:t>Administering the vaccine typically involves: </a:t>
            </a:r>
          </a:p>
          <a:p>
            <a:pPr marL="342900" indent="-342900">
              <a:buFont typeface="+mj-lt"/>
              <a:buAutoNum type="arabicPeriod"/>
            </a:pPr>
            <a:r>
              <a:rPr lang="en-US">
                <a:latin typeface="EYInterstate" panose="02000503020000020004"/>
              </a:rPr>
              <a:t>Recording the vaccine administration details</a:t>
            </a:r>
          </a:p>
          <a:p>
            <a:pPr marL="342900" indent="-342900">
              <a:buFont typeface="+mj-lt"/>
              <a:buAutoNum type="arabicPeriod"/>
            </a:pPr>
            <a:r>
              <a:rPr lang="en-US">
                <a:latin typeface="EYInterstate" panose="02000503020000020004"/>
              </a:rPr>
              <a:t>Understanding post-vaccine administration reminders</a:t>
            </a:r>
            <a:endParaRPr lang="en-US">
              <a:latin typeface="EYInterstate" panose="02000503020000020004"/>
              <a:cs typeface="Calibri"/>
            </a:endParaRPr>
          </a:p>
          <a:p>
            <a:endParaRPr lang="en-US">
              <a:latin typeface="EYInterstate" panose="02000503020000020004"/>
            </a:endParaRPr>
          </a:p>
          <a:p>
            <a:pPr marL="12065" marR="5080" defTabSz="457200">
              <a:spcAft>
                <a:spcPts val="600"/>
              </a:spcAft>
              <a:tabLst>
                <a:tab pos="241300" algn="l"/>
              </a:tabLst>
              <a:defRPr/>
            </a:pPr>
            <a:r>
              <a:rPr lang="en-US">
                <a:latin typeface="EYInterstate" panose="02000503020000020004"/>
              </a:rPr>
              <a:t>The processes included in this training are for the </a:t>
            </a:r>
            <a:r>
              <a:rPr lang="en-US" b="1">
                <a:latin typeface="EYInterstate" panose="02000503020000020004"/>
              </a:rPr>
              <a:t>Healthcare Provider and Healthcare Location Manager </a:t>
            </a:r>
            <a:r>
              <a:rPr lang="en-US">
                <a:latin typeface="EYInterstate" panose="02000503020000020004"/>
              </a:rPr>
              <a:t>profiles.</a:t>
            </a:r>
            <a:r>
              <a:rPr lang="en-US" b="1">
                <a:latin typeface="EYInterstate" panose="02000503020000020004"/>
              </a:rPr>
              <a:t> </a:t>
            </a:r>
          </a:p>
          <a:p>
            <a:pPr marL="12065" marR="5080" defTabSz="457200">
              <a:spcAft>
                <a:spcPts val="600"/>
              </a:spcAft>
              <a:tabLst>
                <a:tab pos="241300" algn="l"/>
              </a:tabLst>
              <a:defRPr/>
            </a:pPr>
            <a:endParaRPr lang="en-US">
              <a:latin typeface="EYInterstate" panose="02000503020000020004"/>
            </a:endParaRPr>
          </a:p>
          <a:p>
            <a:r>
              <a:rPr lang="en-US" i="1">
                <a:latin typeface="EYInterstate" panose="02000503020000020004"/>
              </a:rPr>
              <a:t>And lastly, you will need to:</a:t>
            </a:r>
          </a:p>
          <a:p>
            <a:pPr marL="285750" indent="-285750">
              <a:buFont typeface="Arial" panose="020B0604020202020204" pitchFamily="34" charset="0"/>
              <a:buChar char="•"/>
            </a:pPr>
            <a:r>
              <a:rPr lang="en-US">
                <a:latin typeface="EYInterstate" panose="02000503020000020004"/>
              </a:rPr>
              <a:t>Use the latest version of Chrome, Firefox, or Safari (Internet Explore will </a:t>
            </a:r>
            <a:r>
              <a:rPr lang="en-US" i="1">
                <a:latin typeface="EYInterstate" panose="02000503020000020004"/>
              </a:rPr>
              <a:t>not</a:t>
            </a:r>
            <a:r>
              <a:rPr lang="en-US">
                <a:latin typeface="EYInterstate" panose="02000503020000020004"/>
              </a:rPr>
              <a:t> be supported)</a:t>
            </a:r>
          </a:p>
          <a:p>
            <a:pPr marL="285750" indent="-285750">
              <a:buFont typeface="Arial" panose="020B0604020202020204" pitchFamily="34" charset="0"/>
              <a:buChar char="•"/>
            </a:pPr>
            <a:r>
              <a:rPr lang="en-US">
                <a:latin typeface="EYInterstate" panose="02000503020000020004"/>
              </a:rPr>
              <a:t>Log into your </a:t>
            </a:r>
            <a:r>
              <a:rPr lang="en-US"/>
              <a:t>CVMS Provider Portal </a:t>
            </a:r>
          </a:p>
          <a:p>
            <a:endParaRPr lang="en-US">
              <a:latin typeface="EYInterstate" panose="02000503020000020004"/>
              <a:cs typeface="Calibri" panose="020F0502020204030204"/>
            </a:endParaRPr>
          </a:p>
          <a:p>
            <a:r>
              <a:rPr lang="en-US" b="1">
                <a:latin typeface="EYInterstate" panose="02000503020000020004"/>
              </a:rPr>
              <a:t>Now, let’s get started!</a:t>
            </a:r>
          </a:p>
          <a:p>
            <a:pPr marL="342900" indent="-342900">
              <a:buFont typeface="+mj-lt"/>
              <a:buAutoNum type="arabicPeriod"/>
            </a:pPr>
            <a:endParaRPr lang="en-US"/>
          </a:p>
        </p:txBody>
      </p:sp>
      <p:pic>
        <p:nvPicPr>
          <p:cNvPr id="3" name="Picture 2">
            <a:extLst>
              <a:ext uri="{FF2B5EF4-FFF2-40B4-BE49-F238E27FC236}">
                <a16:creationId xmlns:a16="http://schemas.microsoft.com/office/drawing/2014/main" id="{BDA9C3C4-C4E5-4BC2-99D7-B10DFAAE29B2}"/>
              </a:ext>
            </a:extLst>
          </p:cNvPr>
          <p:cNvPicPr>
            <a:picLocks noChangeAspect="1"/>
          </p:cNvPicPr>
          <p:nvPr/>
        </p:nvPicPr>
        <p:blipFill rotWithShape="1">
          <a:blip r:embed="rId7"/>
          <a:srcRect t="2802" r="827"/>
          <a:stretch/>
        </p:blipFill>
        <p:spPr>
          <a:xfrm>
            <a:off x="142905" y="1152338"/>
            <a:ext cx="6315739" cy="2676934"/>
          </a:xfrm>
          <a:prstGeom prst="rect">
            <a:avLst/>
          </a:prstGeom>
          <a:solidFill>
            <a:schemeClr val="bg1"/>
          </a:solidFill>
          <a:ln w="28575">
            <a:solidFill>
              <a:schemeClr val="tx1"/>
            </a:solidFill>
          </a:ln>
        </p:spPr>
      </p:pic>
      <p:sp>
        <p:nvSpPr>
          <p:cNvPr id="11" name="Title 3">
            <a:extLst>
              <a:ext uri="{FF2B5EF4-FFF2-40B4-BE49-F238E27FC236}">
                <a16:creationId xmlns:a16="http://schemas.microsoft.com/office/drawing/2014/main" id="{13EA6FC1-BF59-4C65-B534-C0B8922C3C55}"/>
              </a:ext>
            </a:extLst>
          </p:cNvPr>
          <p:cNvSpPr>
            <a:spLocks noGrp="1"/>
          </p:cNvSpPr>
          <p:nvPr>
            <p:ph type="title"/>
          </p:nvPr>
        </p:nvSpPr>
        <p:spPr/>
        <p:txBody>
          <a:bodyPr/>
          <a:lstStyle/>
          <a:p>
            <a:r>
              <a:rPr lang="en-US"/>
              <a:t>Overview</a:t>
            </a:r>
          </a:p>
        </p:txBody>
      </p:sp>
    </p:spTree>
    <p:extLst>
      <p:ext uri="{BB962C8B-B14F-4D97-AF65-F5344CB8AC3E}">
        <p14:creationId xmlns:p14="http://schemas.microsoft.com/office/powerpoint/2010/main" val="264368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1">
            <a:extLst>
              <a:ext uri="{FF2B5EF4-FFF2-40B4-BE49-F238E27FC236}">
                <a16:creationId xmlns:a16="http://schemas.microsoft.com/office/drawing/2014/main" id="{6BEA930D-A79D-48B7-8C36-233F22E7D2AC}"/>
              </a:ext>
            </a:extLst>
          </p:cNvPr>
          <p:cNvSpPr txBox="1">
            <a:spLocks/>
          </p:cNvSpPr>
          <p:nvPr/>
        </p:nvSpPr>
        <p:spPr>
          <a:xfrm>
            <a:off x="297157" y="42753"/>
            <a:ext cx="11718897" cy="1047707"/>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000" b="1">
              <a:solidFill>
                <a:schemeClr val="tx1"/>
              </a:solidFill>
              <a:latin typeface="EYInterstate" panose="02000503020000020004"/>
              <a:cs typeface="Calibri"/>
            </a:endParaRPr>
          </a:p>
        </p:txBody>
      </p:sp>
      <p:cxnSp>
        <p:nvCxnSpPr>
          <p:cNvPr id="6" name="Straight Arrow Connector 5">
            <a:extLst>
              <a:ext uri="{FF2B5EF4-FFF2-40B4-BE49-F238E27FC236}">
                <a16:creationId xmlns:a16="http://schemas.microsoft.com/office/drawing/2014/main" id="{BD310EBA-D9DD-4780-90C1-2FAE303E0861}"/>
              </a:ext>
            </a:extLst>
          </p:cNvPr>
          <p:cNvCxnSpPr>
            <a:cxnSpLocks/>
          </p:cNvCxnSpPr>
          <p:nvPr/>
        </p:nvCxnSpPr>
        <p:spPr>
          <a:xfrm flipV="1">
            <a:off x="349183" y="1010158"/>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
        <p:nvSpPr>
          <p:cNvPr id="116" name="Rectangle 115">
            <a:extLst>
              <a:ext uri="{FF2B5EF4-FFF2-40B4-BE49-F238E27FC236}">
                <a16:creationId xmlns:a16="http://schemas.microsoft.com/office/drawing/2014/main" id="{31E0B6F1-485A-4C22-8B1B-4BD6357662A2}"/>
              </a:ext>
            </a:extLst>
          </p:cNvPr>
          <p:cNvSpPr/>
          <p:nvPr/>
        </p:nvSpPr>
        <p:spPr>
          <a:xfrm>
            <a:off x="5382224" y="3057448"/>
            <a:ext cx="2316695" cy="2462213"/>
          </a:xfrm>
          <a:prstGeom prst="rect">
            <a:avLst/>
          </a:prstGeom>
          <a:noFill/>
        </p:spPr>
        <p:txBody>
          <a:bodyPr wrap="square" lIns="0" tIns="45720" rIns="0" bIns="45720" rtlCol="0" anchor="t">
            <a:spAutoFit/>
          </a:bodyPr>
          <a:lstStyle/>
          <a:p>
            <a:pPr defTabSz="914400">
              <a:defRPr/>
            </a:pPr>
            <a:r>
              <a:rPr lang="en-US" sz="1400">
                <a:solidFill>
                  <a:prstClr val="black"/>
                </a:solidFill>
                <a:latin typeface="EYInterstate" panose="02000503020000020004"/>
              </a:rPr>
              <a:t>Recipient receives vaccination.</a:t>
            </a:r>
          </a:p>
          <a:p>
            <a:pPr defTabSz="914400">
              <a:defRPr/>
            </a:pPr>
            <a:r>
              <a:rPr lang="en-US" sz="1400">
                <a:solidFill>
                  <a:prstClr val="black"/>
                </a:solidFill>
                <a:latin typeface="EYInterstate" panose="02000503020000020004"/>
              </a:rPr>
              <a:t> </a:t>
            </a:r>
          </a:p>
          <a:p>
            <a:pPr>
              <a:defRPr/>
            </a:pPr>
            <a:r>
              <a:rPr lang="en-US" sz="1400">
                <a:latin typeface="EYInterstate" panose="02000503020000020004"/>
                <a:cs typeface="Calibri"/>
              </a:rPr>
              <a:t>Healthcare Provider</a:t>
            </a:r>
            <a:r>
              <a:rPr lang="en-US" sz="1400">
                <a:solidFill>
                  <a:prstClr val="black"/>
                </a:solidFill>
                <a:latin typeface="EYInterstate" panose="02000503020000020004"/>
              </a:rPr>
              <a:t> enters vaccine administration information and submits vaccine administration record. </a:t>
            </a:r>
          </a:p>
          <a:p>
            <a:pPr>
              <a:defRPr/>
            </a:pPr>
            <a:endParaRPr lang="en-US" sz="1400">
              <a:solidFill>
                <a:prstClr val="black"/>
              </a:solidFill>
              <a:latin typeface="EYInterstate" panose="02000503020000020004"/>
            </a:endParaRPr>
          </a:p>
          <a:p>
            <a:pPr defTabSz="914400">
              <a:defRPr/>
            </a:pPr>
            <a:r>
              <a:rPr lang="en-US" sz="1400">
                <a:solidFill>
                  <a:prstClr val="black"/>
                </a:solidFill>
                <a:latin typeface="EYInterstate" panose="02000503020000020004"/>
              </a:rPr>
              <a:t>The Vaccine Administration process is now complete.</a:t>
            </a:r>
          </a:p>
        </p:txBody>
      </p:sp>
      <p:sp>
        <p:nvSpPr>
          <p:cNvPr id="117" name="Right Arrow 31">
            <a:extLst>
              <a:ext uri="{FF2B5EF4-FFF2-40B4-BE49-F238E27FC236}">
                <a16:creationId xmlns:a16="http://schemas.microsoft.com/office/drawing/2014/main" id="{9E59BA74-96F8-4AF2-88F8-386D2A84DF11}"/>
              </a:ext>
            </a:extLst>
          </p:cNvPr>
          <p:cNvSpPr/>
          <p:nvPr/>
        </p:nvSpPr>
        <p:spPr>
          <a:xfrm>
            <a:off x="349584" y="2684369"/>
            <a:ext cx="9666579" cy="256317"/>
          </a:xfrm>
          <a:prstGeom prst="rightArrow">
            <a:avLst/>
          </a:prstGeom>
          <a:solidFill>
            <a:srgbClr val="BDD7EE"/>
          </a:solidFill>
          <a:ln>
            <a:solidFill>
              <a:srgbClr val="4472C4"/>
            </a:solidFill>
          </a:ln>
        </p:spPr>
        <p:txBody>
          <a:bodyPr rtlCol="0" anchor="ctr">
            <a:noAutofit/>
          </a:bodyPr>
          <a:lstStyle/>
          <a:p>
            <a:pPr marL="182880" indent="-182880" algn="ctr" defTabSz="914400">
              <a:buClr>
                <a:srgbClr val="FFFFFF"/>
              </a:buClr>
              <a:buFont typeface="Arial" charset="0"/>
              <a:buChar char="•"/>
            </a:pPr>
            <a:endParaRPr lang="en-US" sz="2000" kern="0">
              <a:solidFill>
                <a:srgbClr val="FFFFFF"/>
              </a:solidFill>
              <a:latin typeface="EYInterstate" panose="02000503020000020004"/>
            </a:endParaRPr>
          </a:p>
        </p:txBody>
      </p:sp>
      <p:sp>
        <p:nvSpPr>
          <p:cNvPr id="118" name="Oval 117">
            <a:extLst>
              <a:ext uri="{FF2B5EF4-FFF2-40B4-BE49-F238E27FC236}">
                <a16:creationId xmlns:a16="http://schemas.microsoft.com/office/drawing/2014/main" id="{44898254-BB30-4468-8DA7-24C0E71FBE56}"/>
              </a:ext>
            </a:extLst>
          </p:cNvPr>
          <p:cNvSpPr/>
          <p:nvPr/>
        </p:nvSpPr>
        <p:spPr>
          <a:xfrm>
            <a:off x="6412409" y="2677837"/>
            <a:ext cx="274320" cy="274320"/>
          </a:xfrm>
          <a:prstGeom prst="ellipse">
            <a:avLst/>
          </a:prstGeom>
          <a:solidFill>
            <a:srgbClr val="0070C0"/>
          </a:solidFill>
          <a:ln w="19050">
            <a:solidFill>
              <a:srgbClr val="0070C0"/>
            </a:solidFill>
          </a:ln>
        </p:spPr>
        <p:txBody>
          <a:bodyPr rtlCol="0" anchor="ctr">
            <a:noAutofit/>
          </a:bodyPr>
          <a:lstStyle/>
          <a:p>
            <a:pPr algn="ctr" defTabSz="914400">
              <a:buClr>
                <a:srgbClr val="FFFFFF"/>
              </a:buClr>
            </a:pPr>
            <a:r>
              <a:rPr lang="en-US" sz="1000" kern="0">
                <a:solidFill>
                  <a:srgbClr val="FFFFFF"/>
                </a:solidFill>
                <a:latin typeface="EYInterstate" panose="02000503020000020004"/>
              </a:rPr>
              <a:t>3</a:t>
            </a:r>
          </a:p>
        </p:txBody>
      </p:sp>
      <p:sp>
        <p:nvSpPr>
          <p:cNvPr id="119" name="Oval 118">
            <a:extLst>
              <a:ext uri="{FF2B5EF4-FFF2-40B4-BE49-F238E27FC236}">
                <a16:creationId xmlns:a16="http://schemas.microsoft.com/office/drawing/2014/main" id="{9E2B3B37-EB3A-4BD1-A5AA-9B19DEB69F68}"/>
              </a:ext>
            </a:extLst>
          </p:cNvPr>
          <p:cNvSpPr/>
          <p:nvPr/>
        </p:nvSpPr>
        <p:spPr>
          <a:xfrm>
            <a:off x="1045329" y="2677837"/>
            <a:ext cx="274320" cy="274320"/>
          </a:xfrm>
          <a:prstGeom prst="ellipse">
            <a:avLst/>
          </a:prstGeom>
          <a:solidFill>
            <a:srgbClr val="0070C0"/>
          </a:solidFill>
          <a:ln w="19050">
            <a:solidFill>
              <a:srgbClr val="0070C0"/>
            </a:solidFill>
          </a:ln>
        </p:spPr>
        <p:txBody>
          <a:bodyPr rtlCol="0" anchor="ctr">
            <a:noAutofit/>
          </a:bodyPr>
          <a:lstStyle/>
          <a:p>
            <a:pPr algn="ctr" defTabSz="914400">
              <a:buClr>
                <a:srgbClr val="FFFFFF"/>
              </a:buClr>
            </a:pPr>
            <a:r>
              <a:rPr lang="en-US" sz="1000" kern="0">
                <a:solidFill>
                  <a:srgbClr val="FFFFFF"/>
                </a:solidFill>
                <a:latin typeface="EYInterstate" panose="02000503020000020004"/>
              </a:rPr>
              <a:t>1</a:t>
            </a:r>
          </a:p>
        </p:txBody>
      </p:sp>
      <p:sp>
        <p:nvSpPr>
          <p:cNvPr id="120" name="Oval 119">
            <a:extLst>
              <a:ext uri="{FF2B5EF4-FFF2-40B4-BE49-F238E27FC236}">
                <a16:creationId xmlns:a16="http://schemas.microsoft.com/office/drawing/2014/main" id="{89FA9D56-DA4B-4C56-9242-E3FDEF5A24FA}"/>
              </a:ext>
            </a:extLst>
          </p:cNvPr>
          <p:cNvSpPr/>
          <p:nvPr/>
        </p:nvSpPr>
        <p:spPr>
          <a:xfrm>
            <a:off x="3728869" y="2684369"/>
            <a:ext cx="274320" cy="274320"/>
          </a:xfrm>
          <a:prstGeom prst="ellipse">
            <a:avLst/>
          </a:prstGeom>
          <a:solidFill>
            <a:srgbClr val="0070C0"/>
          </a:solidFill>
          <a:ln w="19050">
            <a:solidFill>
              <a:srgbClr val="0070C0"/>
            </a:solidFill>
          </a:ln>
        </p:spPr>
        <p:txBody>
          <a:bodyPr rtlCol="0" anchor="ctr">
            <a:noAutofit/>
          </a:bodyPr>
          <a:lstStyle/>
          <a:p>
            <a:pPr algn="ctr" defTabSz="914400">
              <a:buClr>
                <a:srgbClr val="FFFFFF"/>
              </a:buClr>
            </a:pPr>
            <a:r>
              <a:rPr lang="en-US" sz="1000" kern="0">
                <a:solidFill>
                  <a:srgbClr val="FFFFFF"/>
                </a:solidFill>
                <a:latin typeface="EYInterstate" panose="02000503020000020004"/>
              </a:rPr>
              <a:t>2</a:t>
            </a:r>
          </a:p>
        </p:txBody>
      </p:sp>
      <p:sp>
        <p:nvSpPr>
          <p:cNvPr id="121" name="Rectangle 120">
            <a:extLst>
              <a:ext uri="{FF2B5EF4-FFF2-40B4-BE49-F238E27FC236}">
                <a16:creationId xmlns:a16="http://schemas.microsoft.com/office/drawing/2014/main" id="{4FAF0BC6-15DB-4921-B81D-9E5B2D8B98E1}"/>
              </a:ext>
            </a:extLst>
          </p:cNvPr>
          <p:cNvSpPr/>
          <p:nvPr/>
        </p:nvSpPr>
        <p:spPr>
          <a:xfrm>
            <a:off x="2857222" y="3057448"/>
            <a:ext cx="2160834" cy="3108543"/>
          </a:xfrm>
          <a:prstGeom prst="rect">
            <a:avLst/>
          </a:prstGeom>
          <a:noFill/>
        </p:spPr>
        <p:txBody>
          <a:bodyPr wrap="square" lIns="0" tIns="45720" rIns="0" bIns="45720" rtlCol="0" anchor="t">
            <a:spAutoFit/>
          </a:bodyPr>
          <a:lstStyle/>
          <a:p>
            <a:r>
              <a:rPr lang="en-US" sz="1400">
                <a:latin typeface="EYInterstate" panose="02000503020000020004"/>
                <a:cs typeface="Calibri"/>
              </a:rPr>
              <a:t>Healthcare Provider creates the Appointment Booking.</a:t>
            </a:r>
          </a:p>
          <a:p>
            <a:pPr defTabSz="914400"/>
            <a:endParaRPr lang="en-US" sz="1400">
              <a:latin typeface="EYInterstate" panose="02000503020000020004"/>
              <a:cs typeface="Calibri"/>
            </a:endParaRPr>
          </a:p>
          <a:p>
            <a:r>
              <a:rPr lang="en-US" sz="1400">
                <a:latin typeface="EYInterstate" panose="02000503020000020004"/>
                <a:cs typeface="Calibri"/>
              </a:rPr>
              <a:t>Healthcare Provider opens the Appointment Booking and begins Vaccine Administration process.</a:t>
            </a:r>
          </a:p>
          <a:p>
            <a:endParaRPr lang="en-US" sz="1400">
              <a:latin typeface="EYInterstate" panose="02000503020000020004"/>
              <a:cs typeface="Calibri"/>
            </a:endParaRPr>
          </a:p>
          <a:p>
            <a:r>
              <a:rPr lang="en-US" sz="1400">
                <a:latin typeface="EYInterstate" panose="02000503020000020004"/>
                <a:cs typeface="Calibri"/>
              </a:rPr>
              <a:t>Healthcare Provider provides recipient with Emergency Use Authorization Fact Sheet.</a:t>
            </a:r>
          </a:p>
        </p:txBody>
      </p:sp>
      <p:sp>
        <p:nvSpPr>
          <p:cNvPr id="122" name="Oval 121">
            <a:extLst>
              <a:ext uri="{FF2B5EF4-FFF2-40B4-BE49-F238E27FC236}">
                <a16:creationId xmlns:a16="http://schemas.microsoft.com/office/drawing/2014/main" id="{42DBCD26-26AE-4422-831C-44EA9FAEE12E}"/>
              </a:ext>
            </a:extLst>
          </p:cNvPr>
          <p:cNvSpPr/>
          <p:nvPr/>
        </p:nvSpPr>
        <p:spPr>
          <a:xfrm>
            <a:off x="9095949" y="2675367"/>
            <a:ext cx="274320" cy="274320"/>
          </a:xfrm>
          <a:prstGeom prst="ellipse">
            <a:avLst/>
          </a:prstGeom>
          <a:solidFill>
            <a:srgbClr val="0070C0"/>
          </a:solidFill>
          <a:ln w="19050">
            <a:solidFill>
              <a:srgbClr val="0070C0"/>
            </a:solidFill>
          </a:ln>
        </p:spPr>
        <p:txBody>
          <a:bodyPr rtlCol="0" anchor="ctr">
            <a:noAutofit/>
          </a:bodyPr>
          <a:lstStyle/>
          <a:p>
            <a:pPr algn="ctr" defTabSz="914400">
              <a:buClr>
                <a:srgbClr val="FFFFFF"/>
              </a:buClr>
            </a:pPr>
            <a:r>
              <a:rPr lang="en-US" sz="1000" kern="0">
                <a:solidFill>
                  <a:srgbClr val="FFFFFF"/>
                </a:solidFill>
                <a:latin typeface="EYInterstate" panose="02000503020000020004"/>
              </a:rPr>
              <a:t>4</a:t>
            </a:r>
          </a:p>
        </p:txBody>
      </p:sp>
      <p:cxnSp>
        <p:nvCxnSpPr>
          <p:cNvPr id="123" name="Straight Arrow Connector 122">
            <a:extLst>
              <a:ext uri="{FF2B5EF4-FFF2-40B4-BE49-F238E27FC236}">
                <a16:creationId xmlns:a16="http://schemas.microsoft.com/office/drawing/2014/main" id="{886D0E46-1718-4AD2-9879-A5C4693996EE}"/>
              </a:ext>
            </a:extLst>
          </p:cNvPr>
          <p:cNvCxnSpPr/>
          <p:nvPr/>
        </p:nvCxnSpPr>
        <p:spPr>
          <a:xfrm>
            <a:off x="2437119" y="2245528"/>
            <a:ext cx="182880" cy="1"/>
          </a:xfrm>
          <a:prstGeom prst="straightConnector1">
            <a:avLst/>
          </a:prstGeom>
          <a:noFill/>
          <a:ln w="6350" cap="flat" cmpd="sng" algn="ctr">
            <a:solidFill>
              <a:srgbClr val="2E3238"/>
            </a:solidFill>
            <a:prstDash val="sysDash"/>
            <a:miter lim="800000"/>
            <a:tailEnd type="triangle"/>
          </a:ln>
          <a:effectLst/>
        </p:spPr>
      </p:cxnSp>
      <p:sp>
        <p:nvSpPr>
          <p:cNvPr id="124" name="TextBox 123">
            <a:extLst>
              <a:ext uri="{FF2B5EF4-FFF2-40B4-BE49-F238E27FC236}">
                <a16:creationId xmlns:a16="http://schemas.microsoft.com/office/drawing/2014/main" id="{46ED309E-F59D-45A0-B1EE-99B4AA64F61D}"/>
              </a:ext>
            </a:extLst>
          </p:cNvPr>
          <p:cNvSpPr txBox="1"/>
          <p:nvPr/>
        </p:nvSpPr>
        <p:spPr>
          <a:xfrm>
            <a:off x="332219" y="3057448"/>
            <a:ext cx="2160834" cy="1815882"/>
          </a:xfrm>
          <a:prstGeom prst="rect">
            <a:avLst/>
          </a:prstGeom>
          <a:noFill/>
        </p:spPr>
        <p:txBody>
          <a:bodyPr wrap="square" lIns="0" tIns="45720" rIns="0" bIns="45720" rtlCol="0" anchor="t">
            <a:spAutoFit/>
          </a:bodyPr>
          <a:lstStyle/>
          <a:p>
            <a:pPr lvl="0" defTabSz="914400">
              <a:defRPr/>
            </a:pPr>
            <a:r>
              <a:rPr lang="en-US" sz="1400">
                <a:latin typeface="EYInterstate" panose="02000503020000020004"/>
              </a:rPr>
              <a:t>Recipient shows up to receive their vaccine.</a:t>
            </a:r>
          </a:p>
          <a:p>
            <a:pPr lvl="0" defTabSz="914400">
              <a:defRPr/>
            </a:pPr>
            <a:endParaRPr lang="en-US" sz="1400">
              <a:latin typeface="EYInterstate" panose="02000503020000020004"/>
            </a:endParaRPr>
          </a:p>
          <a:p>
            <a:r>
              <a:rPr lang="en-US" sz="1400">
                <a:latin typeface="EYInterstate" panose="02000503020000020004"/>
                <a:cs typeface="Calibri"/>
              </a:rPr>
              <a:t>The Healthcare Provider verifies recipient’s identity and eligibility using the Appointment Walk In Tool.</a:t>
            </a:r>
          </a:p>
        </p:txBody>
      </p:sp>
      <p:sp>
        <p:nvSpPr>
          <p:cNvPr id="128" name="Rectangle 127">
            <a:extLst>
              <a:ext uri="{FF2B5EF4-FFF2-40B4-BE49-F238E27FC236}">
                <a16:creationId xmlns:a16="http://schemas.microsoft.com/office/drawing/2014/main" id="{4B364070-751C-44A4-961C-4D9D59932C74}"/>
              </a:ext>
            </a:extLst>
          </p:cNvPr>
          <p:cNvSpPr/>
          <p:nvPr/>
        </p:nvSpPr>
        <p:spPr>
          <a:xfrm>
            <a:off x="7983430" y="3057448"/>
            <a:ext cx="2160834" cy="2462213"/>
          </a:xfrm>
          <a:prstGeom prst="rect">
            <a:avLst/>
          </a:prstGeom>
          <a:noFill/>
        </p:spPr>
        <p:txBody>
          <a:bodyPr wrap="square" lIns="0" rIns="0" rtlCol="0">
            <a:spAutoFit/>
          </a:bodyPr>
          <a:lstStyle/>
          <a:p>
            <a:r>
              <a:rPr lang="en-US" sz="1400">
                <a:latin typeface="EYInterstate" panose="02000503020000020004"/>
                <a:cs typeface="Calibri"/>
              </a:rPr>
              <a:t>Healthcare Provider</a:t>
            </a:r>
            <a:r>
              <a:rPr lang="en-US" sz="1400">
                <a:solidFill>
                  <a:prstClr val="black"/>
                </a:solidFill>
                <a:latin typeface="EYInterstate" panose="02000503020000020004"/>
              </a:rPr>
              <a:t> </a:t>
            </a:r>
            <a:r>
              <a:rPr lang="en-US" sz="1400">
                <a:latin typeface="EYInterstate" panose="02000503020000020004"/>
                <a:cs typeface="Calibri"/>
              </a:rPr>
              <a:t>provides recipient with V-safe information sheet and a few reminders on second dosage reminder, proof of vaccination, and adverse event reporting.</a:t>
            </a:r>
          </a:p>
          <a:p>
            <a:pPr defTabSz="914400"/>
            <a:endParaRPr lang="en-US" sz="1400">
              <a:highlight>
                <a:srgbClr val="FFFF00"/>
              </a:highlight>
              <a:latin typeface="EYInterstate" panose="02000503020000020004"/>
              <a:cs typeface="Calibri"/>
            </a:endParaRPr>
          </a:p>
          <a:p>
            <a:pPr defTabSz="914400"/>
            <a:endParaRPr lang="en-US" sz="1400">
              <a:latin typeface="EYInterstate" panose="02000503020000020004"/>
              <a:cs typeface="Calibri"/>
            </a:endParaRPr>
          </a:p>
          <a:p>
            <a:pPr defTabSz="914400"/>
            <a:endParaRPr lang="en-US" sz="1400">
              <a:latin typeface="EYInterstate" panose="02000503020000020004"/>
              <a:cs typeface="Calibri"/>
            </a:endParaRPr>
          </a:p>
          <a:p>
            <a:pPr defTabSz="914400"/>
            <a:endParaRPr lang="en-US" sz="1400">
              <a:latin typeface="EYInterstate" panose="02000503020000020004"/>
              <a:cs typeface="Calibri"/>
            </a:endParaRPr>
          </a:p>
        </p:txBody>
      </p:sp>
      <p:cxnSp>
        <p:nvCxnSpPr>
          <p:cNvPr id="129" name="Straight Arrow Connector 128">
            <a:extLst>
              <a:ext uri="{FF2B5EF4-FFF2-40B4-BE49-F238E27FC236}">
                <a16:creationId xmlns:a16="http://schemas.microsoft.com/office/drawing/2014/main" id="{4E6E0D6E-A9EA-4467-B5E6-4152F3932A8D}"/>
              </a:ext>
            </a:extLst>
          </p:cNvPr>
          <p:cNvCxnSpPr/>
          <p:nvPr/>
        </p:nvCxnSpPr>
        <p:spPr>
          <a:xfrm>
            <a:off x="5121925" y="2240198"/>
            <a:ext cx="182880" cy="1"/>
          </a:xfrm>
          <a:prstGeom prst="straightConnector1">
            <a:avLst/>
          </a:prstGeom>
          <a:noFill/>
          <a:ln w="6350" cap="flat" cmpd="sng" algn="ctr">
            <a:solidFill>
              <a:srgbClr val="2E3238"/>
            </a:solidFill>
            <a:prstDash val="sysDash"/>
            <a:miter lim="800000"/>
            <a:tailEnd type="triangle"/>
          </a:ln>
          <a:effectLst/>
        </p:spPr>
      </p:cxnSp>
      <p:cxnSp>
        <p:nvCxnSpPr>
          <p:cNvPr id="130" name="Straight Arrow Connector 129">
            <a:extLst>
              <a:ext uri="{FF2B5EF4-FFF2-40B4-BE49-F238E27FC236}">
                <a16:creationId xmlns:a16="http://schemas.microsoft.com/office/drawing/2014/main" id="{1F19AC25-3327-44CA-A437-20360CC504DB}"/>
              </a:ext>
            </a:extLst>
          </p:cNvPr>
          <p:cNvCxnSpPr/>
          <p:nvPr/>
        </p:nvCxnSpPr>
        <p:spPr>
          <a:xfrm>
            <a:off x="7699691" y="2240198"/>
            <a:ext cx="182880" cy="1"/>
          </a:xfrm>
          <a:prstGeom prst="straightConnector1">
            <a:avLst/>
          </a:prstGeom>
          <a:noFill/>
          <a:ln w="6350" cap="flat" cmpd="sng" algn="ctr">
            <a:solidFill>
              <a:srgbClr val="2E3238"/>
            </a:solidFill>
            <a:prstDash val="sysDash"/>
            <a:miter lim="800000"/>
            <a:tailEnd type="triangle"/>
          </a:ln>
          <a:effectLst/>
        </p:spPr>
      </p:cxnSp>
      <p:sp>
        <p:nvSpPr>
          <p:cNvPr id="137" name="Freeform 43">
            <a:extLst>
              <a:ext uri="{FF2B5EF4-FFF2-40B4-BE49-F238E27FC236}">
                <a16:creationId xmlns:a16="http://schemas.microsoft.com/office/drawing/2014/main" id="{26D803DC-4F76-4541-9BF2-4A0303DACF63}"/>
              </a:ext>
            </a:extLst>
          </p:cNvPr>
          <p:cNvSpPr>
            <a:spLocks/>
          </p:cNvSpPr>
          <p:nvPr/>
        </p:nvSpPr>
        <p:spPr>
          <a:xfrm rot="5400000" flipV="1">
            <a:off x="7937708" y="3969446"/>
            <a:ext cx="5034947" cy="45719"/>
          </a:xfrm>
          <a:custGeom>
            <a:avLst/>
            <a:gdLst>
              <a:gd name="connsiteX0" fmla="*/ 0 w 11052722"/>
              <a:gd name="connsiteY0" fmla="*/ 0 h 120650"/>
              <a:gd name="connsiteX1" fmla="*/ 10692722 w 11052722"/>
              <a:gd name="connsiteY1" fmla="*/ 0 h 120650"/>
              <a:gd name="connsiteX2" fmla="*/ 10747924 w 11052722"/>
              <a:gd name="connsiteY2" fmla="*/ 0 h 120650"/>
              <a:gd name="connsiteX3" fmla="*/ 10992397 w 11052722"/>
              <a:gd name="connsiteY3" fmla="*/ 0 h 120650"/>
              <a:gd name="connsiteX4" fmla="*/ 11052722 w 11052722"/>
              <a:gd name="connsiteY4" fmla="*/ 60325 h 120650"/>
              <a:gd name="connsiteX5" fmla="*/ 10992397 w 11052722"/>
              <a:gd name="connsiteY5" fmla="*/ 120650 h 120650"/>
              <a:gd name="connsiteX6" fmla="*/ 10747924 w 11052722"/>
              <a:gd name="connsiteY6" fmla="*/ 120650 h 120650"/>
              <a:gd name="connsiteX7" fmla="*/ 10692722 w 11052722"/>
              <a:gd name="connsiteY7" fmla="*/ 120650 h 120650"/>
              <a:gd name="connsiteX8" fmla="*/ 0 w 11052722"/>
              <a:gd name="connsiteY8" fmla="*/ 120650 h 12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52722" h="120650">
                <a:moveTo>
                  <a:pt x="0" y="0"/>
                </a:moveTo>
                <a:lnTo>
                  <a:pt x="10692722" y="0"/>
                </a:lnTo>
                <a:lnTo>
                  <a:pt x="10747924" y="0"/>
                </a:lnTo>
                <a:lnTo>
                  <a:pt x="10992397" y="0"/>
                </a:lnTo>
                <a:lnTo>
                  <a:pt x="11052722" y="60325"/>
                </a:lnTo>
                <a:lnTo>
                  <a:pt x="10992397" y="120650"/>
                </a:lnTo>
                <a:lnTo>
                  <a:pt x="10747924" y="120650"/>
                </a:lnTo>
                <a:lnTo>
                  <a:pt x="10692722" y="120650"/>
                </a:lnTo>
                <a:lnTo>
                  <a:pt x="0" y="120650"/>
                </a:lnTo>
                <a:close/>
              </a:path>
            </a:pathLst>
          </a:cu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white"/>
              </a:solidFill>
              <a:effectLst/>
              <a:uLnTx/>
              <a:uFillTx/>
              <a:latin typeface="EYInterstate" panose="02000503020000020004"/>
            </a:endParaRPr>
          </a:p>
        </p:txBody>
      </p:sp>
      <p:sp>
        <p:nvSpPr>
          <p:cNvPr id="42" name="TextBox 41">
            <a:extLst>
              <a:ext uri="{FF2B5EF4-FFF2-40B4-BE49-F238E27FC236}">
                <a16:creationId xmlns:a16="http://schemas.microsoft.com/office/drawing/2014/main" id="{187B154F-E5BB-446E-BB8F-50BB37DB7FBD}"/>
              </a:ext>
            </a:extLst>
          </p:cNvPr>
          <p:cNvSpPr txBox="1"/>
          <p:nvPr/>
        </p:nvSpPr>
        <p:spPr>
          <a:xfrm>
            <a:off x="10593029" y="1620015"/>
            <a:ext cx="1230925" cy="215444"/>
          </a:xfrm>
          <a:prstGeom prst="rect">
            <a:avLst/>
          </a:prstGeom>
          <a:noFill/>
        </p:spPr>
        <p:txBody>
          <a:bodyPr wrap="square" lIns="0" tIns="0" rIns="0" bIns="0" rtlCol="0">
            <a:spAutoFit/>
          </a:bodyPr>
          <a:lstStyle/>
          <a:p>
            <a:pPr marR="0" lvl="0" algn="l" defTabSz="914400" rtl="0" eaLnBrk="1" fontAlgn="auto" latinLnBrk="0" hangingPunct="1">
              <a:lnSpc>
                <a:spcPct val="100000"/>
              </a:lnSpc>
              <a:spcBef>
                <a:spcPts val="0"/>
              </a:spcBef>
              <a:spcAft>
                <a:spcPts val="600"/>
              </a:spcAft>
              <a:buClr>
                <a:srgbClr val="4472C4"/>
              </a:buClr>
              <a:buSzPct val="70000"/>
              <a:tabLst/>
              <a:defRPr/>
            </a:pPr>
            <a:r>
              <a:rPr kumimoji="0" lang="en-US" sz="1400" b="1" i="0" u="none" strike="noStrike" kern="1200" cap="none" spc="0" normalizeH="0" baseline="0" noProof="0">
                <a:ln>
                  <a:noFill/>
                </a:ln>
                <a:solidFill>
                  <a:prstClr val="black"/>
                </a:solidFill>
                <a:effectLst/>
                <a:uLnTx/>
                <a:uFillTx/>
                <a:latin typeface="EYInterstate" panose="02000503020000020004"/>
              </a:rPr>
              <a:t>Key </a:t>
            </a:r>
            <a:r>
              <a:rPr lang="en-US" sz="1400" b="1">
                <a:solidFill>
                  <a:prstClr val="black"/>
                </a:solidFill>
                <a:latin typeface="EYInterstate" panose="02000503020000020004"/>
              </a:rPr>
              <a:t>Objectives:</a:t>
            </a:r>
          </a:p>
        </p:txBody>
      </p:sp>
      <p:sp>
        <p:nvSpPr>
          <p:cNvPr id="43" name="TextBox 42">
            <a:extLst>
              <a:ext uri="{FF2B5EF4-FFF2-40B4-BE49-F238E27FC236}">
                <a16:creationId xmlns:a16="http://schemas.microsoft.com/office/drawing/2014/main" id="{D5E7ED42-B4E5-4D48-BB7E-F6442E48CB83}"/>
              </a:ext>
            </a:extLst>
          </p:cNvPr>
          <p:cNvSpPr txBox="1"/>
          <p:nvPr/>
        </p:nvSpPr>
        <p:spPr>
          <a:xfrm>
            <a:off x="10593029" y="1835459"/>
            <a:ext cx="1423025" cy="861774"/>
          </a:xfrm>
          <a:prstGeom prst="rect">
            <a:avLst/>
          </a:prstGeom>
          <a:noFill/>
        </p:spPr>
        <p:txBody>
          <a:bodyPr wrap="square" lIns="0" tIns="0" rIns="0" bIns="0" rtlCol="0">
            <a:spAutoFit/>
          </a:bodyPr>
          <a:lstStyle/>
          <a:p>
            <a:pPr marR="0" lvl="0" algn="l" defTabSz="914400" rtl="0" eaLnBrk="1" fontAlgn="auto" latinLnBrk="0" hangingPunct="1">
              <a:lnSpc>
                <a:spcPct val="100000"/>
              </a:lnSpc>
              <a:spcBef>
                <a:spcPts val="0"/>
              </a:spcBef>
              <a:spcAft>
                <a:spcPts val="600"/>
              </a:spcAft>
              <a:buClr>
                <a:srgbClr val="4472C4"/>
              </a:buClr>
              <a:buSzPct val="70000"/>
              <a:tabLst/>
              <a:defRPr/>
            </a:pPr>
            <a:r>
              <a:rPr lang="en-US" sz="1400">
                <a:solidFill>
                  <a:prstClr val="black"/>
                </a:solidFill>
                <a:latin typeface="EYInterstate" panose="02000503020000020004"/>
              </a:rPr>
              <a:t>How to go through the Vaccine Administration process on-site</a:t>
            </a:r>
          </a:p>
        </p:txBody>
      </p:sp>
      <p:pic>
        <p:nvPicPr>
          <p:cNvPr id="7" name="Graphic 6" descr="Car">
            <a:extLst>
              <a:ext uri="{FF2B5EF4-FFF2-40B4-BE49-F238E27FC236}">
                <a16:creationId xmlns:a16="http://schemas.microsoft.com/office/drawing/2014/main" id="{31293D1D-AB25-430E-A7C4-60385953A6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8956" y="1699930"/>
            <a:ext cx="914400" cy="914400"/>
          </a:xfrm>
          <a:prstGeom prst="rect">
            <a:avLst/>
          </a:prstGeom>
        </p:spPr>
      </p:pic>
      <p:pic>
        <p:nvPicPr>
          <p:cNvPr id="9" name="Graphic 8" descr="Office worker">
            <a:extLst>
              <a:ext uri="{FF2B5EF4-FFF2-40B4-BE49-F238E27FC236}">
                <a16:creationId xmlns:a16="http://schemas.microsoft.com/office/drawing/2014/main" id="{3D447880-077C-4526-9C1D-5D4EF4E3457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13762" y="1699930"/>
            <a:ext cx="914400" cy="914400"/>
          </a:xfrm>
          <a:prstGeom prst="rect">
            <a:avLst/>
          </a:prstGeom>
        </p:spPr>
      </p:pic>
      <p:pic>
        <p:nvPicPr>
          <p:cNvPr id="45" name="Graphic 44" descr="Needle">
            <a:extLst>
              <a:ext uri="{FF2B5EF4-FFF2-40B4-BE49-F238E27FC236}">
                <a16:creationId xmlns:a16="http://schemas.microsoft.com/office/drawing/2014/main" id="{9844633F-6367-432D-BF2D-FC671D738E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98568" y="1753450"/>
            <a:ext cx="807360" cy="807360"/>
          </a:xfrm>
          <a:prstGeom prst="rect">
            <a:avLst/>
          </a:prstGeom>
        </p:spPr>
      </p:pic>
      <p:pic>
        <p:nvPicPr>
          <p:cNvPr id="13" name="Graphic 12" descr="Credit card">
            <a:extLst>
              <a:ext uri="{FF2B5EF4-FFF2-40B4-BE49-F238E27FC236}">
                <a16:creationId xmlns:a16="http://schemas.microsoft.com/office/drawing/2014/main" id="{ADB7F38F-A03A-4253-A14E-6895AD69E14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676333" y="1699930"/>
            <a:ext cx="914400" cy="914400"/>
          </a:xfrm>
          <a:prstGeom prst="rect">
            <a:avLst/>
          </a:prstGeom>
        </p:spPr>
      </p:pic>
      <p:sp>
        <p:nvSpPr>
          <p:cNvPr id="34" name="Title 11">
            <a:extLst>
              <a:ext uri="{FF2B5EF4-FFF2-40B4-BE49-F238E27FC236}">
                <a16:creationId xmlns:a16="http://schemas.microsoft.com/office/drawing/2014/main" id="{00A4066B-DE2A-4DD4-9597-1A5EB1DCA766}"/>
              </a:ext>
            </a:extLst>
          </p:cNvPr>
          <p:cNvSpPr txBox="1">
            <a:spLocks/>
          </p:cNvSpPr>
          <p:nvPr/>
        </p:nvSpPr>
        <p:spPr>
          <a:xfrm>
            <a:off x="188085" y="206462"/>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a:solidFill>
                  <a:schemeClr val="tx1"/>
                </a:solidFill>
                <a:latin typeface="EYInterstate" panose="02000503020000020004"/>
                <a:cs typeface="Calibri"/>
              </a:rPr>
              <a:t>CVMS On-Site Vaccine Administration</a:t>
            </a:r>
          </a:p>
          <a:p>
            <a:pPr lvl="0" defTabSz="914400">
              <a:spcBef>
                <a:spcPts val="0"/>
              </a:spcBef>
            </a:pPr>
            <a:r>
              <a:rPr lang="en-US" sz="1400" i="1">
                <a:solidFill>
                  <a:prstClr val="black"/>
                </a:solidFill>
                <a:latin typeface="EYInterstate" panose="02000503020000020004"/>
                <a:ea typeface="+mn-ea"/>
                <a:cs typeface="Calibri"/>
              </a:rPr>
              <a:t>How will the Healthcare Provider administer the vaccine? </a:t>
            </a:r>
          </a:p>
        </p:txBody>
      </p:sp>
      <p:sp>
        <p:nvSpPr>
          <p:cNvPr id="47" name="Rectangle 46">
            <a:extLst>
              <a:ext uri="{FF2B5EF4-FFF2-40B4-BE49-F238E27FC236}">
                <a16:creationId xmlns:a16="http://schemas.microsoft.com/office/drawing/2014/main" id="{E6DD4719-9840-4207-BD36-AF9F4F90C998}"/>
              </a:ext>
            </a:extLst>
          </p:cNvPr>
          <p:cNvSpPr/>
          <p:nvPr/>
        </p:nvSpPr>
        <p:spPr>
          <a:xfrm>
            <a:off x="10504976"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8" name="Rectangle 27">
            <a:extLst>
              <a:ext uri="{FF2B5EF4-FFF2-40B4-BE49-F238E27FC236}">
                <a16:creationId xmlns:a16="http://schemas.microsoft.com/office/drawing/2014/main" id="{E719A825-8686-4D4D-B36E-E92163CB2F87}"/>
              </a:ext>
            </a:extLst>
          </p:cNvPr>
          <p:cNvSpPr/>
          <p:nvPr/>
        </p:nvSpPr>
        <p:spPr>
          <a:xfrm>
            <a:off x="10593029" y="5023450"/>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9" name="Rectangle 28">
            <a:extLst>
              <a:ext uri="{FF2B5EF4-FFF2-40B4-BE49-F238E27FC236}">
                <a16:creationId xmlns:a16="http://schemas.microsoft.com/office/drawing/2014/main" id="{73122078-86C4-4241-8BCF-B241E6C069CC}"/>
              </a:ext>
            </a:extLst>
          </p:cNvPr>
          <p:cNvSpPr/>
          <p:nvPr/>
        </p:nvSpPr>
        <p:spPr>
          <a:xfrm>
            <a:off x="10593029" y="5698838"/>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1789405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05"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13" name="Straight Connector 12">
            <a:extLst>
              <a:ext uri="{FF2B5EF4-FFF2-40B4-BE49-F238E27FC236}">
                <a16:creationId xmlns:a16="http://schemas.microsoft.com/office/drawing/2014/main" id="{A94A86EC-EE4F-4D6A-9B97-CC3A8202D7F9}"/>
              </a:ext>
            </a:extLst>
          </p:cNvPr>
          <p:cNvCxnSpPr>
            <a:cxnSpLocks/>
          </p:cNvCxnSpPr>
          <p:nvPr/>
        </p:nvCxnSpPr>
        <p:spPr>
          <a:xfrm>
            <a:off x="959965" y="1473124"/>
            <a:ext cx="7850" cy="4082285"/>
          </a:xfrm>
          <a:prstGeom prst="line">
            <a:avLst/>
          </a:prstGeom>
          <a:noFill/>
          <a:ln w="28575" cap="flat" cmpd="sng" algn="ctr">
            <a:solidFill>
              <a:srgbClr val="0070C0"/>
            </a:solidFill>
            <a:prstDash val="solid"/>
            <a:tailEnd type="none"/>
          </a:ln>
          <a:effectLst/>
        </p:spPr>
      </p:cxnSp>
      <p:sp>
        <p:nvSpPr>
          <p:cNvPr id="14" name="Rectangle: Rounded Corners 13">
            <a:extLst>
              <a:ext uri="{FF2B5EF4-FFF2-40B4-BE49-F238E27FC236}">
                <a16:creationId xmlns:a16="http://schemas.microsoft.com/office/drawing/2014/main" id="{6C51B33C-3B1F-4818-A3DF-CCAB8FFDD337}"/>
              </a:ext>
            </a:extLst>
          </p:cNvPr>
          <p:cNvSpPr/>
          <p:nvPr/>
        </p:nvSpPr>
        <p:spPr>
          <a:xfrm>
            <a:off x="287742" y="1097654"/>
            <a:ext cx="1376607" cy="719051"/>
          </a:xfrm>
          <a:prstGeom prst="roundRect">
            <a:avLst/>
          </a:prstGeom>
          <a:solidFill>
            <a:srgbClr val="FFFFFF">
              <a:lumMod val="95000"/>
            </a:srgbClr>
          </a:solidFill>
          <a:ln w="9525" cap="flat" cmpd="sng" algn="ctr">
            <a:solidFill>
              <a:srgbClr val="0070C0"/>
            </a:solidFill>
            <a:prstDash val="solid"/>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000000"/>
                </a:solidFill>
                <a:effectLst/>
                <a:uLnTx/>
                <a:uFillTx/>
                <a:latin typeface="EYInterstate" panose="02000503020000020004" pitchFamily="2" charset="0"/>
              </a:rPr>
              <a:t>EUA Fact Sheet</a:t>
            </a:r>
          </a:p>
        </p:txBody>
      </p:sp>
      <p:sp>
        <p:nvSpPr>
          <p:cNvPr id="19" name="Rectangle 18">
            <a:extLst>
              <a:ext uri="{FF2B5EF4-FFF2-40B4-BE49-F238E27FC236}">
                <a16:creationId xmlns:a16="http://schemas.microsoft.com/office/drawing/2014/main" id="{3FD1F4E4-EC6C-4FAA-B4F0-A5034FBC6A68}"/>
              </a:ext>
            </a:extLst>
          </p:cNvPr>
          <p:cNvSpPr/>
          <p:nvPr/>
        </p:nvSpPr>
        <p:spPr>
          <a:xfrm>
            <a:off x="1883616" y="1097654"/>
            <a:ext cx="10090299" cy="719051"/>
          </a:xfrm>
          <a:prstGeom prst="rect">
            <a:avLst/>
          </a:prstGeom>
          <a:solidFill>
            <a:srgbClr val="EAEAEA"/>
          </a:solidFill>
          <a:ln w="12700" cap="flat" cmpd="sng" algn="ctr">
            <a:solidFill>
              <a:srgbClr val="EAEAEA"/>
            </a:solidFill>
            <a:prstDash val="solid"/>
            <a:miter lim="800000"/>
          </a:ln>
          <a:effectLst/>
        </p:spPr>
        <p:txBody>
          <a:bodyPr tIns="0" rIns="0" bIns="0" rtlCol="0" anchor="ctr"/>
          <a:lstStyle/>
          <a:p>
            <a:pPr>
              <a:defRPr/>
            </a:pPr>
            <a:endParaRPr lang="en-US" sz="1200" kern="0">
              <a:solidFill>
                <a:prstClr val="black"/>
              </a:solidFill>
              <a:cs typeface="Arial" panose="020B0604020202020204" pitchFamily="34" charset="0"/>
            </a:endParaRPr>
          </a:p>
        </p:txBody>
      </p:sp>
      <p:sp>
        <p:nvSpPr>
          <p:cNvPr id="20" name="Rectangle 19">
            <a:extLst>
              <a:ext uri="{FF2B5EF4-FFF2-40B4-BE49-F238E27FC236}">
                <a16:creationId xmlns:a16="http://schemas.microsoft.com/office/drawing/2014/main" id="{0BFE34F8-3988-4BA2-ABA3-738075EFF4E1}"/>
              </a:ext>
            </a:extLst>
          </p:cNvPr>
          <p:cNvSpPr/>
          <p:nvPr/>
        </p:nvSpPr>
        <p:spPr>
          <a:xfrm>
            <a:off x="1904477" y="1134014"/>
            <a:ext cx="10069437" cy="646331"/>
          </a:xfrm>
          <a:prstGeom prst="rect">
            <a:avLst/>
          </a:prstGeom>
        </p:spPr>
        <p:txBody>
          <a:bodyPr wrap="square">
            <a:spAutoFit/>
          </a:bodyPr>
          <a:lstStyle/>
          <a:p>
            <a:pPr>
              <a:defRPr/>
            </a:pPr>
            <a:r>
              <a:rPr lang="en-US" sz="1200">
                <a:solidFill>
                  <a:srgbClr val="000000"/>
                </a:solidFill>
                <a:latin typeface="EYInterstate" panose="02000503020000020004" pitchFamily="2" charset="0"/>
              </a:rPr>
              <a:t>Under section 564 of the Federal Food, Drug, and Cosmetic Act, the FDA Commissioner may allow unapproved medical products or unapproved uses of approved medical products to be used in an emergency to diagnose, treat, or prevent serious or life-threatening diseases or conditions caused by CBRN threat agents when there are no adequate, approved, and available alternatives. This is known as Emergency Use Authorization.</a:t>
            </a:r>
            <a:endParaRPr lang="en-US" sz="1200" kern="0">
              <a:solidFill>
                <a:prstClr val="black"/>
              </a:solidFill>
              <a:latin typeface="EYInterstate" panose="02000503020000020004" pitchFamily="2" charset="0"/>
              <a:cs typeface="Arial" panose="020B0604020202020204" pitchFamily="34" charset="0"/>
            </a:endParaRPr>
          </a:p>
        </p:txBody>
      </p:sp>
      <p:sp>
        <p:nvSpPr>
          <p:cNvPr id="21" name="Rectangle: Rounded Corners 20">
            <a:extLst>
              <a:ext uri="{FF2B5EF4-FFF2-40B4-BE49-F238E27FC236}">
                <a16:creationId xmlns:a16="http://schemas.microsoft.com/office/drawing/2014/main" id="{6F5563BD-AD84-4A57-BF1B-B16848741025}"/>
              </a:ext>
            </a:extLst>
          </p:cNvPr>
          <p:cNvSpPr/>
          <p:nvPr/>
        </p:nvSpPr>
        <p:spPr>
          <a:xfrm>
            <a:off x="287742" y="1927722"/>
            <a:ext cx="1376607" cy="1256307"/>
          </a:xfrm>
          <a:prstGeom prst="roundRect">
            <a:avLst/>
          </a:prstGeom>
          <a:solidFill>
            <a:srgbClr val="FFFFFF">
              <a:lumMod val="95000"/>
            </a:srgbClr>
          </a:solidFill>
          <a:ln w="9525" cap="flat" cmpd="sng" algn="ctr">
            <a:solidFill>
              <a:srgbClr val="0070C0"/>
            </a:solidFill>
            <a:prstDash val="solid"/>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000000"/>
                </a:solidFill>
                <a:effectLst/>
                <a:uLnTx/>
                <a:uFillTx/>
                <a:latin typeface="EYInterstate" panose="02000503020000020004" pitchFamily="2" charset="0"/>
              </a:rPr>
              <a:t>Priority Tier</a:t>
            </a:r>
          </a:p>
        </p:txBody>
      </p:sp>
      <p:sp>
        <p:nvSpPr>
          <p:cNvPr id="22" name="Rectangle: Rounded Corners 21">
            <a:extLst>
              <a:ext uri="{FF2B5EF4-FFF2-40B4-BE49-F238E27FC236}">
                <a16:creationId xmlns:a16="http://schemas.microsoft.com/office/drawing/2014/main" id="{B2F3A96F-CF91-4244-99F5-FCBA1F992237}"/>
              </a:ext>
            </a:extLst>
          </p:cNvPr>
          <p:cNvSpPr/>
          <p:nvPr/>
        </p:nvSpPr>
        <p:spPr>
          <a:xfrm>
            <a:off x="287742" y="3401192"/>
            <a:ext cx="1376607" cy="719051"/>
          </a:xfrm>
          <a:prstGeom prst="roundRect">
            <a:avLst/>
          </a:prstGeom>
          <a:solidFill>
            <a:srgbClr val="FFFFFF">
              <a:lumMod val="95000"/>
            </a:srgbClr>
          </a:solidFill>
          <a:ln w="9525" cap="flat" cmpd="sng" algn="ctr">
            <a:solidFill>
              <a:srgbClr val="0070C0"/>
            </a:solidFill>
            <a:prstDash val="solid"/>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1400" b="1" kern="0">
                <a:solidFill>
                  <a:srgbClr val="000000"/>
                </a:solidFill>
                <a:latin typeface="EYInterstate" panose="02000503020000020004" pitchFamily="2" charset="0"/>
              </a:rPr>
              <a:t>Eligibility</a:t>
            </a:r>
            <a:endParaRPr kumimoji="0" lang="en-US" sz="1400" b="1" i="0" u="none" strike="noStrike" kern="0" cap="none" spc="0" normalizeH="0" baseline="0" noProof="0">
              <a:ln>
                <a:noFill/>
              </a:ln>
              <a:solidFill>
                <a:srgbClr val="000000"/>
              </a:solidFill>
              <a:effectLst/>
              <a:uLnTx/>
              <a:uFillTx/>
              <a:latin typeface="EYInterstate" panose="02000503020000020004" pitchFamily="2" charset="0"/>
            </a:endParaRPr>
          </a:p>
        </p:txBody>
      </p:sp>
      <p:sp>
        <p:nvSpPr>
          <p:cNvPr id="23" name="Rectangle: Rounded Corners 22">
            <a:extLst>
              <a:ext uri="{FF2B5EF4-FFF2-40B4-BE49-F238E27FC236}">
                <a16:creationId xmlns:a16="http://schemas.microsoft.com/office/drawing/2014/main" id="{DABB3957-A092-475B-9383-09D1DCC6CD5D}"/>
              </a:ext>
            </a:extLst>
          </p:cNvPr>
          <p:cNvSpPr/>
          <p:nvPr/>
        </p:nvSpPr>
        <p:spPr>
          <a:xfrm>
            <a:off x="277680" y="4357018"/>
            <a:ext cx="1376607" cy="719051"/>
          </a:xfrm>
          <a:prstGeom prst="roundRect">
            <a:avLst/>
          </a:prstGeom>
          <a:solidFill>
            <a:srgbClr val="FFFFFF">
              <a:lumMod val="95000"/>
            </a:srgbClr>
          </a:solidFill>
          <a:ln w="9525" cap="flat" cmpd="sng" algn="ctr">
            <a:solidFill>
              <a:srgbClr val="0070C0"/>
            </a:solidFill>
            <a:prstDash val="solid"/>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000000"/>
                </a:solidFill>
                <a:effectLst/>
                <a:uLnTx/>
                <a:uFillTx/>
                <a:latin typeface="EYInterstate" panose="02000503020000020004" pitchFamily="2" charset="0"/>
              </a:rPr>
              <a:t>Vial</a:t>
            </a:r>
          </a:p>
        </p:txBody>
      </p:sp>
      <p:sp>
        <p:nvSpPr>
          <p:cNvPr id="24" name="Rectangle: Rounded Corners 23">
            <a:extLst>
              <a:ext uri="{FF2B5EF4-FFF2-40B4-BE49-F238E27FC236}">
                <a16:creationId xmlns:a16="http://schemas.microsoft.com/office/drawing/2014/main" id="{09B96EFF-2251-4438-926B-AE048AAA1937}"/>
              </a:ext>
            </a:extLst>
          </p:cNvPr>
          <p:cNvSpPr/>
          <p:nvPr/>
        </p:nvSpPr>
        <p:spPr>
          <a:xfrm>
            <a:off x="271661" y="5312844"/>
            <a:ext cx="1376607" cy="719051"/>
          </a:xfrm>
          <a:prstGeom prst="roundRect">
            <a:avLst/>
          </a:prstGeom>
          <a:solidFill>
            <a:srgbClr val="FFFFFF">
              <a:lumMod val="95000"/>
            </a:srgbClr>
          </a:solidFill>
          <a:ln w="9525" cap="flat" cmpd="sng" algn="ctr">
            <a:solidFill>
              <a:srgbClr val="0070C0"/>
            </a:solidFill>
            <a:prstDash val="solid"/>
          </a:ln>
          <a:effectLst/>
        </p:spPr>
        <p:txBody>
          <a:bodyPr rtlCol="0" anchor="ctr"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000000"/>
                </a:solidFill>
                <a:effectLst/>
                <a:uLnTx/>
                <a:uFillTx/>
                <a:latin typeface="EYInterstate" panose="02000503020000020004" pitchFamily="2" charset="0"/>
              </a:rPr>
              <a:t>Dose</a:t>
            </a:r>
          </a:p>
        </p:txBody>
      </p:sp>
      <p:sp>
        <p:nvSpPr>
          <p:cNvPr id="28" name="Rectangle 27">
            <a:extLst>
              <a:ext uri="{FF2B5EF4-FFF2-40B4-BE49-F238E27FC236}">
                <a16:creationId xmlns:a16="http://schemas.microsoft.com/office/drawing/2014/main" id="{4697E426-8C40-49CE-B90D-BB0414E6F5E3}"/>
              </a:ext>
            </a:extLst>
          </p:cNvPr>
          <p:cNvSpPr/>
          <p:nvPr/>
        </p:nvSpPr>
        <p:spPr>
          <a:xfrm>
            <a:off x="1883616" y="3401192"/>
            <a:ext cx="10090299" cy="719051"/>
          </a:xfrm>
          <a:prstGeom prst="rect">
            <a:avLst/>
          </a:prstGeom>
          <a:solidFill>
            <a:srgbClr val="EAEAEA"/>
          </a:solidFill>
          <a:ln w="12700" cap="flat" cmpd="sng" algn="ctr">
            <a:solidFill>
              <a:srgbClr val="EAEAEA"/>
            </a:solidFill>
            <a:prstDash val="solid"/>
            <a:miter lim="800000"/>
          </a:ln>
          <a:effectLst/>
        </p:spPr>
        <p:txBody>
          <a:bodyPr tIns="0" rIns="0" bIns="0" rtlCol="0" anchor="ctr"/>
          <a:lstStyle/>
          <a:p>
            <a:pPr>
              <a:defRPr/>
            </a:pPr>
            <a:endParaRPr lang="en-US" sz="1200" kern="0">
              <a:solidFill>
                <a:prstClr val="black"/>
              </a:solidFill>
              <a:cs typeface="Arial" panose="020B0604020202020204" pitchFamily="34" charset="0"/>
            </a:endParaRPr>
          </a:p>
        </p:txBody>
      </p:sp>
      <p:sp>
        <p:nvSpPr>
          <p:cNvPr id="29" name="Rectangle 28">
            <a:extLst>
              <a:ext uri="{FF2B5EF4-FFF2-40B4-BE49-F238E27FC236}">
                <a16:creationId xmlns:a16="http://schemas.microsoft.com/office/drawing/2014/main" id="{BB348227-33C1-4876-A7F1-6FFF1732BD50}"/>
              </a:ext>
            </a:extLst>
          </p:cNvPr>
          <p:cNvSpPr/>
          <p:nvPr/>
        </p:nvSpPr>
        <p:spPr>
          <a:xfrm>
            <a:off x="1940872" y="3493792"/>
            <a:ext cx="9919478" cy="738664"/>
          </a:xfrm>
          <a:prstGeom prst="rect">
            <a:avLst/>
          </a:prstGeom>
        </p:spPr>
        <p:txBody>
          <a:bodyPr wrap="square">
            <a:spAutoFit/>
          </a:bodyPr>
          <a:lstStyle/>
          <a:p>
            <a:pPr lvl="0"/>
            <a:r>
              <a:rPr lang="en-US" sz="1400">
                <a:solidFill>
                  <a:srgbClr val="000000"/>
                </a:solidFill>
                <a:latin typeface="EYInterstate" panose="02000503020000020004" pitchFamily="2" charset="0"/>
              </a:rPr>
              <a:t>A recipient’s eligibility will initially be determined by two factors: 1) if the Priority Tier they fall under has been approved by the NC Department of Health and Human Services to receive the COVID-19 vaccine and 2) if they have not had COVID-19 in the past 30 days.</a:t>
            </a:r>
          </a:p>
        </p:txBody>
      </p:sp>
      <p:sp>
        <p:nvSpPr>
          <p:cNvPr id="31" name="Rectangle 30">
            <a:extLst>
              <a:ext uri="{FF2B5EF4-FFF2-40B4-BE49-F238E27FC236}">
                <a16:creationId xmlns:a16="http://schemas.microsoft.com/office/drawing/2014/main" id="{95721A80-8BF9-4690-B847-D70D8C7FB2CD}"/>
              </a:ext>
            </a:extLst>
          </p:cNvPr>
          <p:cNvSpPr/>
          <p:nvPr/>
        </p:nvSpPr>
        <p:spPr>
          <a:xfrm>
            <a:off x="1883616" y="1927722"/>
            <a:ext cx="10090299" cy="1256307"/>
          </a:xfrm>
          <a:prstGeom prst="rect">
            <a:avLst/>
          </a:prstGeom>
          <a:solidFill>
            <a:srgbClr val="EAEAEA"/>
          </a:solidFill>
          <a:ln w="12700" cap="flat" cmpd="sng" algn="ctr">
            <a:solidFill>
              <a:srgbClr val="EAEAEA"/>
            </a:solidFill>
            <a:prstDash val="solid"/>
            <a:miter lim="800000"/>
          </a:ln>
          <a:effectLst/>
        </p:spPr>
        <p:txBody>
          <a:bodyPr tIns="0" rIns="0" bIns="0" rtlCol="0" anchor="ctr"/>
          <a:lstStyle/>
          <a:p>
            <a:pPr>
              <a:defRPr/>
            </a:pPr>
            <a:endParaRPr lang="en-US" sz="1200" kern="0">
              <a:solidFill>
                <a:prstClr val="black"/>
              </a:solidFill>
              <a:cs typeface="Arial" panose="020B0604020202020204" pitchFamily="34" charset="0"/>
            </a:endParaRPr>
          </a:p>
        </p:txBody>
      </p:sp>
      <p:sp>
        <p:nvSpPr>
          <p:cNvPr id="34" name="Rectangle 33">
            <a:extLst>
              <a:ext uri="{FF2B5EF4-FFF2-40B4-BE49-F238E27FC236}">
                <a16:creationId xmlns:a16="http://schemas.microsoft.com/office/drawing/2014/main" id="{B83219F0-A0EC-4D2E-8A85-5AB5AAA856EA}"/>
              </a:ext>
            </a:extLst>
          </p:cNvPr>
          <p:cNvSpPr/>
          <p:nvPr/>
        </p:nvSpPr>
        <p:spPr>
          <a:xfrm>
            <a:off x="1883616" y="5312844"/>
            <a:ext cx="10090299" cy="719051"/>
          </a:xfrm>
          <a:prstGeom prst="rect">
            <a:avLst/>
          </a:prstGeom>
          <a:solidFill>
            <a:srgbClr val="EAEAEA"/>
          </a:solidFill>
          <a:ln w="12700" cap="flat" cmpd="sng" algn="ctr">
            <a:solidFill>
              <a:srgbClr val="EAEAEA"/>
            </a:solidFill>
            <a:prstDash val="solid"/>
            <a:miter lim="800000"/>
          </a:ln>
          <a:effectLst/>
        </p:spPr>
        <p:txBody>
          <a:bodyPr tIns="0" rIns="0" bIns="0" rtlCol="0" anchor="ctr"/>
          <a:lstStyle/>
          <a:p>
            <a:pPr>
              <a:defRPr/>
            </a:pPr>
            <a:endParaRPr lang="en-US" sz="1200" kern="0">
              <a:solidFill>
                <a:prstClr val="black"/>
              </a:solidFill>
              <a:cs typeface="Arial" panose="020B0604020202020204" pitchFamily="34" charset="0"/>
            </a:endParaRPr>
          </a:p>
        </p:txBody>
      </p:sp>
      <p:sp>
        <p:nvSpPr>
          <p:cNvPr id="35" name="Rectangle 34">
            <a:extLst>
              <a:ext uri="{FF2B5EF4-FFF2-40B4-BE49-F238E27FC236}">
                <a16:creationId xmlns:a16="http://schemas.microsoft.com/office/drawing/2014/main" id="{99B40505-BEC2-4F43-9D1D-8E3FC0F9281E}"/>
              </a:ext>
            </a:extLst>
          </p:cNvPr>
          <p:cNvSpPr/>
          <p:nvPr/>
        </p:nvSpPr>
        <p:spPr>
          <a:xfrm>
            <a:off x="1940872" y="5541564"/>
            <a:ext cx="9919478" cy="307777"/>
          </a:xfrm>
          <a:prstGeom prst="rect">
            <a:avLst/>
          </a:prstGeom>
        </p:spPr>
        <p:txBody>
          <a:bodyPr wrap="square">
            <a:spAutoFit/>
          </a:bodyPr>
          <a:lstStyle/>
          <a:p>
            <a:pPr>
              <a:defRPr/>
            </a:pPr>
            <a:r>
              <a:rPr lang="en-US" sz="1400" kern="0">
                <a:solidFill>
                  <a:srgbClr val="000000"/>
                </a:solidFill>
                <a:latin typeface="EYInterstate" panose="02000503020000020004" pitchFamily="2" charset="0"/>
                <a:cs typeface="Arial" panose="020B0604020202020204" pitchFamily="34" charset="0"/>
              </a:rPr>
              <a:t>The quantity of COVID-19 vaccine to be administrated per usage.</a:t>
            </a:r>
            <a:endParaRPr lang="en-US" sz="1400" kern="0">
              <a:solidFill>
                <a:prstClr val="black"/>
              </a:solidFill>
              <a:latin typeface="EYInterstate" panose="02000503020000020004" pitchFamily="2" charset="0"/>
              <a:cs typeface="Arial" panose="020B0604020202020204" pitchFamily="34" charset="0"/>
            </a:endParaRPr>
          </a:p>
        </p:txBody>
      </p:sp>
      <p:sp>
        <p:nvSpPr>
          <p:cNvPr id="37" name="Rectangle 36">
            <a:extLst>
              <a:ext uri="{FF2B5EF4-FFF2-40B4-BE49-F238E27FC236}">
                <a16:creationId xmlns:a16="http://schemas.microsoft.com/office/drawing/2014/main" id="{23A98DC6-132D-46C3-A0A0-59707FDEA979}"/>
              </a:ext>
            </a:extLst>
          </p:cNvPr>
          <p:cNvSpPr/>
          <p:nvPr/>
        </p:nvSpPr>
        <p:spPr>
          <a:xfrm>
            <a:off x="1883616" y="4357018"/>
            <a:ext cx="10090299" cy="719051"/>
          </a:xfrm>
          <a:prstGeom prst="rect">
            <a:avLst/>
          </a:prstGeom>
          <a:solidFill>
            <a:srgbClr val="EAEAEA"/>
          </a:solidFill>
          <a:ln w="12700" cap="flat" cmpd="sng" algn="ctr">
            <a:solidFill>
              <a:srgbClr val="EAEAEA"/>
            </a:solidFill>
            <a:prstDash val="solid"/>
            <a:miter lim="800000"/>
          </a:ln>
          <a:effectLst/>
        </p:spPr>
        <p:txBody>
          <a:bodyPr tIns="0" rIns="0" bIns="0" rtlCol="0" anchor="ctr"/>
          <a:lstStyle/>
          <a:p>
            <a:pPr>
              <a:defRPr/>
            </a:pPr>
            <a:endParaRPr lang="en-US" sz="1200" kern="0">
              <a:solidFill>
                <a:prstClr val="black"/>
              </a:solidFill>
              <a:cs typeface="Arial" panose="020B0604020202020204" pitchFamily="34" charset="0"/>
            </a:endParaRPr>
          </a:p>
        </p:txBody>
      </p:sp>
      <p:sp>
        <p:nvSpPr>
          <p:cNvPr id="38" name="Rectangle 37">
            <a:extLst>
              <a:ext uri="{FF2B5EF4-FFF2-40B4-BE49-F238E27FC236}">
                <a16:creationId xmlns:a16="http://schemas.microsoft.com/office/drawing/2014/main" id="{46B7AFBA-2DDB-40E3-AFA8-FF1FA23B8C33}"/>
              </a:ext>
            </a:extLst>
          </p:cNvPr>
          <p:cNvSpPr/>
          <p:nvPr/>
        </p:nvSpPr>
        <p:spPr>
          <a:xfrm>
            <a:off x="1940872" y="4585738"/>
            <a:ext cx="9919478" cy="307777"/>
          </a:xfrm>
          <a:prstGeom prst="rect">
            <a:avLst/>
          </a:prstGeom>
        </p:spPr>
        <p:txBody>
          <a:bodyPr wrap="square">
            <a:spAutoFit/>
          </a:bodyPr>
          <a:lstStyle/>
          <a:p>
            <a:pPr>
              <a:defRPr/>
            </a:pPr>
            <a:r>
              <a:rPr lang="en-US" sz="1400">
                <a:solidFill>
                  <a:srgbClr val="000000"/>
                </a:solidFill>
                <a:latin typeface="EYInterstate" panose="02000503020000020004" pitchFamily="2" charset="0"/>
              </a:rPr>
              <a:t>Vials are used to store vaccines intended for parenteral administration. </a:t>
            </a:r>
            <a:endParaRPr lang="en-US" sz="1400" kern="0">
              <a:solidFill>
                <a:prstClr val="black"/>
              </a:solidFill>
              <a:latin typeface="EYInterstate" panose="02000503020000020004" pitchFamily="2" charset="0"/>
              <a:cs typeface="Arial" panose="020B0604020202020204" pitchFamily="34" charset="0"/>
            </a:endParaRPr>
          </a:p>
        </p:txBody>
      </p:sp>
      <p:sp>
        <p:nvSpPr>
          <p:cNvPr id="39" name="Title 2">
            <a:extLst>
              <a:ext uri="{FF2B5EF4-FFF2-40B4-BE49-F238E27FC236}">
                <a16:creationId xmlns:a16="http://schemas.microsoft.com/office/drawing/2014/main" id="{28BBABED-D4F6-4F7B-9B8B-A9EAAA606224}"/>
              </a:ext>
            </a:extLst>
          </p:cNvPr>
          <p:cNvSpPr>
            <a:spLocks noGrp="1"/>
          </p:cNvSpPr>
          <p:nvPr>
            <p:ph type="title"/>
          </p:nvPr>
        </p:nvSpPr>
        <p:spPr>
          <a:xfrm>
            <a:off x="253934" y="16009"/>
            <a:ext cx="11474771" cy="719052"/>
          </a:xfrm>
        </p:spPr>
        <p:txBody>
          <a:bodyPr/>
          <a:lstStyle/>
          <a:p>
            <a:r>
              <a:rPr lang="en-US"/>
              <a:t>Key Terms</a:t>
            </a:r>
          </a:p>
        </p:txBody>
      </p:sp>
      <p:sp>
        <p:nvSpPr>
          <p:cNvPr id="40" name="Rectangle 39">
            <a:extLst>
              <a:ext uri="{FF2B5EF4-FFF2-40B4-BE49-F238E27FC236}">
                <a16:creationId xmlns:a16="http://schemas.microsoft.com/office/drawing/2014/main" id="{1382CD5D-5373-4485-9D34-B1FB62919F14}"/>
              </a:ext>
            </a:extLst>
          </p:cNvPr>
          <p:cNvSpPr/>
          <p:nvPr/>
        </p:nvSpPr>
        <p:spPr>
          <a:xfrm>
            <a:off x="1940872" y="1927723"/>
            <a:ext cx="10033042" cy="1200329"/>
          </a:xfrm>
          <a:prstGeom prst="rect">
            <a:avLst/>
          </a:prstGeom>
        </p:spPr>
        <p:txBody>
          <a:bodyPr wrap="square">
            <a:spAutoFit/>
          </a:bodyPr>
          <a:lstStyle/>
          <a:p>
            <a:pPr lvl="0"/>
            <a:r>
              <a:rPr lang="en-US" sz="1200">
                <a:solidFill>
                  <a:srgbClr val="000000"/>
                </a:solidFill>
                <a:latin typeface="EYInterstate" panose="02000503020000020004" pitchFamily="2" charset="0"/>
              </a:rPr>
              <a:t>Since there will initially be a very limited supply of COVID-19 vaccines, North Carolina is implementing a risk-based prioritization approach based on guidance from the National Academy of Medicine, the CDC’s Advisory Committee Immunization Practice, and the NC Institute of Medicine. The NC population is divided into four priorities based on an individual’s occupation, medical history, and age. </a:t>
            </a:r>
          </a:p>
          <a:p>
            <a:pPr lvl="0"/>
            <a:r>
              <a:rPr lang="en-US" sz="1200">
                <a:solidFill>
                  <a:srgbClr val="000000"/>
                </a:solidFill>
                <a:latin typeface="EYInterstate" panose="02000503020000020004" pitchFamily="2" charset="0"/>
              </a:rPr>
              <a:t>The planned first phase contains health care workers at high risk of exposure to COVID-19 and Long-Term Care Facility staff and residents, followed by frontline workers and adults living in congregate settings (e.g., migrant farm or fisheries workers, homeless shelters residents, incarcerated individuals) that have two or more chronic health conditions or are 65 years or older, and staff of homeless shelters, prisons, and jails.</a:t>
            </a:r>
          </a:p>
        </p:txBody>
      </p:sp>
    </p:spTree>
    <p:extLst>
      <p:ext uri="{BB962C8B-B14F-4D97-AF65-F5344CB8AC3E}">
        <p14:creationId xmlns:p14="http://schemas.microsoft.com/office/powerpoint/2010/main" val="311941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3553"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10553120" cy="646331"/>
          </a:xfrm>
          <a:prstGeom prst="rect">
            <a:avLst/>
          </a:prstGeom>
          <a:noFill/>
        </p:spPr>
        <p:txBody>
          <a:bodyPr wrap="square" rtlCol="0">
            <a:spAutoFit/>
          </a:bodyPr>
          <a:lstStyle/>
          <a:p>
            <a:r>
              <a:rPr lang="en-US" sz="3600" b="1">
                <a:solidFill>
                  <a:schemeClr val="bg1"/>
                </a:solidFill>
                <a:latin typeface="EYInterstate"/>
              </a:rPr>
              <a:t>Completing the Vaccine Administration Process</a:t>
            </a:r>
          </a:p>
        </p:txBody>
      </p:sp>
      <p:sp>
        <p:nvSpPr>
          <p:cNvPr id="5" name="TextBox 4">
            <a:extLst>
              <a:ext uri="{FF2B5EF4-FFF2-40B4-BE49-F238E27FC236}">
                <a16:creationId xmlns:a16="http://schemas.microsoft.com/office/drawing/2014/main" id="{3366A3C8-6E72-4FCF-9905-10773A6AC923}"/>
              </a:ext>
            </a:extLst>
          </p:cNvPr>
          <p:cNvSpPr txBox="1"/>
          <p:nvPr/>
        </p:nvSpPr>
        <p:spPr>
          <a:xfrm>
            <a:off x="948736" y="3299796"/>
            <a:ext cx="8198848" cy="954107"/>
          </a:xfrm>
          <a:prstGeom prst="rect">
            <a:avLst/>
          </a:prstGeom>
          <a:noFill/>
        </p:spPr>
        <p:txBody>
          <a:bodyPr wrap="square" rtlCol="0">
            <a:spAutoFit/>
          </a:bodyPr>
          <a:lstStyle/>
          <a:p>
            <a:pPr lvl="0">
              <a:defRPr/>
            </a:pPr>
            <a:r>
              <a:rPr lang="en-US" sz="2800">
                <a:solidFill>
                  <a:prstClr val="white"/>
                </a:solidFill>
                <a:latin typeface="EYInterstate" panose="02000503020000020004" pitchFamily="2" charset="0"/>
              </a:rPr>
              <a:t>How do you document the vaccine administration process?</a:t>
            </a:r>
          </a:p>
        </p:txBody>
      </p:sp>
    </p:spTree>
    <p:extLst>
      <p:ext uri="{BB962C8B-B14F-4D97-AF65-F5344CB8AC3E}">
        <p14:creationId xmlns:p14="http://schemas.microsoft.com/office/powerpoint/2010/main" val="2158870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601"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1 of 9: Recipient Appointment Booking</a:t>
            </a:r>
          </a:p>
        </p:txBody>
      </p:sp>
      <p:sp>
        <p:nvSpPr>
          <p:cNvPr id="15" name="TextBox 14">
            <a:extLst>
              <a:ext uri="{FF2B5EF4-FFF2-40B4-BE49-F238E27FC236}">
                <a16:creationId xmlns:a16="http://schemas.microsoft.com/office/drawing/2014/main" id="{EA7FAC15-CA0E-4D4B-9326-BB1F49D3FAE1}"/>
              </a:ext>
            </a:extLst>
          </p:cNvPr>
          <p:cNvSpPr txBox="1"/>
          <p:nvPr/>
        </p:nvSpPr>
        <p:spPr>
          <a:xfrm>
            <a:off x="9793509" y="1470413"/>
            <a:ext cx="2313052"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a:ln>
                  <a:noFill/>
                </a:ln>
                <a:solidFill>
                  <a:srgbClr val="000000"/>
                </a:solidFill>
                <a:effectLst/>
                <a:uLnTx/>
                <a:uFillTx/>
                <a:latin typeface="EYInterstate"/>
                <a:ea typeface="+mn-ea"/>
                <a:cs typeface="+mn-cs"/>
              </a:rPr>
              <a:t>Check in recipient using appointment walk-in tool and create booking for recipient</a:t>
            </a:r>
          </a:p>
        </p:txBody>
      </p:sp>
      <p:sp>
        <p:nvSpPr>
          <p:cNvPr id="16" name="TextBox 15">
            <a:extLst>
              <a:ext uri="{FF2B5EF4-FFF2-40B4-BE49-F238E27FC236}">
                <a16:creationId xmlns:a16="http://schemas.microsoft.com/office/drawing/2014/main" id="{F82660D4-174E-494B-8138-62CC2BD92056}"/>
              </a:ext>
            </a:extLst>
          </p:cNvPr>
          <p:cNvSpPr txBox="1"/>
          <p:nvPr/>
        </p:nvSpPr>
        <p:spPr>
          <a:xfrm>
            <a:off x="9793509" y="2667307"/>
            <a:ext cx="1946503" cy="158504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a:spcAft>
                <a:spcPts val="600"/>
              </a:spcAft>
              <a:buClr>
                <a:srgbClr val="4472C4"/>
              </a:buClr>
              <a:buSzPct val="70000"/>
              <a:defRPr/>
            </a:pPr>
            <a:r>
              <a:rPr lang="en-US" sz="1400">
                <a:solidFill>
                  <a:srgbClr val="000000"/>
                </a:solidFill>
                <a:latin typeface="EYInterstate"/>
              </a:rPr>
              <a:t>Learn more about checking in a recipient into the </a:t>
            </a:r>
            <a:r>
              <a:rPr lang="en-US" sz="1400" b="1">
                <a:solidFill>
                  <a:srgbClr val="000000"/>
                </a:solidFill>
                <a:latin typeface="EYInterstate"/>
              </a:rPr>
              <a:t>CVMS Provider Portal Recipient Check-In User Guide</a:t>
            </a:r>
          </a:p>
        </p:txBody>
      </p:sp>
      <p:sp>
        <p:nvSpPr>
          <p:cNvPr id="10" name="TextBox 9">
            <a:extLst>
              <a:ext uri="{FF2B5EF4-FFF2-40B4-BE49-F238E27FC236}">
                <a16:creationId xmlns:a16="http://schemas.microsoft.com/office/drawing/2014/main" id="{88C791DB-AEDC-4248-85A9-91078DD5CC47}"/>
              </a:ext>
            </a:extLst>
          </p:cNvPr>
          <p:cNvSpPr txBox="1"/>
          <p:nvPr/>
        </p:nvSpPr>
        <p:spPr>
          <a:xfrm>
            <a:off x="285232" y="817551"/>
            <a:ext cx="9171276" cy="1754326"/>
          </a:xfrm>
          <a:prstGeom prst="rect">
            <a:avLst/>
          </a:prstGeom>
          <a:noFill/>
        </p:spPr>
        <p:txBody>
          <a:bodyPr wrap="square" rtlCol="0">
            <a:spAutoFit/>
          </a:bodyPr>
          <a:lstStyle/>
          <a:p>
            <a:pPr fontAlgn="base"/>
            <a:r>
              <a:rPr lang="en-US">
                <a:latin typeface="EYInterstate" panose="02000503020000020004"/>
              </a:rPr>
              <a:t>When a </a:t>
            </a:r>
            <a:r>
              <a:rPr lang="en-US" b="1">
                <a:latin typeface="EYInterstate" panose="02000503020000020004"/>
              </a:rPr>
              <a:t>RECIPIENT</a:t>
            </a:r>
            <a:r>
              <a:rPr lang="en-US">
                <a:latin typeface="EYInterstate" panose="02000503020000020004"/>
              </a:rPr>
              <a:t> walks in to receive their vaccine, they will be checked in using the </a:t>
            </a:r>
            <a:r>
              <a:rPr lang="en-US" b="1">
                <a:latin typeface="EYInterstate" panose="02000503020000020004"/>
              </a:rPr>
              <a:t>APPOINTMENT WALK IN TOOL </a:t>
            </a:r>
            <a:r>
              <a:rPr lang="en-US">
                <a:latin typeface="EYInterstate" panose="02000503020000020004"/>
              </a:rPr>
              <a:t>on the home page. </a:t>
            </a:r>
          </a:p>
          <a:p>
            <a:pPr fontAlgn="base"/>
            <a:endParaRPr lang="en-US">
              <a:latin typeface="EYInterstate" panose="02000503020000020004"/>
            </a:endParaRPr>
          </a:p>
          <a:p>
            <a:pPr fontAlgn="base"/>
            <a:r>
              <a:rPr lang="en-US">
                <a:latin typeface="EYInterstate" panose="02000503020000020004"/>
              </a:rPr>
              <a:t>The Healthcare Provider who checks them in will create an </a:t>
            </a:r>
            <a:r>
              <a:rPr lang="en-US" b="1">
                <a:latin typeface="EYInterstate" panose="02000503020000020004"/>
              </a:rPr>
              <a:t>APPOINTMENT BOOKING </a:t>
            </a:r>
            <a:r>
              <a:rPr lang="en-US">
                <a:latin typeface="EYInterstate" panose="02000503020000020004"/>
              </a:rPr>
              <a:t>for the recipient which will be available under </a:t>
            </a:r>
            <a:r>
              <a:rPr lang="en-US" b="1">
                <a:latin typeface="EYInterstate" panose="02000503020000020004"/>
              </a:rPr>
              <a:t>TODAY’S APPOINTMENTS </a:t>
            </a:r>
            <a:r>
              <a:rPr lang="en-US">
                <a:latin typeface="EYInterstate" panose="02000503020000020004"/>
              </a:rPr>
              <a:t>on the </a:t>
            </a:r>
            <a:r>
              <a:rPr lang="en-US" b="1">
                <a:latin typeface="EYInterstate" panose="02000503020000020004"/>
              </a:rPr>
              <a:t>HOME PAGE. </a:t>
            </a:r>
          </a:p>
        </p:txBody>
      </p:sp>
      <p:pic>
        <p:nvPicPr>
          <p:cNvPr id="3" name="Picture 2">
            <a:extLst>
              <a:ext uri="{FF2B5EF4-FFF2-40B4-BE49-F238E27FC236}">
                <a16:creationId xmlns:a16="http://schemas.microsoft.com/office/drawing/2014/main" id="{5954D36C-173E-4E95-9158-9CC2F30303A1}"/>
              </a:ext>
            </a:extLst>
          </p:cNvPr>
          <p:cNvPicPr>
            <a:picLocks noChangeAspect="1"/>
          </p:cNvPicPr>
          <p:nvPr/>
        </p:nvPicPr>
        <p:blipFill rotWithShape="1">
          <a:blip r:embed="rId7"/>
          <a:srcRect l="1291" t="4139" r="1598"/>
          <a:stretch/>
        </p:blipFill>
        <p:spPr>
          <a:xfrm>
            <a:off x="349185" y="2728109"/>
            <a:ext cx="8993167" cy="1932075"/>
          </a:xfrm>
          <a:prstGeom prst="rect">
            <a:avLst/>
          </a:prstGeom>
          <a:ln w="28575">
            <a:solidFill>
              <a:schemeClr val="tx1"/>
            </a:solidFill>
          </a:ln>
        </p:spPr>
      </p:pic>
      <p:sp>
        <p:nvSpPr>
          <p:cNvPr id="22" name="Rectangle 21">
            <a:extLst>
              <a:ext uri="{FF2B5EF4-FFF2-40B4-BE49-F238E27FC236}">
                <a16:creationId xmlns:a16="http://schemas.microsoft.com/office/drawing/2014/main" id="{639B5A51-4509-4C9E-B90D-E6F0230C8751}"/>
              </a:ext>
            </a:extLst>
          </p:cNvPr>
          <p:cNvSpPr/>
          <p:nvPr/>
        </p:nvSpPr>
        <p:spPr>
          <a:xfrm>
            <a:off x="4880008" y="3135615"/>
            <a:ext cx="4436704" cy="12634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58C584C-9B77-4BBB-A7BF-ACEC2C78331E}"/>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1" name="Rectangle 20">
            <a:extLst>
              <a:ext uri="{FF2B5EF4-FFF2-40B4-BE49-F238E27FC236}">
                <a16:creationId xmlns:a16="http://schemas.microsoft.com/office/drawing/2014/main" id="{BC1F5A0F-25BE-4D9D-84AB-31B65C8B35ED}"/>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3" name="Rectangle 22">
            <a:extLst>
              <a:ext uri="{FF2B5EF4-FFF2-40B4-BE49-F238E27FC236}">
                <a16:creationId xmlns:a16="http://schemas.microsoft.com/office/drawing/2014/main" id="{5D30FE08-D439-4534-BC57-43F1E3B44A7E}"/>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78082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042674D9E715409B97947C644B0284" ma:contentTypeVersion="9" ma:contentTypeDescription="Create a new document." ma:contentTypeScope="" ma:versionID="257d9295cb15689a01eeb123bbfc5ef3">
  <xsd:schema xmlns:xsd="http://www.w3.org/2001/XMLSchema" xmlns:xs="http://www.w3.org/2001/XMLSchema" xmlns:p="http://schemas.microsoft.com/office/2006/metadata/properties" xmlns:ns2="e519310d-fb73-46d5-9f91-9df25b56a055" xmlns:ns3="74d61543-0b61-4671-82ca-38c443c70a24" targetNamespace="http://schemas.microsoft.com/office/2006/metadata/properties" ma:root="true" ma:fieldsID="699ac80c125faf18ce39e9b3d8ae1bbe" ns2:_="" ns3:_="">
    <xsd:import namespace="e519310d-fb73-46d5-9f91-9df25b56a055"/>
    <xsd:import namespace="74d61543-0b61-4671-82ca-38c443c70a2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19310d-fb73-46d5-9f91-9df25b56a05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d61543-0b61-4671-82ca-38c443c70a2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4CD327-3098-4A5F-9A8B-19CDE2F9CD94}">
  <ds:schemaRefs>
    <ds:schemaRef ds:uri="74d61543-0b61-4671-82ca-38c443c70a24"/>
    <ds:schemaRef ds:uri="e519310d-fb73-46d5-9f91-9df25b56a05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96AB080-0C3F-4431-8B01-0913CBEE3FE6}">
  <ds:schemaRefs>
    <ds:schemaRef ds:uri="74d61543-0b61-4671-82ca-38c443c70a24"/>
    <ds:schemaRef ds:uri="e519310d-fb73-46d5-9f91-9df25b56a05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56A4C7F-AF1A-4681-99D4-6B6DB00240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22</Slides>
  <Notes>22</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2_office theme</vt:lpstr>
      <vt:lpstr>CVMS Provider Portal Vaccine Administration User Guide</vt:lpstr>
      <vt:lpstr>PowerPoint Presentation</vt:lpstr>
      <vt:lpstr>Table of Contents</vt:lpstr>
      <vt:lpstr>PowerPoint Presentation</vt:lpstr>
      <vt:lpstr>Overview</vt:lpstr>
      <vt:lpstr>PowerPoint Presentation</vt:lpstr>
      <vt:lpstr>Key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Cardenas Jaldon, Esther</dc:creator>
  <cp:revision>7</cp:revision>
  <dcterms:created xsi:type="dcterms:W3CDTF">2020-11-09T16:02:13Z</dcterms:created>
  <dcterms:modified xsi:type="dcterms:W3CDTF">2020-12-18T17:07:32Z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0x010100F4042674D9E715409B97947C644B0284</vt:lpwstr>
  </property>
</Properties>
</file>