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9040" r:id="rId5"/>
    <p:sldId id="9119" r:id="rId6"/>
    <p:sldId id="9070" r:id="rId7"/>
    <p:sldId id="9045" r:id="rId8"/>
    <p:sldId id="9072" r:id="rId9"/>
    <p:sldId id="2076137379" r:id="rId10"/>
    <p:sldId id="2076137380" r:id="rId11"/>
    <p:sldId id="9071" r:id="rId12"/>
    <p:sldId id="9079" r:id="rId13"/>
    <p:sldId id="9087" r:id="rId14"/>
    <p:sldId id="9089" r:id="rId15"/>
    <p:sldId id="9074" r:id="rId16"/>
    <p:sldId id="9082" r:id="rId17"/>
    <p:sldId id="9025" r:id="rId18"/>
    <p:sldId id="9077" r:id="rId19"/>
    <p:sldId id="9073" r:id="rId20"/>
    <p:sldId id="9090" r:id="rId21"/>
    <p:sldId id="9080" r:id="rId22"/>
    <p:sldId id="2076137381" r:id="rId23"/>
    <p:sldId id="2076137382" r:id="rId24"/>
    <p:sldId id="2076137383" r:id="rId25"/>
    <p:sldId id="2076137384" r:id="rId26"/>
    <p:sldId id="2076137385" r:id="rId27"/>
    <p:sldId id="9083" r:id="rId28"/>
    <p:sldId id="9084" r:id="rId29"/>
    <p:sldId id="9085" r:id="rId30"/>
    <p:sldId id="9086" r:id="rId31"/>
    <p:sldId id="9056" r:id="rId32"/>
    <p:sldId id="90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laren-Hall, Jerilyn" initials="MJ" lastIdx="13" clrIdx="0">
    <p:extLst>
      <p:ext uri="{19B8F6BF-5375-455C-9EA6-DF929625EA0E}">
        <p15:presenceInfo xmlns:p15="http://schemas.microsoft.com/office/powerpoint/2012/main" userId="S::j.m.maclaren-hall@accenture.com::9a1f7aff-8a73-4de1-9779-572b1541991f" providerId="AD"/>
      </p:ext>
    </p:extLst>
  </p:cmAuthor>
  <p:cmAuthor id="2" name="J.B. Perkey" initials="JP" lastIdx="2" clrIdx="1">
    <p:extLst>
      <p:ext uri="{19B8F6BF-5375-455C-9EA6-DF929625EA0E}">
        <p15:presenceInfo xmlns:p15="http://schemas.microsoft.com/office/powerpoint/2012/main" userId="S::J.B.Perkey@ey.com::459972c7-3157-4796-857e-a5aa0759ea74" providerId="AD"/>
      </p:ext>
    </p:extLst>
  </p:cmAuthor>
  <p:cmAuthor id="3" name="kauffman, kevin" initials="kk" lastIdx="19" clrIdx="2">
    <p:extLst>
      <p:ext uri="{19B8F6BF-5375-455C-9EA6-DF929625EA0E}">
        <p15:presenceInfo xmlns:p15="http://schemas.microsoft.com/office/powerpoint/2012/main" userId="S::kevin.kauffman_acn@dhhs.nc.gov::250f7df6-c453-4c2d-a589-6894fdc1da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4"/>
    <a:srgbClr val="0043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ABDC56-0127-4E9E-A9F2-DCD466BE7701}" v="1" dt="2020-12-12T22:17:20.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6" d="100"/>
          <a:sy n="106" d="100"/>
        </p:scale>
        <p:origin x="6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322EC-15DE-4854-88EA-EEE8F2BB41DC}" type="datetimeFigureOut">
              <a:rPr lang="en-US" smtClean="0"/>
              <a:t>12/18/2020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08B72-BEDD-44F4-A2B9-58009FCAC3DB}" type="slidenum">
              <a:rPr lang="en-US" smtClean="0"/>
              <a:t>‹#›</a:t>
            </a:fld>
            <a:endParaRPr lang="en-US" dirty="0"/>
          </a:p>
        </p:txBody>
      </p:sp>
    </p:spTree>
    <p:extLst>
      <p:ext uri="{BB962C8B-B14F-4D97-AF65-F5344CB8AC3E}">
        <p14:creationId xmlns:p14="http://schemas.microsoft.com/office/powerpoint/2010/main" val="419193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26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9368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6844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094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97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98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6530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896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538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584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172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722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1152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54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7400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48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56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9903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439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051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84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024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938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508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185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30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62C674-39C8-4011-9723-FD6A3DE550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33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Master" Target="../slideMasters/slideMaster1.xml"/><Relationship Id="rId7" Type="http://schemas.microsoft.com/office/2007/relationships/hdphoto" Target="../media/hdphoto1.wdp"/><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5ADE2C1B-ADD1-44EB-BD83-C6F8614534DF}"/>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8" name="Freeform 43">
            <a:extLst>
              <a:ext uri="{FF2B5EF4-FFF2-40B4-BE49-F238E27FC236}">
                <a16:creationId xmlns:a16="http://schemas.microsoft.com/office/drawing/2014/main" id="{43822BC5-C48F-42EC-BD20-EA770B20BB81}"/>
              </a:ext>
            </a:extLst>
          </p:cNvPr>
          <p:cNvSpPr>
            <a:spLocks/>
          </p:cNvSpPr>
          <p:nvPr userDrawn="1"/>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F891C679-9D08-469E-9D05-B412F749C501}"/>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sp>
        <p:nvSpPr>
          <p:cNvPr id="11" name="Text Placeholder 10">
            <a:extLst>
              <a:ext uri="{FF2B5EF4-FFF2-40B4-BE49-F238E27FC236}">
                <a16:creationId xmlns:a16="http://schemas.microsoft.com/office/drawing/2014/main" id="{3FE5639A-994B-4DF4-8CF6-DF1A348C5190}"/>
              </a:ext>
            </a:extLst>
          </p:cNvPr>
          <p:cNvSpPr>
            <a:spLocks noGrp="1"/>
          </p:cNvSpPr>
          <p:nvPr>
            <p:ph type="body" sz="quarter" idx="10"/>
          </p:nvPr>
        </p:nvSpPr>
        <p:spPr>
          <a:xfrm>
            <a:off x="356921" y="878820"/>
            <a:ext cx="8815445" cy="3598999"/>
          </a:xfrm>
          <a:prstGeom prst="rect">
            <a:avLst/>
          </a:prstGeom>
        </p:spPr>
        <p:txBody>
          <a:bodyPr vert="horz" wrap="square" lIns="0" tIns="12700" rIns="0" bIns="0" rtlCol="0" anchor="t" anchorCtr="0">
            <a:noAutofit/>
          </a:bodyPr>
          <a:lstStyle>
            <a:lvl1pPr marL="0" indent="0" algn="l">
              <a:lnSpc>
                <a:spcPct val="100000"/>
              </a:lnSpc>
              <a:spcBef>
                <a:spcPts val="0"/>
              </a:spcBef>
              <a:spcAft>
                <a:spcPts val="600"/>
              </a:spcAft>
              <a:buFontTx/>
              <a:buNone/>
              <a:defRPr lang="en-US" sz="1600" b="0" i="0" smtClean="0">
                <a:solidFill>
                  <a:srgbClr val="000000"/>
                </a:solidFill>
                <a:latin typeface="EYInterstate"/>
              </a:defRPr>
            </a:lvl1pPr>
            <a:lvl2pPr marL="228600" indent="0">
              <a:buNone/>
              <a:defRPr lang="en-US" sz="1800" smtClean="0"/>
            </a:lvl2pPr>
            <a:lvl3pPr>
              <a:defRPr lang="en-US" sz="1800" smtClean="0"/>
            </a:lvl3pPr>
            <a:lvl4pPr>
              <a:defRPr lang="en-US" smtClean="0"/>
            </a:lvl4pPr>
            <a:lvl5pPr>
              <a:defRPr lang="en-US"/>
            </a:lvl5pPr>
          </a:lstStyle>
          <a:p>
            <a:pPr marL="12065" marR="5080" lvl="0" defTabSz="457200">
              <a:spcAft>
                <a:spcPts val="600"/>
              </a:spcAft>
              <a:tabLst>
                <a:tab pos="241300" algn="l"/>
              </a:tabLst>
            </a:pPr>
            <a:r>
              <a:rPr lang="en-US"/>
              <a:t>Click to edit Master text styles</a:t>
            </a:r>
          </a:p>
        </p:txBody>
      </p:sp>
    </p:spTree>
    <p:extLst>
      <p:ext uri="{BB962C8B-B14F-4D97-AF65-F5344CB8AC3E}">
        <p14:creationId xmlns:p14="http://schemas.microsoft.com/office/powerpoint/2010/main" val="9491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60E6A9-627C-4487-ABC7-23142BA71233}"/>
              </a:ext>
            </a:extLst>
          </p:cNvPr>
          <p:cNvGraphicFramePr>
            <a:graphicFrameLocks noChangeAspect="1"/>
          </p:cNvGraphicFramePr>
          <p:nvPr userDrawn="1">
            <p:custDataLst>
              <p:tags r:id="rId2"/>
            </p:custDataLst>
            <p:extLst>
              <p:ext uri="{D42A27DB-BD31-4B8C-83A1-F6EECF244321}">
                <p14:modId xmlns:p14="http://schemas.microsoft.com/office/powerpoint/2010/main" val="3585587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D360E6A9-627C-4487-ABC7-23142BA7123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480791" y="4224271"/>
            <a:ext cx="3745970" cy="328101"/>
          </a:xfrm>
          <a:prstGeom prst="rect">
            <a:avLst/>
          </a:prstGeom>
        </p:spPr>
        <p:txBody>
          <a:bodyPr anchor="b">
            <a:normAutofit lnSpcReduction="10000"/>
          </a:bodyPr>
          <a:lstStyle>
            <a:lvl1pPr marL="0" indent="0">
              <a:buNone/>
              <a:defRPr>
                <a:latin typeface="+mn-lt"/>
              </a:defRPr>
            </a:lvl1pPr>
          </a:lstStyle>
          <a:p>
            <a:pPr algn="l"/>
            <a:endParaRPr lang="en-US" sz="1400">
              <a:cs typeface="Calibri" panose="020F0502020204030204" pitchFamily="34" charset="0"/>
            </a:endParaRPr>
          </a:p>
        </p:txBody>
      </p:sp>
      <p:pic>
        <p:nvPicPr>
          <p:cNvPr id="21" name="Picture 20">
            <a:extLst>
              <a:ext uri="{FF2B5EF4-FFF2-40B4-BE49-F238E27FC236}">
                <a16:creationId xmlns:a16="http://schemas.microsoft.com/office/drawing/2014/main" id="{3E78BBF4-7326-B24C-8D9C-EA7271927983}"/>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33222" y="4599709"/>
            <a:ext cx="3197561" cy="1765581"/>
          </a:xfrm>
          <a:prstGeom prst="rect">
            <a:avLst/>
          </a:prstGeom>
        </p:spPr>
      </p:pic>
      <p:pic>
        <p:nvPicPr>
          <p:cNvPr id="7" name="Picture 6">
            <a:extLst>
              <a:ext uri="{FF2B5EF4-FFF2-40B4-BE49-F238E27FC236}">
                <a16:creationId xmlns:a16="http://schemas.microsoft.com/office/drawing/2014/main" id="{F32F594E-967C-4C7A-9D2F-71BAD7AAC28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1623" r="19671"/>
          <a:stretch/>
        </p:blipFill>
        <p:spPr>
          <a:xfrm>
            <a:off x="5633038" y="2259"/>
            <a:ext cx="6558962" cy="6362700"/>
          </a:xfrm>
          <a:prstGeom prst="rect">
            <a:avLst/>
          </a:prstGeom>
        </p:spPr>
      </p:pic>
      <p:sp>
        <p:nvSpPr>
          <p:cNvPr id="2" name="Rectangle 1">
            <a:extLst>
              <a:ext uri="{FF2B5EF4-FFF2-40B4-BE49-F238E27FC236}">
                <a16:creationId xmlns:a16="http://schemas.microsoft.com/office/drawing/2014/main" id="{DD129BCE-7AB8-427A-B17C-45612D5C2075}"/>
              </a:ext>
            </a:extLst>
          </p:cNvPr>
          <p:cNvSpPr/>
          <p:nvPr userDrawn="1"/>
        </p:nvSpPr>
        <p:spPr>
          <a:xfrm>
            <a:off x="5633038" y="0"/>
            <a:ext cx="6558962" cy="6364959"/>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3BB1A73-F8CA-4636-8FEE-67C82F65B85B}"/>
              </a:ext>
            </a:extLst>
          </p:cNvPr>
          <p:cNvSpPr/>
          <p:nvPr userDrawn="1"/>
        </p:nvSpPr>
        <p:spPr>
          <a:xfrm>
            <a:off x="0" y="6273209"/>
            <a:ext cx="12192000" cy="584791"/>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NC DHHS COVID-19 Response</a:t>
            </a:r>
          </a:p>
        </p:txBody>
      </p:sp>
      <p:sp>
        <p:nvSpPr>
          <p:cNvPr id="4" name="Title 3">
            <a:extLst>
              <a:ext uri="{FF2B5EF4-FFF2-40B4-BE49-F238E27FC236}">
                <a16:creationId xmlns:a16="http://schemas.microsoft.com/office/drawing/2014/main" id="{708F948B-FD6F-4BF3-9161-A2668C5694B6}"/>
              </a:ext>
            </a:extLst>
          </p:cNvPr>
          <p:cNvSpPr>
            <a:spLocks noGrp="1"/>
          </p:cNvSpPr>
          <p:nvPr>
            <p:ph type="title"/>
          </p:nvPr>
        </p:nvSpPr>
        <p:spPr>
          <a:xfrm>
            <a:off x="406931" y="1316057"/>
            <a:ext cx="4873625" cy="1585913"/>
          </a:xfrm>
          <a:prstGeom prst="rect">
            <a:avLst/>
          </a:prstGeom>
        </p:spPr>
        <p:txBody>
          <a:bodyPr vert="horz" wrap="square" lIns="91440" tIns="45720" rIns="91440" bIns="45720" rtlCol="0" anchor="ctr" anchorCtr="0">
            <a:noAutofit/>
          </a:bodyPr>
          <a:lstStyle>
            <a:lvl1pPr marL="0" indent="0" algn="l">
              <a:lnSpc>
                <a:spcPct val="90000"/>
              </a:lnSpc>
              <a:spcBef>
                <a:spcPct val="0"/>
              </a:spcBef>
              <a:spcAft>
                <a:spcPts val="0"/>
              </a:spcAft>
              <a:buFontTx/>
              <a:buNone/>
              <a:defRPr lang="en-US" sz="3600" b="1" i="0">
                <a:solidFill>
                  <a:srgbClr val="294158"/>
                </a:solidFill>
                <a:latin typeface="EYInterstate Light"/>
                <a:cs typeface="Times New Roman"/>
              </a:defRPr>
            </a:lvl1pPr>
          </a:lstStyle>
          <a:p>
            <a:pPr lvl="0"/>
            <a:r>
              <a:rPr lang="en-US"/>
              <a:t>Click to edit Master title style</a:t>
            </a:r>
          </a:p>
        </p:txBody>
      </p:sp>
    </p:spTree>
    <p:extLst>
      <p:ext uri="{BB962C8B-B14F-4D97-AF65-F5344CB8AC3E}">
        <p14:creationId xmlns:p14="http://schemas.microsoft.com/office/powerpoint/2010/main" val="3416960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dirty="0">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4" name="Title 8">
            <a:extLst>
              <a:ext uri="{FF2B5EF4-FFF2-40B4-BE49-F238E27FC236}">
                <a16:creationId xmlns:a16="http://schemas.microsoft.com/office/drawing/2014/main" id="{BBFD8B02-5ABB-4440-8134-FB99935F278B}"/>
              </a:ext>
            </a:extLst>
          </p:cNvPr>
          <p:cNvSpPr>
            <a:spLocks noGrp="1"/>
          </p:cNvSpPr>
          <p:nvPr>
            <p:ph type="title"/>
          </p:nvPr>
        </p:nvSpPr>
        <p:spPr>
          <a:xfrm>
            <a:off x="253934" y="16009"/>
            <a:ext cx="11474771" cy="719052"/>
          </a:xfrm>
          <a:prstGeom prst="rect">
            <a:avLst/>
          </a:prstGeom>
        </p:spPr>
        <p:txBody>
          <a:bodyPr vert="horz" wrap="square" lIns="91440" tIns="45720" rIns="91440" bIns="45720" rtlCol="0" anchor="ctr" anchorCtr="0">
            <a:noAutofit/>
          </a:bodyPr>
          <a:lstStyle>
            <a:lvl1pPr marL="0" indent="0" algn="l">
              <a:lnSpc>
                <a:spcPct val="100000"/>
              </a:lnSpc>
              <a:spcBef>
                <a:spcPct val="0"/>
              </a:spcBef>
              <a:spcAft>
                <a:spcPts val="0"/>
              </a:spcAft>
              <a:buFontTx/>
              <a:buNone/>
              <a:defRPr lang="en-US" sz="2000" b="1" i="0" dirty="0">
                <a:ln w="0">
                  <a:noFill/>
                </a:ln>
                <a:solidFill>
                  <a:srgbClr val="000000"/>
                </a:solidFill>
                <a:latin typeface="EYInterstate"/>
                <a:cs typeface="Arial"/>
              </a:defRPr>
            </a:lvl1pPr>
          </a:lstStyle>
          <a:p>
            <a:pPr marL="0" lvl="0" defTabSz="457200"/>
            <a:r>
              <a:rPr lang="en-US"/>
              <a:t>Click to edit Master title style</a:t>
            </a:r>
          </a:p>
        </p:txBody>
      </p:sp>
      <p:sp>
        <p:nvSpPr>
          <p:cNvPr id="6" name="Text Placeholder 10">
            <a:extLst>
              <a:ext uri="{FF2B5EF4-FFF2-40B4-BE49-F238E27FC236}">
                <a16:creationId xmlns:a16="http://schemas.microsoft.com/office/drawing/2014/main" id="{4E3743DB-0EE0-402D-BAAC-B442ECB111EC}"/>
              </a:ext>
            </a:extLst>
          </p:cNvPr>
          <p:cNvSpPr>
            <a:spLocks noGrp="1"/>
          </p:cNvSpPr>
          <p:nvPr>
            <p:ph type="body" sz="quarter" idx="10"/>
          </p:nvPr>
        </p:nvSpPr>
        <p:spPr>
          <a:xfrm>
            <a:off x="356921" y="878820"/>
            <a:ext cx="11371784" cy="3598999"/>
          </a:xfrm>
          <a:prstGeom prst="rect">
            <a:avLst/>
          </a:prstGeom>
        </p:spPr>
        <p:txBody>
          <a:bodyPr vert="horz" wrap="square" lIns="0" tIns="12700" rIns="0" bIns="0" rtlCol="0" anchor="t" anchorCtr="0">
            <a:noAutofit/>
          </a:bodyPr>
          <a:lstStyle>
            <a:lvl1pPr marL="0" indent="0" algn="l">
              <a:lnSpc>
                <a:spcPct val="100000"/>
              </a:lnSpc>
              <a:spcBef>
                <a:spcPts val="0"/>
              </a:spcBef>
              <a:spcAft>
                <a:spcPts val="600"/>
              </a:spcAft>
              <a:buFontTx/>
              <a:buNone/>
              <a:defRPr lang="en-US" sz="1600" b="0" i="0" smtClean="0">
                <a:solidFill>
                  <a:srgbClr val="000000"/>
                </a:solidFill>
                <a:latin typeface="EYInterstate"/>
              </a:defRPr>
            </a:lvl1pPr>
            <a:lvl2pPr marL="228600" indent="0">
              <a:buNone/>
              <a:defRPr lang="en-US" sz="1800" smtClean="0"/>
            </a:lvl2pPr>
            <a:lvl3pPr>
              <a:defRPr lang="en-US" sz="1800" smtClean="0"/>
            </a:lvl3pPr>
            <a:lvl4pPr>
              <a:defRPr lang="en-US" smtClean="0"/>
            </a:lvl4pPr>
            <a:lvl5pPr>
              <a:defRPr lang="en-US"/>
            </a:lvl5pPr>
          </a:lstStyle>
          <a:p>
            <a:pPr marL="12065" marR="5080" lvl="0" defTabSz="457200">
              <a:spcAft>
                <a:spcPts val="600"/>
              </a:spcAft>
              <a:tabLst>
                <a:tab pos="241300" algn="l"/>
              </a:tabLst>
            </a:pPr>
            <a:r>
              <a:rPr lang="en-US"/>
              <a:t>Click to edit Master text styles</a:t>
            </a:r>
          </a:p>
        </p:txBody>
      </p:sp>
      <p:cxnSp>
        <p:nvCxnSpPr>
          <p:cNvPr id="7" name="Straight Arrow Connector 6">
            <a:extLst>
              <a:ext uri="{FF2B5EF4-FFF2-40B4-BE49-F238E27FC236}">
                <a16:creationId xmlns:a16="http://schemas.microsoft.com/office/drawing/2014/main" id="{88837183-B8A1-4AFA-BDD9-6D8D203312AE}"/>
              </a:ext>
            </a:extLst>
          </p:cNvPr>
          <p:cNvCxnSpPr>
            <a:cxnSpLocks/>
          </p:cNvCxnSpPr>
          <p:nvPr userDrawn="1"/>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91953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dirty="0">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Rectangle 7">
            <a:extLst>
              <a:ext uri="{FF2B5EF4-FFF2-40B4-BE49-F238E27FC236}">
                <a16:creationId xmlns:a16="http://schemas.microsoft.com/office/drawing/2014/main" id="{02DD0243-E01C-44C4-A0DB-7A16FB3C72EA}"/>
              </a:ext>
            </a:extLst>
          </p:cNvPr>
          <p:cNvSpPr/>
          <p:nvPr userDrawn="1"/>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EYInterstate" panose="02000503020000020004" pitchFamily="2" charset="0"/>
              <a:ea typeface="+mn-ea"/>
              <a:cs typeface="+mn-cs"/>
            </a:endParaRPr>
          </a:p>
        </p:txBody>
      </p:sp>
      <p:sp>
        <p:nvSpPr>
          <p:cNvPr id="9" name="Title 8">
            <a:extLst>
              <a:ext uri="{FF2B5EF4-FFF2-40B4-BE49-F238E27FC236}">
                <a16:creationId xmlns:a16="http://schemas.microsoft.com/office/drawing/2014/main" id="{C6E52AB2-C503-45BB-896A-3291700FDF2E}"/>
              </a:ext>
            </a:extLst>
          </p:cNvPr>
          <p:cNvSpPr>
            <a:spLocks noGrp="1"/>
          </p:cNvSpPr>
          <p:nvPr>
            <p:ph type="title"/>
          </p:nvPr>
        </p:nvSpPr>
        <p:spPr>
          <a:xfrm>
            <a:off x="864523" y="2734358"/>
            <a:ext cx="8261108" cy="646331"/>
          </a:xfrm>
          <a:prstGeom prst="rect">
            <a:avLst/>
          </a:prstGeom>
          <a:noFill/>
        </p:spPr>
        <p:txBody>
          <a:bodyPr wrap="none" lIns="91440" tIns="45720" rIns="91440" bIns="45720" rtlCol="0" anchor="t" anchorCtr="0">
            <a:noAutofit/>
          </a:bodyPr>
          <a:lstStyle>
            <a:lvl1pPr marL="0" indent="0" algn="l">
              <a:lnSpc>
                <a:spcPct val="100000"/>
              </a:lnSpc>
              <a:spcBef>
                <a:spcPct val="0"/>
              </a:spcBef>
              <a:spcAft>
                <a:spcPts val="0"/>
              </a:spcAft>
              <a:buFontTx/>
              <a:buNone/>
              <a:defRPr lang="en-US" sz="3600" b="1" i="0" dirty="0">
                <a:solidFill>
                  <a:srgbClr val="FFFFFF"/>
                </a:solidFill>
                <a:latin typeface="EYInterstate" panose="02000503020000020004"/>
                <a:ea typeface="+mn-ea"/>
                <a:cs typeface="+mn-cs"/>
              </a:defRPr>
            </a:lvl1pPr>
          </a:lstStyle>
          <a:p>
            <a:pPr marL="0" lvl="0"/>
            <a:r>
              <a:rPr lang="en-US"/>
              <a:t>Click to edit Master title style</a:t>
            </a:r>
          </a:p>
        </p:txBody>
      </p:sp>
      <p:sp>
        <p:nvSpPr>
          <p:cNvPr id="10" name="Text Placeholder 10">
            <a:extLst>
              <a:ext uri="{FF2B5EF4-FFF2-40B4-BE49-F238E27FC236}">
                <a16:creationId xmlns:a16="http://schemas.microsoft.com/office/drawing/2014/main" id="{3E8B990D-35F8-489F-AB5F-508BF94971CA}"/>
              </a:ext>
            </a:extLst>
          </p:cNvPr>
          <p:cNvSpPr>
            <a:spLocks noGrp="1"/>
          </p:cNvSpPr>
          <p:nvPr>
            <p:ph type="body" sz="quarter" idx="10"/>
          </p:nvPr>
        </p:nvSpPr>
        <p:spPr>
          <a:xfrm>
            <a:off x="864523" y="3429000"/>
            <a:ext cx="8261108" cy="954107"/>
          </a:xfrm>
          <a:prstGeom prst="rect">
            <a:avLst/>
          </a:prstGeom>
          <a:noFill/>
        </p:spPr>
        <p:txBody>
          <a:bodyPr wrap="square" lIns="91440" tIns="45720" rIns="91440" bIns="45720" rtlCol="0" anchor="t" anchorCtr="0">
            <a:noAutofit/>
          </a:bodyPr>
          <a:lstStyle>
            <a:lvl1pPr marL="0" indent="0" algn="l">
              <a:lnSpc>
                <a:spcPct val="100000"/>
              </a:lnSpc>
              <a:spcBef>
                <a:spcPts val="0"/>
              </a:spcBef>
              <a:spcAft>
                <a:spcPts val="0"/>
              </a:spcAft>
              <a:buFontTx/>
              <a:buNone/>
              <a:defRPr lang="en-US" sz="2800" b="0" i="0" dirty="0" smtClean="0">
                <a:solidFill>
                  <a:srgbClr val="FFFFFF"/>
                </a:solidFill>
                <a:latin typeface="EYInterstate" panose="02000503020000020004"/>
              </a:defRPr>
            </a:lvl1pPr>
          </a:lstStyle>
          <a:p>
            <a:pPr marL="0" lvl="0"/>
            <a:r>
              <a:rPr lang="en-US"/>
              <a:t>Click to edit Master text styles</a:t>
            </a:r>
          </a:p>
        </p:txBody>
      </p:sp>
    </p:spTree>
    <p:extLst>
      <p:ext uri="{BB962C8B-B14F-4D97-AF65-F5344CB8AC3E}">
        <p14:creationId xmlns:p14="http://schemas.microsoft.com/office/powerpoint/2010/main" val="377181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
    <p:spTree>
      <p:nvGrpSpPr>
        <p:cNvPr id="1" name=""/>
        <p:cNvGrpSpPr/>
        <p:nvPr/>
      </p:nvGrpSpPr>
      <p:grpSpPr>
        <a:xfrm>
          <a:off x="0" y="0"/>
          <a:ext cx="0" cy="0"/>
          <a:chOff x="0" y="0"/>
          <a:chExt cx="0" cy="0"/>
        </a:xfrm>
      </p:grpSpPr>
      <p:sp>
        <p:nvSpPr>
          <p:cNvPr id="5" name="Holder 6">
            <a:extLst>
              <a:ext uri="{FF2B5EF4-FFF2-40B4-BE49-F238E27FC236}">
                <a16:creationId xmlns:a16="http://schemas.microsoft.com/office/drawing/2014/main" id="{7C078F04-0858-47C2-B1C3-DBB69868C94B}"/>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dirty="0">
              <a:solidFill>
                <a:srgbClr val="808080"/>
              </a:solidFill>
              <a:latin typeface="Century Gothic" panose="020B0502020202020204" pitchFamily="34" charset="0"/>
            </a:endParaRPr>
          </a:p>
        </p:txBody>
      </p:sp>
      <p:pic>
        <p:nvPicPr>
          <p:cNvPr id="3" name="Picture 2">
            <a:extLst>
              <a:ext uri="{FF2B5EF4-FFF2-40B4-BE49-F238E27FC236}">
                <a16:creationId xmlns:a16="http://schemas.microsoft.com/office/drawing/2014/main" id="{9EA11BB6-3304-4786-97E7-A56B9BEDB577}"/>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Tree>
    <p:extLst>
      <p:ext uri="{BB962C8B-B14F-4D97-AF65-F5344CB8AC3E}">
        <p14:creationId xmlns:p14="http://schemas.microsoft.com/office/powerpoint/2010/main" val="10447934"/>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23D1E28-842D-48A5-BD87-D7F26FFC1AF3}"/>
              </a:ext>
            </a:extLst>
          </p:cNvPr>
          <p:cNvPicPr>
            <a:picLocks noChangeAspect="1"/>
          </p:cNvPicPr>
          <p:nvPr userDrawn="1"/>
        </p:nvPicPr>
        <p:blipFill>
          <a:blip r:embed="rId7" cstate="print">
            <a:extLst>
              <a:ext uri="{BEBA8EAE-BF5A-486C-A8C5-ECC9F3942E4B}">
                <a14:imgProps xmlns:a14="http://schemas.microsoft.com/office/drawing/2010/main">
                  <a14:imgLayer r:embed="rId8">
                    <a14:imgEffect>
                      <a14:backgroundRemoval t="9856" b="89904" l="3514" r="98649">
                        <a14:foregroundMark x1="16351" y1="10096" x2="4324" y2="23317"/>
                        <a14:foregroundMark x1="4324" y1="23317" x2="4054" y2="50240"/>
                        <a14:foregroundMark x1="4054" y1="50240" x2="9054" y2="60577"/>
                        <a14:foregroundMark x1="9054" y1="60577" x2="15676" y2="64663"/>
                        <a14:foregroundMark x1="15676" y1="64663" x2="22973" y2="63221"/>
                        <a14:foregroundMark x1="22973" y1="63221" x2="25541" y2="51683"/>
                        <a14:foregroundMark x1="25541" y1="51683" x2="26216" y2="38702"/>
                        <a14:foregroundMark x1="26216" y1="38702" x2="23108" y2="27163"/>
                        <a14:foregroundMark x1="23108" y1="27163" x2="13919" y2="30769"/>
                        <a14:foregroundMark x1="13919" y1="30769" x2="8108" y2="43750"/>
                        <a14:foregroundMark x1="8108" y1="43750" x2="12703" y2="58654"/>
                        <a14:foregroundMark x1="12703" y1="58654" x2="19595" y2="55048"/>
                        <a14:foregroundMark x1="19595" y1="55048" x2="18649" y2="25962"/>
                        <a14:foregroundMark x1="18649" y1="25962" x2="12297" y2="19952"/>
                        <a14:foregroundMark x1="12297" y1="19952" x2="6892" y2="40144"/>
                        <a14:foregroundMark x1="6892" y1="40144" x2="8649" y2="54087"/>
                        <a14:foregroundMark x1="8649" y1="54087" x2="19865" y2="62260"/>
                        <a14:foregroundMark x1="19865" y1="62260" x2="29189" y2="63462"/>
                        <a14:foregroundMark x1="29189" y1="63462" x2="30676" y2="47356"/>
                        <a14:foregroundMark x1="30676" y1="47356" x2="23784" y2="22356"/>
                        <a14:foregroundMark x1="23784" y1="22356" x2="17162" y2="23317"/>
                        <a14:foregroundMark x1="40405" y1="25481" x2="87838" y2="27885"/>
                        <a14:foregroundMark x1="87838" y1="27885" x2="94730" y2="34615"/>
                        <a14:foregroundMark x1="94730" y1="34615" x2="95270" y2="48558"/>
                        <a14:foregroundMark x1="95270" y1="48558" x2="93919" y2="60337"/>
                        <a14:foregroundMark x1="93919" y1="60337" x2="61757" y2="51683"/>
                        <a14:foregroundMark x1="61757" y1="51683" x2="46892" y2="53365"/>
                        <a14:foregroundMark x1="46892" y1="53365" x2="39324" y2="51202"/>
                        <a14:foregroundMark x1="39324" y1="51202" x2="36622" y2="39904"/>
                        <a14:foregroundMark x1="36622" y1="39904" x2="37027" y2="27404"/>
                        <a14:foregroundMark x1="37027" y1="27404" x2="42297" y2="25962"/>
                        <a14:foregroundMark x1="81622" y1="54087" x2="66216" y2="53846"/>
                        <a14:foregroundMark x1="66216" y1="53846" x2="51486" y2="42788"/>
                        <a14:foregroundMark x1="51486" y1="42788" x2="53243" y2="31010"/>
                        <a14:foregroundMark x1="53243" y1="31010" x2="60270" y2="24519"/>
                        <a14:foregroundMark x1="60270" y1="24519" x2="69459" y2="23317"/>
                        <a14:foregroundMark x1="69459" y1="23317" x2="84189" y2="36779"/>
                        <a14:foregroundMark x1="84189" y1="36779" x2="83378" y2="50240"/>
                        <a14:foregroundMark x1="83378" y1="50240" x2="68514" y2="51202"/>
                        <a14:foregroundMark x1="66892" y1="28846" x2="59189" y2="32933"/>
                        <a14:foregroundMark x1="59189" y1="32933" x2="90405" y2="36298"/>
                        <a14:foregroundMark x1="90405" y1="36298" x2="62703" y2="51683"/>
                        <a14:foregroundMark x1="62703" y1="51683" x2="74595" y2="46394"/>
                        <a14:foregroundMark x1="73919" y1="42788" x2="73919" y2="38221"/>
                        <a14:foregroundMark x1="64730" y1="37019" x2="64730" y2="37019"/>
                        <a14:foregroundMark x1="64730" y1="38942" x2="71081" y2="43990"/>
                        <a14:foregroundMark x1="71081" y1="43990" x2="71216" y2="43990"/>
                        <a14:foregroundMark x1="54324" y1="37500" x2="64595" y2="38942"/>
                        <a14:foregroundMark x1="47297" y1="30529" x2="52027" y2="30529"/>
                        <a14:foregroundMark x1="37838" y1="41827" x2="47973" y2="40865"/>
                        <a14:foregroundMark x1="82297" y1="48798" x2="97703" y2="48798"/>
                        <a14:foregroundMark x1="40000" y1="31971" x2="54189" y2="38702"/>
                        <a14:foregroundMark x1="5811" y1="21875" x2="2838" y2="34856"/>
                        <a14:foregroundMark x1="2838" y1="34856" x2="2838" y2="48317"/>
                        <a14:foregroundMark x1="2838" y1="48317" x2="6757" y2="59375"/>
                        <a14:foregroundMark x1="6757" y1="59375" x2="7297" y2="59615"/>
                        <a14:foregroundMark x1="3378" y1="27404" x2="2027" y2="39663"/>
                        <a14:foregroundMark x1="2027" y1="39663" x2="3514" y2="51923"/>
                        <a14:foregroundMark x1="3514" y1="51923" x2="4459" y2="54327"/>
                        <a14:foregroundMark x1="40000" y1="48077" x2="81081" y2="48077"/>
                        <a14:foregroundMark x1="37838" y1="30288" x2="43649" y2="24038"/>
                        <a14:foregroundMark x1="43649" y1="24038" x2="50811" y2="24760"/>
                        <a14:foregroundMark x1="50811" y1="24760" x2="73378" y2="22115"/>
                        <a14:foregroundMark x1="73378" y1="22115" x2="94865" y2="23798"/>
                        <a14:foregroundMark x1="94865" y1="23798" x2="98649" y2="49279"/>
                        <a14:foregroundMark x1="98649" y1="49279" x2="94595" y2="59856"/>
                        <a14:foregroundMark x1="94595" y1="59856" x2="81081" y2="61298"/>
                        <a14:foregroundMark x1="81081" y1="61298" x2="74324" y2="55529"/>
                        <a14:foregroundMark x1="74324" y1="55529" x2="66757" y2="53365"/>
                        <a14:foregroundMark x1="66757" y1="53365" x2="43784" y2="58173"/>
                        <a14:foregroundMark x1="43784" y1="58173" x2="38108" y2="50721"/>
                        <a14:foregroundMark x1="38108" y1="50721" x2="37027" y2="30529"/>
                        <a14:backgroundMark x1="31081" y1="19471" x2="38108" y2="20673"/>
                        <a14:backgroundMark x1="38108" y1="20673" x2="39189" y2="21635"/>
                      </a14:backgroundRemoval>
                    </a14:imgEffect>
                  </a14:imgLayer>
                </a14:imgProps>
              </a:ext>
              <a:ext uri="{28A0092B-C50C-407E-A947-70E740481C1C}">
                <a14:useLocalDpi xmlns:a14="http://schemas.microsoft.com/office/drawing/2010/main" val="0"/>
              </a:ext>
            </a:extLst>
          </a:blip>
          <a:stretch>
            <a:fillRect/>
          </a:stretch>
        </p:blipFill>
        <p:spPr>
          <a:xfrm>
            <a:off x="173547" y="6233421"/>
            <a:ext cx="1131146" cy="624579"/>
          </a:xfrm>
          <a:prstGeom prst="rect">
            <a:avLst/>
          </a:prstGeom>
        </p:spPr>
      </p:pic>
      <p:sp>
        <p:nvSpPr>
          <p:cNvPr id="8" name="Holder 6">
            <a:extLst>
              <a:ext uri="{FF2B5EF4-FFF2-40B4-BE49-F238E27FC236}">
                <a16:creationId xmlns:a16="http://schemas.microsoft.com/office/drawing/2014/main" id="{4910378C-EB16-4E86-8780-3EE9D517A147}"/>
              </a:ext>
            </a:extLst>
          </p:cNvPr>
          <p:cNvSpPr txBox="1">
            <a:spLocks/>
          </p:cNvSpPr>
          <p:nvPr userDrawn="1"/>
        </p:nvSpPr>
        <p:spPr>
          <a:xfrm>
            <a:off x="11562533" y="6508582"/>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ctr"/>
            <a:fld id="{81D60167-4931-47E6-BA6A-407CBD079E47}" type="slidenum">
              <a:rPr lang="en-US" sz="999" smtClean="0">
                <a:solidFill>
                  <a:srgbClr val="808080"/>
                </a:solidFill>
                <a:latin typeface="Century Gothic" panose="020B0502020202020204" pitchFamily="34" charset="0"/>
              </a:rPr>
              <a:pPr marL="19049" algn="ctr"/>
              <a:t>‹#›</a:t>
            </a:fld>
            <a:endParaRPr lang="en-US" sz="999" dirty="0">
              <a:solidFill>
                <a:srgbClr val="808080"/>
              </a:solidFill>
              <a:latin typeface="Century Gothic" panose="020B0502020202020204" pitchFamily="34" charset="0"/>
            </a:endParaRPr>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3" r:id="rId3"/>
    <p:sldLayoutId id="2147483675" r:id="rId4"/>
    <p:sldLayoutId id="214748367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emf"/><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oleObject" Target="../embeddings/oleObject7.bin"/><Relationship Id="rId5" Type="http://schemas.openxmlformats.org/officeDocument/2006/relationships/image" Target="../media/image17.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emf"/><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oleObject" Target="../embeddings/oleObject6.bin"/><Relationship Id="rId5" Type="http://schemas.openxmlformats.org/officeDocument/2006/relationships/image" Target="../media/image21.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5.emf"/><Relationship Id="rId5" Type="http://schemas.openxmlformats.org/officeDocument/2006/relationships/oleObject" Target="../embeddings/oleObject9.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emf"/><Relationship Id="rId2" Type="http://schemas.openxmlformats.org/officeDocument/2006/relationships/tags" Target="../tags/tag16.xml"/><Relationship Id="rId1" Type="http://schemas.openxmlformats.org/officeDocument/2006/relationships/vmlDrawing" Target="../drawings/vmlDrawing16.vml"/><Relationship Id="rId6" Type="http://schemas.openxmlformats.org/officeDocument/2006/relationships/oleObject" Target="../embeddings/oleObject6.bin"/><Relationship Id="rId5" Type="http://schemas.openxmlformats.org/officeDocument/2006/relationships/image" Target="../media/image22.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2" Type="http://schemas.openxmlformats.org/officeDocument/2006/relationships/hyperlink" Target="mailto:CVMS-Help@dhhs.nc.gov"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0.png"/><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3.jpeg"/><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4.jpeg"/><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5.jpeg"/><Relationship Id="rId2" Type="http://schemas.openxmlformats.org/officeDocument/2006/relationships/tags" Target="../tags/tag21.xml"/><Relationship Id="rId1" Type="http://schemas.openxmlformats.org/officeDocument/2006/relationships/vmlDrawing" Target="../drawings/vmlDrawing21.vml"/><Relationship Id="rId6" Type="http://schemas.openxmlformats.org/officeDocument/2006/relationships/image" Target="../media/image5.emf"/><Relationship Id="rId5" Type="http://schemas.openxmlformats.org/officeDocument/2006/relationships/oleObject" Target="../embeddings/oleObject10.bin"/><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hyperlink" Target="mailto:CVMS-help@dhhs.nc.gov" TargetMode="Externa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6.png"/><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emf"/><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oleObject" Target="../embeddings/oleObject6.bin"/><Relationship Id="rId5" Type="http://schemas.openxmlformats.org/officeDocument/2006/relationships/image" Target="../media/image27.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vmlDrawing" Target="../drawings/vmlDrawing26.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8" Type="http://schemas.openxmlformats.org/officeDocument/2006/relationships/hyperlink" Target="https://help.salesforce.com/articleView?id=getstart_browsers_sfx.htm&amp;type=5" TargetMode="External"/><Relationship Id="rId3" Type="http://schemas.openxmlformats.org/officeDocument/2006/relationships/slideLayout" Target="../slideLayouts/slideLayout3.xml"/><Relationship Id="rId7" Type="http://schemas.openxmlformats.org/officeDocument/2006/relationships/hyperlink" Target="mailto:COVIDhelp@dhhs.nc.gov" TargetMode="External"/><Relationship Id="rId12" Type="http://schemas.openxmlformats.org/officeDocument/2006/relationships/image" Target="../media/image31.png"/><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5.emf"/><Relationship Id="rId11" Type="http://schemas.openxmlformats.org/officeDocument/2006/relationships/image" Target="../media/image30.png"/><Relationship Id="rId5" Type="http://schemas.openxmlformats.org/officeDocument/2006/relationships/oleObject" Target="../embeddings/oleObject6.bin"/><Relationship Id="rId10" Type="http://schemas.openxmlformats.org/officeDocument/2006/relationships/image" Target="../media/image29.png"/><Relationship Id="rId4" Type="http://schemas.openxmlformats.org/officeDocument/2006/relationships/notesSlide" Target="../notesSlides/notesSlide27.xm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5.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5.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5.emf"/><Relationship Id="rId5" Type="http://schemas.openxmlformats.org/officeDocument/2006/relationships/oleObject" Target="../embeddings/oleObject6.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F47A66F-7D6D-6042-A4EB-AF4CAEA86DDB}"/>
              </a:ext>
            </a:extLst>
          </p:cNvPr>
          <p:cNvSpPr>
            <a:spLocks noGrp="1"/>
          </p:cNvSpPr>
          <p:nvPr>
            <p:ph type="subTitle" idx="1"/>
          </p:nvPr>
        </p:nvSpPr>
        <p:spPr>
          <a:xfrm>
            <a:off x="480791" y="3808429"/>
            <a:ext cx="3745970" cy="743943"/>
          </a:xfrm>
        </p:spPr>
        <p:txBody>
          <a:bodyPr anchor="b">
            <a:normAutofit/>
          </a:bodyPr>
          <a:lstStyle/>
          <a:p>
            <a:pPr algn="l"/>
            <a:r>
              <a:rPr lang="en-US" sz="1600" dirty="0">
                <a:latin typeface="EYInterstate" panose="02000503020000020004" pitchFamily="2" charset="0"/>
                <a:cs typeface="Calibri"/>
              </a:rPr>
              <a:t>Version 1.0</a:t>
            </a:r>
          </a:p>
          <a:p>
            <a:pPr algn="l"/>
            <a:r>
              <a:rPr lang="en-US" sz="1600" dirty="0">
                <a:latin typeface="EYInterstate" panose="02000503020000020004" pitchFamily="2" charset="0"/>
                <a:cs typeface="Calibri"/>
              </a:rPr>
              <a:t>December 10, 2020</a:t>
            </a:r>
            <a:endParaRPr lang="en-US" sz="1600" dirty="0">
              <a:latin typeface="EYInterstate" panose="02000503020000020004" pitchFamily="2" charset="0"/>
            </a:endParaRPr>
          </a:p>
        </p:txBody>
      </p:sp>
      <p:sp>
        <p:nvSpPr>
          <p:cNvPr id="2" name="Title 1">
            <a:extLst>
              <a:ext uri="{FF2B5EF4-FFF2-40B4-BE49-F238E27FC236}">
                <a16:creationId xmlns:a16="http://schemas.microsoft.com/office/drawing/2014/main" id="{BC00BD3B-220C-784F-A2E2-B8BF525AC13A}"/>
              </a:ext>
            </a:extLst>
          </p:cNvPr>
          <p:cNvSpPr>
            <a:spLocks noGrp="1"/>
          </p:cNvSpPr>
          <p:nvPr>
            <p:ph type="ctrTitle"/>
          </p:nvPr>
        </p:nvSpPr>
        <p:spPr>
          <a:xfrm>
            <a:off x="406931" y="1316057"/>
            <a:ext cx="4873625" cy="1585913"/>
          </a:xfrm>
          <a:prstGeom prst="rect">
            <a:avLst/>
          </a:prstGeom>
        </p:spPr>
        <p:txBody>
          <a:bodyPr lIns="91440" tIns="45720" rIns="91440" bIns="45720" anchor="ctr">
            <a:normAutofit fontScale="90000"/>
          </a:bodyPr>
          <a:lstStyle/>
          <a:p>
            <a:r>
              <a:rPr lang="en-US" sz="4000" b="1" dirty="0">
                <a:solidFill>
                  <a:srgbClr val="294158"/>
                </a:solidFill>
                <a:latin typeface="EYInterstate Light"/>
                <a:cs typeface="Times New Roman"/>
              </a:rPr>
              <a:t>CVMS Provider </a:t>
            </a:r>
            <a:r>
              <a:rPr lang="en-US" sz="4000" dirty="0"/>
              <a:t>Portal </a:t>
            </a:r>
            <a:r>
              <a:rPr lang="en-US" sz="4000" b="1" dirty="0">
                <a:solidFill>
                  <a:srgbClr val="294158"/>
                </a:solidFill>
                <a:latin typeface="EYInterstate Light"/>
                <a:cs typeface="Times New Roman"/>
              </a:rPr>
              <a:t>Receiving &amp; Processing Vaccine Shipments User Guide</a:t>
            </a:r>
          </a:p>
        </p:txBody>
      </p:sp>
      <p:sp>
        <p:nvSpPr>
          <p:cNvPr id="15" name="Title 1">
            <a:extLst>
              <a:ext uri="{FF2B5EF4-FFF2-40B4-BE49-F238E27FC236}">
                <a16:creationId xmlns:a16="http://schemas.microsoft.com/office/drawing/2014/main" id="{223C3761-22F5-CA44-A519-D3DF7B18CD73}"/>
              </a:ext>
            </a:extLst>
          </p:cNvPr>
          <p:cNvSpPr txBox="1">
            <a:spLocks/>
          </p:cNvSpPr>
          <p:nvPr/>
        </p:nvSpPr>
        <p:spPr>
          <a:xfrm>
            <a:off x="406931" y="2767262"/>
            <a:ext cx="4874682" cy="1252783"/>
          </a:xfrm>
        </p:spPr>
        <p:txBody>
          <a:bodyPr anchor="ctr">
            <a:normAutofit/>
          </a:bodyPr>
          <a:lstStyle>
            <a:lvl1pPr algn="ctr" defTabSz="913943" rtl="0" eaLnBrk="1" latinLnBrk="0" hangingPunct="1">
              <a:lnSpc>
                <a:spcPct val="85000"/>
              </a:lnSpc>
              <a:spcBef>
                <a:spcPct val="0"/>
              </a:spcBef>
              <a:buNone/>
              <a:defRPr sz="6000" b="1" kern="1200">
                <a:solidFill>
                  <a:schemeClr val="bg1"/>
                </a:solidFill>
                <a:latin typeface="Century Gothic" panose="020B0502020202020204" pitchFamily="34" charset="0"/>
                <a:ea typeface="+mj-ea"/>
                <a:cs typeface="Arial" pitchFamily="34" charset="0"/>
              </a:defRPr>
            </a:lvl1pPr>
          </a:lstStyle>
          <a:p>
            <a:pPr marL="0" marR="0" lvl="0" indent="0" algn="l" defTabSz="913943" rtl="0" eaLnBrk="1" fontAlgn="auto" latinLnBrk="0" hangingPunct="1">
              <a:lnSpc>
                <a:spcPct val="85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EYInterstate Light" panose="02000506000000020004" pitchFamily="2" charset="0"/>
              <a:ea typeface="+mj-ea"/>
              <a:cs typeface="Times New Roman"/>
            </a:endParaRPr>
          </a:p>
        </p:txBody>
      </p:sp>
    </p:spTree>
    <p:extLst>
      <p:ext uri="{BB962C8B-B14F-4D97-AF65-F5344CB8AC3E}">
        <p14:creationId xmlns:p14="http://schemas.microsoft.com/office/powerpoint/2010/main" val="24598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C21F9-8950-4796-853E-78A8FE020511}"/>
              </a:ext>
            </a:extLst>
          </p:cNvPr>
          <p:cNvPicPr>
            <a:picLocks noChangeAspect="1"/>
          </p:cNvPicPr>
          <p:nvPr/>
        </p:nvPicPr>
        <p:blipFill>
          <a:blip r:embed="rId5"/>
          <a:stretch>
            <a:fillRect/>
          </a:stretch>
        </p:blipFill>
        <p:spPr>
          <a:xfrm>
            <a:off x="349184" y="3225076"/>
            <a:ext cx="9151949" cy="2044149"/>
          </a:xfrm>
          <a:prstGeom prst="rect">
            <a:avLst/>
          </a:prstGeom>
          <a:ln w="28575">
            <a:solidFill>
              <a:schemeClr val="tx1"/>
            </a:solidFill>
          </a:ln>
          <a:effectLst/>
        </p:spPr>
      </p:pic>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7" name="think-cell Slide" r:id="rId6" imgW="7772400" imgH="10058400" progId="TCLayout.ActiveDocument.1">
                  <p:embed/>
                </p:oleObj>
              </mc:Choice>
              <mc:Fallback>
                <p:oleObj name="think-cell Slide" r:id="rId6"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2 of 3: </a:t>
            </a:r>
            <a:r>
              <a:rPr lang="en-US" sz="2000" b="1" dirty="0">
                <a:ln w="0">
                  <a:noFill/>
                </a:ln>
                <a:solidFill>
                  <a:srgbClr val="000000"/>
                </a:solidFill>
                <a:latin typeface="EYInterstate"/>
                <a:cs typeface="Arial"/>
              </a:rPr>
              <a:t>Navigate to the Shipment Record </a:t>
            </a:r>
            <a:endParaRPr kumimoji="0" lang="en-US" sz="2000" b="1" i="0" u="none" strike="noStrike" kern="1200" cap="none" spc="0" normalizeH="0" baseline="0" noProof="0" dirty="0">
              <a:ln w="0">
                <a:noFill/>
              </a:ln>
              <a:solidFill>
                <a:srgbClr val="000000"/>
              </a:solidFill>
              <a:effectLst/>
              <a:uLnTx/>
              <a:uFillTx/>
              <a:latin typeface="EYInterstate"/>
              <a:ea typeface="+mj-ea"/>
              <a:cs typeface="Arial"/>
            </a:endParaRPr>
          </a:p>
        </p:txBody>
      </p:sp>
      <p:sp>
        <p:nvSpPr>
          <p:cNvPr id="12" name="Rectangle 11">
            <a:extLst>
              <a:ext uri="{FF2B5EF4-FFF2-40B4-BE49-F238E27FC236}">
                <a16:creationId xmlns:a16="http://schemas.microsoft.com/office/drawing/2014/main" id="{958D4D5E-3C20-4E3D-BC24-147D04CE8DD9}"/>
              </a:ext>
            </a:extLst>
          </p:cNvPr>
          <p:cNvSpPr/>
          <p:nvPr/>
        </p:nvSpPr>
        <p:spPr>
          <a:xfrm>
            <a:off x="9713125" y="5225806"/>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Locate the vaccine shipment record</a:t>
            </a:r>
            <a:endParaRPr kumimoji="0" lang="en-US" sz="1400" i="0" u="none" strike="noStrike" kern="1200" cap="none" spc="0" normalizeH="0" baseline="0" noProof="0" dirty="0">
              <a:ln>
                <a:noFill/>
              </a:ln>
              <a:solidFill>
                <a:srgbClr val="000000"/>
              </a:solidFill>
              <a:effectLst/>
              <a:uLnTx/>
              <a:uFillTx/>
              <a:latin typeface="EYInterstate"/>
              <a:ea typeface="+mn-ea"/>
              <a:cs typeface="+mn-cs"/>
            </a:endParaRP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1877437"/>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i="0" u="none" strike="noStrike" kern="1200" cap="none" spc="0" normalizeH="0" baseline="0" noProof="0" dirty="0">
                <a:ln>
                  <a:noFill/>
                </a:ln>
                <a:solidFill>
                  <a:srgbClr val="000000"/>
                </a:solidFill>
                <a:effectLst/>
                <a:uLnTx/>
                <a:uFillTx/>
                <a:latin typeface="EYInterstate"/>
                <a:ea typeface="+mn-ea"/>
                <a:cs typeface="+mn-cs"/>
              </a:rPr>
              <a:t>You can use the SEARCH BAR to search for a record. Clicking on column header will sort by the column</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i="0" u="none" strike="noStrike" kern="1200" cap="none" spc="0" normalizeH="0" baseline="0" noProof="0" dirty="0">
                <a:ln>
                  <a:noFill/>
                </a:ln>
                <a:solidFill>
                  <a:srgbClr val="000000"/>
                </a:solidFill>
                <a:effectLst/>
                <a:uLnTx/>
                <a:uFillTx/>
                <a:latin typeface="EYInterstate"/>
                <a:ea typeface="+mn-ea"/>
                <a:cs typeface="+mn-cs"/>
              </a:rPr>
              <a:t>For example, you may choose to sort by SHIPMENT DATE</a:t>
            </a:r>
          </a:p>
        </p:txBody>
      </p:sp>
      <p:sp>
        <p:nvSpPr>
          <p:cNvPr id="21" name="object 4">
            <a:extLst>
              <a:ext uri="{FF2B5EF4-FFF2-40B4-BE49-F238E27FC236}">
                <a16:creationId xmlns:a16="http://schemas.microsoft.com/office/drawing/2014/main" id="{97484700-38C9-49CC-AFE3-401E5C2E2E73}"/>
              </a:ext>
            </a:extLst>
          </p:cNvPr>
          <p:cNvSpPr txBox="1"/>
          <p:nvPr/>
        </p:nvSpPr>
        <p:spPr>
          <a:xfrm>
            <a:off x="349185" y="878820"/>
            <a:ext cx="9125745" cy="2044149"/>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sz="1600" dirty="0">
                <a:solidFill>
                  <a:srgbClr val="000000"/>
                </a:solidFill>
                <a:latin typeface="EYInterstate"/>
              </a:rPr>
              <a:t>On this page, you will see a list of shipments for the location(s) you support. The </a:t>
            </a:r>
            <a:r>
              <a:rPr lang="en-US" sz="1600" b="1" dirty="0">
                <a:solidFill>
                  <a:srgbClr val="000000"/>
                </a:solidFill>
                <a:latin typeface="EYInterstate"/>
              </a:rPr>
              <a:t>VACCINE SHIPMENT RECORD </a:t>
            </a:r>
            <a:r>
              <a:rPr lang="en-US" sz="1600" dirty="0">
                <a:solidFill>
                  <a:srgbClr val="000000"/>
                </a:solidFill>
                <a:latin typeface="EYInterstate"/>
              </a:rPr>
              <a:t>will be </a:t>
            </a:r>
            <a:r>
              <a:rPr lang="en-US" sz="1600" b="1" dirty="0">
                <a:solidFill>
                  <a:srgbClr val="000000"/>
                </a:solidFill>
                <a:latin typeface="EYInterstate"/>
              </a:rPr>
              <a:t>RELATED</a:t>
            </a:r>
            <a:r>
              <a:rPr lang="en-US" sz="1600" dirty="0">
                <a:solidFill>
                  <a:srgbClr val="000000"/>
                </a:solidFill>
                <a:latin typeface="EYInterstate"/>
              </a:rPr>
              <a:t> to an </a:t>
            </a:r>
            <a:r>
              <a:rPr lang="en-US" sz="1600" b="1" dirty="0">
                <a:solidFill>
                  <a:srgbClr val="000000"/>
                </a:solidFill>
                <a:latin typeface="EYInterstate"/>
              </a:rPr>
              <a:t>ORDER RECORD. </a:t>
            </a:r>
            <a:r>
              <a:rPr lang="en-US" sz="1600" dirty="0">
                <a:solidFill>
                  <a:srgbClr val="000000"/>
                </a:solidFill>
                <a:latin typeface="EYInterstate"/>
              </a:rPr>
              <a:t>This means that your vaccine shipment record will always be associated to a specific order. </a:t>
            </a:r>
          </a:p>
          <a:p>
            <a:pPr marL="12065" marR="5080" defTabSz="457200">
              <a:spcAft>
                <a:spcPts val="600"/>
              </a:spcAft>
              <a:tabLst>
                <a:tab pos="241300" algn="l"/>
              </a:tabLst>
              <a:defRPr/>
            </a:pPr>
            <a:endParaRPr lang="en-US" sz="1600" dirty="0">
              <a:solidFill>
                <a:srgbClr val="000000"/>
              </a:solidFill>
              <a:latin typeface="EYInterstate"/>
            </a:endParaRPr>
          </a:p>
          <a:p>
            <a:pPr marL="240665" marR="5080" lvl="0" indent="-228600" defTabSz="457200">
              <a:spcAft>
                <a:spcPts val="600"/>
              </a:spcAft>
              <a:buFontTx/>
              <a:buAutoNum type="arabicPeriod"/>
              <a:tabLst>
                <a:tab pos="241300" algn="l"/>
              </a:tabLst>
              <a:defRPr/>
            </a:pPr>
            <a:r>
              <a:rPr lang="en-US" sz="1600" dirty="0">
                <a:solidFill>
                  <a:srgbClr val="000000"/>
                </a:solidFill>
                <a:latin typeface="EYInterstate"/>
              </a:rPr>
              <a:t>Locate the </a:t>
            </a:r>
            <a:r>
              <a:rPr lang="en-US" sz="1600" b="1" dirty="0">
                <a:solidFill>
                  <a:srgbClr val="000000"/>
                </a:solidFill>
                <a:latin typeface="EYInterstate"/>
              </a:rPr>
              <a:t>SHIPMENT ID</a:t>
            </a:r>
          </a:p>
          <a:p>
            <a:pPr marL="240665" marR="5080" lvl="0" indent="-228600" defTabSz="457200">
              <a:spcAft>
                <a:spcPts val="600"/>
              </a:spcAft>
              <a:buFontTx/>
              <a:buAutoNum type="arabicPeriod"/>
              <a:tabLst>
                <a:tab pos="241300" algn="l"/>
              </a:tabLst>
              <a:defRPr/>
            </a:pPr>
            <a:r>
              <a:rPr kumimoji="0" lang="en-US" sz="1600" b="0" i="0" u="none" strike="noStrike" kern="1200" cap="none" spc="0" normalizeH="0" baseline="0" noProof="0" dirty="0">
                <a:ln>
                  <a:noFill/>
                </a:ln>
                <a:solidFill>
                  <a:srgbClr val="000000"/>
                </a:solidFill>
                <a:effectLst/>
                <a:uLnTx/>
                <a:uFillTx/>
                <a:latin typeface="EYInterstate"/>
                <a:ea typeface="+mn-ea"/>
                <a:cs typeface="+mn-cs"/>
              </a:rPr>
              <a:t>Click the </a:t>
            </a:r>
            <a:r>
              <a:rPr kumimoji="0" lang="en-US" sz="1600" b="1" i="0" u="none" strike="noStrike" kern="1200" cap="none" spc="0" normalizeH="0" baseline="0" noProof="0" dirty="0">
                <a:ln>
                  <a:noFill/>
                </a:ln>
                <a:solidFill>
                  <a:srgbClr val="000000"/>
                </a:solidFill>
                <a:effectLst/>
                <a:uLnTx/>
                <a:uFillTx/>
                <a:latin typeface="EYInterstate"/>
                <a:ea typeface="+mn-ea"/>
                <a:cs typeface="+mn-cs"/>
              </a:rPr>
              <a:t>SHIPMENT ID HYPERLINK </a:t>
            </a:r>
          </a:p>
          <a:p>
            <a:pPr marL="240665" marR="5080" lvl="0" indent="-228600" defTabSz="457200">
              <a:spcAft>
                <a:spcPts val="600"/>
              </a:spcAft>
              <a:buFontTx/>
              <a:buAutoNum type="arabicPeriod"/>
              <a:tabLst>
                <a:tab pos="241300" algn="l"/>
              </a:tabLst>
              <a:defRPr/>
            </a:pPr>
            <a:r>
              <a:rPr lang="en-US" sz="1600" dirty="0">
                <a:solidFill>
                  <a:srgbClr val="000000"/>
                </a:solidFill>
                <a:latin typeface="EYInterstate"/>
              </a:rPr>
              <a:t>You will be directed to the </a:t>
            </a:r>
            <a:r>
              <a:rPr lang="en-US" sz="1600" b="1" dirty="0">
                <a:solidFill>
                  <a:srgbClr val="000000"/>
                </a:solidFill>
                <a:latin typeface="EYInterstate"/>
              </a:rPr>
              <a:t>VACCINE SHIPMENT RECORD</a:t>
            </a:r>
            <a:endParaRPr kumimoji="0" lang="en-US" sz="1600" b="1" i="0" u="none" strike="noStrike" kern="1200" cap="none" spc="0" normalizeH="0" baseline="0" noProof="0" dirty="0">
              <a:ln>
                <a:noFill/>
              </a:ln>
              <a:solidFill>
                <a:srgbClr val="000000"/>
              </a:solidFill>
              <a:effectLst/>
              <a:uLnTx/>
              <a:uFillTx/>
              <a:latin typeface="EYInterstate"/>
              <a:ea typeface="+mn-ea"/>
              <a:cs typeface="+mn-cs"/>
            </a:endParaRPr>
          </a:p>
        </p:txBody>
      </p:sp>
      <p:sp>
        <p:nvSpPr>
          <p:cNvPr id="22" name="Rectangle 21">
            <a:extLst>
              <a:ext uri="{FF2B5EF4-FFF2-40B4-BE49-F238E27FC236}">
                <a16:creationId xmlns:a16="http://schemas.microsoft.com/office/drawing/2014/main" id="{336D8EAB-2407-4CA0-AFE4-81B8A10976D0}"/>
              </a:ext>
            </a:extLst>
          </p:cNvPr>
          <p:cNvSpPr/>
          <p:nvPr/>
        </p:nvSpPr>
        <p:spPr>
          <a:xfrm>
            <a:off x="823708" y="4444424"/>
            <a:ext cx="818279" cy="298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C7830F0-8EF6-44EB-AAA1-ACE257131942}"/>
              </a:ext>
            </a:extLst>
          </p:cNvPr>
          <p:cNvSpPr/>
          <p:nvPr/>
        </p:nvSpPr>
        <p:spPr>
          <a:xfrm>
            <a:off x="9848490" y="55684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494369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25"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3 of 3: </a:t>
            </a:r>
            <a:r>
              <a:rPr lang="en-US" sz="2000" b="1" dirty="0">
                <a:ln w="0">
                  <a:noFill/>
                </a:ln>
                <a:solidFill>
                  <a:srgbClr val="000000"/>
                </a:solidFill>
                <a:latin typeface="EYInterstate"/>
                <a:cs typeface="Arial"/>
              </a:rPr>
              <a:t>Navigate to the Shipment Details </a:t>
            </a:r>
            <a:endParaRPr kumimoji="0" lang="en-US" sz="2000" b="1" i="0" u="none" strike="noStrike" kern="1200" cap="none" spc="0" normalizeH="0" baseline="0" noProof="0" dirty="0">
              <a:ln w="0">
                <a:noFill/>
              </a:ln>
              <a:solidFill>
                <a:srgbClr val="000000"/>
              </a:solidFill>
              <a:effectLst/>
              <a:uLnTx/>
              <a:uFillTx/>
              <a:latin typeface="EYInterstate"/>
              <a:ea typeface="+mj-ea"/>
              <a:cs typeface="Arial"/>
            </a:endParaRPr>
          </a:p>
        </p:txBody>
      </p:sp>
      <p:sp>
        <p:nvSpPr>
          <p:cNvPr id="12" name="Rectangle 11">
            <a:extLst>
              <a:ext uri="{FF2B5EF4-FFF2-40B4-BE49-F238E27FC236}">
                <a16:creationId xmlns:a16="http://schemas.microsoft.com/office/drawing/2014/main" id="{958D4D5E-3C20-4E3D-BC24-147D04CE8DD9}"/>
              </a:ext>
            </a:extLst>
          </p:cNvPr>
          <p:cNvSpPr/>
          <p:nvPr/>
        </p:nvSpPr>
        <p:spPr>
          <a:xfrm>
            <a:off x="9713125" y="43220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5078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Review shipment details</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Review specific details about your order</a:t>
            </a:r>
            <a:endParaRPr kumimoji="0" lang="en-US" sz="1400" b="0" i="0" u="none" strike="noStrike" kern="1200" cap="none" spc="0" normalizeH="0" baseline="0" noProof="0" dirty="0">
              <a:ln>
                <a:noFill/>
              </a:ln>
              <a:solidFill>
                <a:srgbClr val="000000"/>
              </a:solidFill>
              <a:effectLst/>
              <a:uLnTx/>
              <a:uFillTx/>
              <a:latin typeface="EYInterstate"/>
              <a:ea typeface="+mn-ea"/>
              <a:cs typeface="+mn-cs"/>
            </a:endParaRPr>
          </a:p>
        </p:txBody>
      </p:sp>
      <p:sp>
        <p:nvSpPr>
          <p:cNvPr id="21" name="object 4">
            <a:extLst>
              <a:ext uri="{FF2B5EF4-FFF2-40B4-BE49-F238E27FC236}">
                <a16:creationId xmlns:a16="http://schemas.microsoft.com/office/drawing/2014/main" id="{97484700-38C9-49CC-AFE3-401E5C2E2E73}"/>
              </a:ext>
            </a:extLst>
          </p:cNvPr>
          <p:cNvSpPr txBox="1"/>
          <p:nvPr/>
        </p:nvSpPr>
        <p:spPr>
          <a:xfrm>
            <a:off x="5781369" y="878820"/>
            <a:ext cx="3693562" cy="3906198"/>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sz="1600" dirty="0">
                <a:solidFill>
                  <a:srgbClr val="000000"/>
                </a:solidFill>
                <a:latin typeface="EYInterstate"/>
              </a:rPr>
              <a:t>On the shipment record, you will be able to </a:t>
            </a:r>
            <a:r>
              <a:rPr lang="en-US" sz="1600" b="1" dirty="0">
                <a:solidFill>
                  <a:srgbClr val="000000"/>
                </a:solidFill>
                <a:latin typeface="EYInterstate"/>
              </a:rPr>
              <a:t>REVIEW DETAILS </a:t>
            </a:r>
            <a:r>
              <a:rPr lang="en-US" sz="1600" dirty="0">
                <a:solidFill>
                  <a:srgbClr val="000000"/>
                </a:solidFill>
                <a:latin typeface="EYInterstate"/>
              </a:rPr>
              <a:t>about your expected order including:</a:t>
            </a:r>
          </a:p>
          <a:p>
            <a:pPr marL="297815" marR="5080" indent="-285750" defTabSz="457200">
              <a:spcAft>
                <a:spcPts val="600"/>
              </a:spcAft>
              <a:buFont typeface="Arial" panose="020B0604020202020204" pitchFamily="34" charset="0"/>
              <a:buChar char="•"/>
              <a:tabLst>
                <a:tab pos="241300" algn="l"/>
              </a:tabLst>
              <a:defRPr/>
            </a:pPr>
            <a:r>
              <a:rPr lang="en-US" sz="1600" dirty="0">
                <a:solidFill>
                  <a:srgbClr val="000000"/>
                </a:solidFill>
                <a:latin typeface="EYInterstate"/>
              </a:rPr>
              <a:t>Date Shipped</a:t>
            </a:r>
          </a:p>
          <a:p>
            <a:pPr marL="297815" marR="5080" indent="-285750" defTabSz="457200">
              <a:spcAft>
                <a:spcPts val="600"/>
              </a:spcAft>
              <a:buFont typeface="Arial" panose="020B0604020202020204" pitchFamily="34" charset="0"/>
              <a:buChar char="•"/>
              <a:tabLst>
                <a:tab pos="241300" algn="l"/>
              </a:tabLst>
              <a:defRPr/>
            </a:pPr>
            <a:r>
              <a:rPr lang="en-US" sz="1600" dirty="0">
                <a:solidFill>
                  <a:srgbClr val="000000"/>
                </a:solidFill>
                <a:latin typeface="EYInterstate"/>
              </a:rPr>
              <a:t>Quantity Shipped</a:t>
            </a:r>
          </a:p>
          <a:p>
            <a:pPr marL="297815" marR="5080" indent="-285750" defTabSz="457200">
              <a:spcAft>
                <a:spcPts val="600"/>
              </a:spcAft>
              <a:buFont typeface="Arial" panose="020B0604020202020204" pitchFamily="34" charset="0"/>
              <a:buChar char="•"/>
              <a:tabLst>
                <a:tab pos="241300" algn="l"/>
              </a:tabLst>
              <a:defRPr/>
            </a:pPr>
            <a:r>
              <a:rPr lang="en-US" sz="1600" dirty="0">
                <a:solidFill>
                  <a:srgbClr val="000000"/>
                </a:solidFill>
                <a:latin typeface="EYInterstate"/>
              </a:rPr>
              <a:t>Tracking Information</a:t>
            </a:r>
          </a:p>
          <a:p>
            <a:pPr marL="297815" marR="5080" indent="-285750" defTabSz="457200">
              <a:spcAft>
                <a:spcPts val="600"/>
              </a:spcAft>
              <a:buFont typeface="Arial" panose="020B0604020202020204" pitchFamily="34" charset="0"/>
              <a:buChar char="•"/>
              <a:tabLst>
                <a:tab pos="241300" algn="l"/>
              </a:tabLst>
              <a:defRPr/>
            </a:pPr>
            <a:r>
              <a:rPr lang="en-US" sz="1600" dirty="0">
                <a:solidFill>
                  <a:srgbClr val="000000"/>
                </a:solidFill>
                <a:latin typeface="EYInterstate"/>
              </a:rPr>
              <a:t>Lot #</a:t>
            </a:r>
          </a:p>
          <a:p>
            <a:pPr marL="297815" marR="5080" indent="-285750" defTabSz="457200">
              <a:spcAft>
                <a:spcPts val="600"/>
              </a:spcAft>
              <a:buFont typeface="Arial" panose="020B0604020202020204" pitchFamily="34" charset="0"/>
              <a:buChar char="•"/>
              <a:tabLst>
                <a:tab pos="241300" algn="l"/>
              </a:tabLst>
              <a:defRPr/>
            </a:pPr>
            <a:r>
              <a:rPr lang="en-US" sz="1600" dirty="0">
                <a:solidFill>
                  <a:srgbClr val="000000"/>
                </a:solidFill>
                <a:latin typeface="EYInterstate"/>
              </a:rPr>
              <a:t>NDC #</a:t>
            </a:r>
          </a:p>
          <a:p>
            <a:pPr marL="297815" marR="5080" indent="-285750" defTabSz="457200">
              <a:spcAft>
                <a:spcPts val="600"/>
              </a:spcAft>
              <a:buFont typeface="Arial" panose="020B0604020202020204" pitchFamily="34" charset="0"/>
              <a:buChar char="•"/>
              <a:tabLst>
                <a:tab pos="241300" algn="l"/>
              </a:tabLst>
              <a:defRPr/>
            </a:pPr>
            <a:r>
              <a:rPr lang="en-US" sz="1600" dirty="0">
                <a:solidFill>
                  <a:srgbClr val="000000"/>
                </a:solidFill>
                <a:latin typeface="EYInterstate"/>
              </a:rPr>
              <a:t>Expiration Date</a:t>
            </a:r>
          </a:p>
          <a:p>
            <a:pPr marL="297815" marR="5080" indent="-285750" defTabSz="457200">
              <a:spcAft>
                <a:spcPts val="600"/>
              </a:spcAft>
              <a:buFont typeface="Arial" panose="020B0604020202020204" pitchFamily="34" charset="0"/>
              <a:buChar char="•"/>
              <a:tabLst>
                <a:tab pos="241300" algn="l"/>
              </a:tabLst>
              <a:defRPr/>
            </a:pPr>
            <a:r>
              <a:rPr lang="en-US" sz="1600" dirty="0">
                <a:solidFill>
                  <a:srgbClr val="000000"/>
                </a:solidFill>
                <a:latin typeface="EYInterstate"/>
              </a:rPr>
              <a:t>Manufacturer</a:t>
            </a:r>
          </a:p>
          <a:p>
            <a:pPr marL="12065" marR="5080" lvl="0" defTabSz="457200">
              <a:spcAft>
                <a:spcPts val="600"/>
              </a:spcAft>
              <a:tabLst>
                <a:tab pos="241300" algn="l"/>
              </a:tabLst>
              <a:defRPr/>
            </a:pPr>
            <a:endParaRPr lang="en-US" sz="1600" dirty="0">
              <a:solidFill>
                <a:srgbClr val="000000"/>
              </a:solidFill>
              <a:latin typeface="EYInterstate"/>
            </a:endParaRPr>
          </a:p>
          <a:p>
            <a:pPr marL="240665" marR="5080" lvl="0" indent="-228600" defTabSz="457200">
              <a:spcAft>
                <a:spcPts val="600"/>
              </a:spcAft>
              <a:buFontTx/>
              <a:buAutoNum type="arabicPeriod"/>
              <a:tabLst>
                <a:tab pos="241300" algn="l"/>
              </a:tabLst>
              <a:defRPr/>
            </a:pPr>
            <a:r>
              <a:rPr lang="en-US" sz="1600" dirty="0">
                <a:solidFill>
                  <a:srgbClr val="000000"/>
                </a:solidFill>
                <a:latin typeface="EYInterstate"/>
              </a:rPr>
              <a:t>On the shipment record, click on the </a:t>
            </a:r>
            <a:r>
              <a:rPr lang="en-US" sz="1600" b="1" dirty="0">
                <a:solidFill>
                  <a:srgbClr val="000000"/>
                </a:solidFill>
                <a:latin typeface="EYInterstate"/>
              </a:rPr>
              <a:t>DETAILS TAB</a:t>
            </a:r>
          </a:p>
        </p:txBody>
      </p:sp>
      <p:pic>
        <p:nvPicPr>
          <p:cNvPr id="5" name="Picture 4">
            <a:extLst>
              <a:ext uri="{FF2B5EF4-FFF2-40B4-BE49-F238E27FC236}">
                <a16:creationId xmlns:a16="http://schemas.microsoft.com/office/drawing/2014/main" id="{01240170-6621-4596-83C4-E1307A4D599A}"/>
              </a:ext>
            </a:extLst>
          </p:cNvPr>
          <p:cNvPicPr>
            <a:picLocks noChangeAspect="1"/>
          </p:cNvPicPr>
          <p:nvPr/>
        </p:nvPicPr>
        <p:blipFill>
          <a:blip r:embed="rId7"/>
          <a:stretch>
            <a:fillRect/>
          </a:stretch>
        </p:blipFill>
        <p:spPr>
          <a:xfrm>
            <a:off x="349185" y="876362"/>
            <a:ext cx="4809780" cy="5015914"/>
          </a:xfrm>
          <a:prstGeom prst="rect">
            <a:avLst/>
          </a:prstGeom>
          <a:ln w="28575">
            <a:solidFill>
              <a:schemeClr val="tx1"/>
            </a:solidFill>
          </a:ln>
          <a:effectLst/>
        </p:spPr>
      </p:pic>
      <p:sp>
        <p:nvSpPr>
          <p:cNvPr id="20" name="Rectangle 19">
            <a:extLst>
              <a:ext uri="{FF2B5EF4-FFF2-40B4-BE49-F238E27FC236}">
                <a16:creationId xmlns:a16="http://schemas.microsoft.com/office/drawing/2014/main" id="{A91A75F7-D963-4AF1-91B2-7E7B08F59CC5}"/>
              </a:ext>
            </a:extLst>
          </p:cNvPr>
          <p:cNvSpPr/>
          <p:nvPr/>
        </p:nvSpPr>
        <p:spPr>
          <a:xfrm>
            <a:off x="1020353" y="1944168"/>
            <a:ext cx="818279" cy="2983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6A82468-07F0-4C38-9D8B-13050D13959C}"/>
              </a:ext>
            </a:extLst>
          </p:cNvPr>
          <p:cNvSpPr/>
          <p:nvPr/>
        </p:nvSpPr>
        <p:spPr>
          <a:xfrm>
            <a:off x="9848490" y="47429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3443520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673"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Vaccine Shipment Email Notification</a:t>
            </a:r>
          </a:p>
        </p:txBody>
      </p:sp>
      <p:cxnSp>
        <p:nvCxnSpPr>
          <p:cNvPr id="9" name="Straight Arrow Connector 8">
            <a:extLst>
              <a:ext uri="{FF2B5EF4-FFF2-40B4-BE49-F238E27FC236}">
                <a16:creationId xmlns:a16="http://schemas.microsoft.com/office/drawing/2014/main" id="{CE0EA485-49A3-4D08-AC46-48F0A11D58BA}"/>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6" name="object 4">
            <a:extLst>
              <a:ext uri="{FF2B5EF4-FFF2-40B4-BE49-F238E27FC236}">
                <a16:creationId xmlns:a16="http://schemas.microsoft.com/office/drawing/2014/main" id="{E841121C-0B87-45EF-9992-D117D47969D7}"/>
              </a:ext>
            </a:extLst>
          </p:cNvPr>
          <p:cNvSpPr txBox="1"/>
          <p:nvPr/>
        </p:nvSpPr>
        <p:spPr>
          <a:xfrm>
            <a:off x="349184" y="950998"/>
            <a:ext cx="5392856" cy="4755404"/>
          </a:xfrm>
          <a:prstGeom prst="rect">
            <a:avLst/>
          </a:prstGeom>
        </p:spPr>
        <p:txBody>
          <a:bodyPr vert="horz" wrap="square" lIns="0" tIns="12700" rIns="0" bIns="0" rtlCol="0" anchor="t">
            <a:spAutoFit/>
          </a:bodyPr>
          <a:lstStyle/>
          <a:p>
            <a:pPr marL="12065" marR="5080" lvl="0" algn="l" defTabSz="457200" rtl="0" eaLnBrk="1" fontAlgn="auto" latinLnBrk="0" hangingPunct="1">
              <a:spcAft>
                <a:spcPts val="0"/>
              </a:spcAft>
              <a:buClrTx/>
              <a:buSzTx/>
              <a:tabLst>
                <a:tab pos="241300" algn="l"/>
              </a:tabLst>
              <a:defRPr/>
            </a:pPr>
            <a:r>
              <a:rPr lang="en-US" sz="1600" dirty="0">
                <a:solidFill>
                  <a:srgbClr val="000000"/>
                </a:solidFill>
                <a:latin typeface="EYInterstate"/>
              </a:rPr>
              <a:t>Primary Vaccine Coordinators will be notified via </a:t>
            </a:r>
            <a:r>
              <a:rPr lang="en-US" sz="1600" b="1" dirty="0">
                <a:solidFill>
                  <a:srgbClr val="000000"/>
                </a:solidFill>
                <a:latin typeface="EYInterstate"/>
              </a:rPr>
              <a:t>EMAIL </a:t>
            </a:r>
            <a:r>
              <a:rPr lang="en-US" sz="1600" dirty="0">
                <a:solidFill>
                  <a:srgbClr val="000000"/>
                </a:solidFill>
                <a:latin typeface="EYInterstate"/>
              </a:rPr>
              <a:t>if a </a:t>
            </a:r>
            <a:r>
              <a:rPr lang="en-US" sz="1600" b="1" dirty="0">
                <a:solidFill>
                  <a:srgbClr val="000000"/>
                </a:solidFill>
                <a:latin typeface="EYInterstate"/>
              </a:rPr>
              <a:t>VACCINE SHIPMENT </a:t>
            </a:r>
            <a:r>
              <a:rPr lang="en-US" sz="1600" dirty="0">
                <a:solidFill>
                  <a:srgbClr val="000000"/>
                </a:solidFill>
                <a:latin typeface="EYInterstate"/>
              </a:rPr>
              <a:t>has been processed for location(s) they support. You can expect the email to come from the </a:t>
            </a:r>
            <a:r>
              <a:rPr lang="en-US" sz="1600" b="1" dirty="0">
                <a:solidFill>
                  <a:srgbClr val="000000"/>
                </a:solidFill>
                <a:latin typeface="EYInterstate"/>
              </a:rPr>
              <a:t>CVMS Support Team</a:t>
            </a:r>
            <a:r>
              <a:rPr lang="en-US" sz="1600" dirty="0">
                <a:solidFill>
                  <a:srgbClr val="000000"/>
                </a:solidFill>
                <a:latin typeface="EYInterstate"/>
              </a:rPr>
              <a:t>. </a:t>
            </a:r>
            <a:endParaRPr kumimoji="0" lang="en-US" sz="1600" b="0" i="0" u="none" strike="noStrike" kern="1200" cap="none" spc="0" normalizeH="0" baseline="0" noProof="0" dirty="0">
              <a:ln>
                <a:noFill/>
              </a:ln>
              <a:solidFill>
                <a:srgbClr val="000000"/>
              </a:solidFill>
              <a:effectLst/>
              <a:uLnTx/>
              <a:uFillTx/>
              <a:latin typeface="EYInterstate"/>
              <a:ea typeface="+mn-ea"/>
              <a:cs typeface="+mn-cs"/>
            </a:endParaRPr>
          </a:p>
          <a:p>
            <a:pPr marL="12065" marR="5080" lvl="0" algn="l" defTabSz="457200" rtl="0" eaLnBrk="1" fontAlgn="auto" latinLnBrk="0" hangingPunct="1">
              <a:spcAft>
                <a:spcPts val="0"/>
              </a:spcAft>
              <a:buClrTx/>
              <a:buSzTx/>
              <a:tabLst>
                <a:tab pos="241300" algn="l"/>
              </a:tabLst>
              <a:defRPr/>
            </a:pPr>
            <a:endParaRPr lang="en-US" sz="1600" noProof="0" dirty="0">
              <a:solidFill>
                <a:srgbClr val="000000"/>
              </a:solidFill>
              <a:latin typeface="EYInterstate"/>
            </a:endParaRPr>
          </a:p>
          <a:p>
            <a:pPr marL="12065" marR="5080" lvl="0" algn="l" defTabSz="457200" rtl="0" eaLnBrk="1" fontAlgn="auto" latinLnBrk="0" hangingPunct="1">
              <a:spcAft>
                <a:spcPts val="0"/>
              </a:spcAft>
              <a:buClrTx/>
              <a:buSzTx/>
              <a:tabLst>
                <a:tab pos="241300" algn="l"/>
              </a:tabLst>
              <a:defRPr/>
            </a:pPr>
            <a:r>
              <a:rPr lang="en-US" sz="1600" dirty="0">
                <a:solidFill>
                  <a:srgbClr val="000000"/>
                </a:solidFill>
                <a:latin typeface="EYInterstate"/>
              </a:rPr>
              <a:t>You will receive an email notification for each shipment </a:t>
            </a:r>
            <a:r>
              <a:rPr lang="en-US" sz="1600" b="1" dirty="0">
                <a:solidFill>
                  <a:srgbClr val="000000"/>
                </a:solidFill>
                <a:latin typeface="EYInterstate"/>
              </a:rPr>
              <a:t>BY</a:t>
            </a:r>
            <a:r>
              <a:rPr lang="en-US" sz="1600" dirty="0">
                <a:solidFill>
                  <a:srgbClr val="000000"/>
                </a:solidFill>
                <a:latin typeface="EYInterstate"/>
              </a:rPr>
              <a:t> </a:t>
            </a:r>
            <a:r>
              <a:rPr lang="en-US" sz="1600" b="1" dirty="0">
                <a:solidFill>
                  <a:srgbClr val="000000"/>
                </a:solidFill>
                <a:latin typeface="EYInterstate"/>
              </a:rPr>
              <a:t>VACCINE TYPE</a:t>
            </a:r>
            <a:r>
              <a:rPr lang="en-US" sz="1600" dirty="0">
                <a:solidFill>
                  <a:srgbClr val="000000"/>
                </a:solidFill>
                <a:latin typeface="EYInterstate"/>
              </a:rPr>
              <a:t>. Details in the email will include:</a:t>
            </a:r>
            <a:endParaRPr kumimoji="0" lang="en-US" sz="1600" b="0" i="0" u="none" strike="noStrike" kern="1200" cap="none" spc="0" normalizeH="0" baseline="0" noProof="0" dirty="0">
              <a:ln>
                <a:noFill/>
              </a:ln>
              <a:solidFill>
                <a:srgbClr val="000000"/>
              </a:solidFill>
              <a:effectLst/>
              <a:uLnTx/>
              <a:uFillTx/>
              <a:latin typeface="EYInterstate"/>
              <a:ea typeface="+mn-ea"/>
              <a:cs typeface="+mn-cs"/>
            </a:endParaRPr>
          </a:p>
          <a:p>
            <a:pPr marL="297815" marR="5080" lvl="0" indent="-285750" defTabSz="457200">
              <a:lnSpc>
                <a:spcPct val="150000"/>
              </a:lnSpc>
              <a:spcBef>
                <a:spcPts val="100"/>
              </a:spcBef>
              <a:buFont typeface="Arial" panose="020B0604020202020204" pitchFamily="34" charset="0"/>
              <a:buChar char="•"/>
              <a:tabLst>
                <a:tab pos="241300" algn="l"/>
              </a:tabLst>
              <a:defRPr/>
            </a:pPr>
            <a:r>
              <a:rPr lang="en-US" sz="1600" dirty="0">
                <a:solidFill>
                  <a:srgbClr val="000000"/>
                </a:solidFill>
                <a:latin typeface="EYInterstate"/>
              </a:rPr>
              <a:t>Provider PIN</a:t>
            </a:r>
          </a:p>
          <a:p>
            <a:pPr marL="297815" marR="5080" lvl="0" indent="-285750" defTabSz="457200">
              <a:lnSpc>
                <a:spcPct val="150000"/>
              </a:lnSpc>
              <a:spcBef>
                <a:spcPts val="100"/>
              </a:spcBef>
              <a:buFont typeface="Arial" panose="020B0604020202020204" pitchFamily="34" charset="0"/>
              <a:buChar char="•"/>
              <a:tabLst>
                <a:tab pos="241300" algn="l"/>
              </a:tabLst>
              <a:defRPr/>
            </a:pPr>
            <a:r>
              <a:rPr lang="en-US" sz="1600" dirty="0">
                <a:solidFill>
                  <a:srgbClr val="000000"/>
                </a:solidFill>
                <a:latin typeface="EYInterstate"/>
              </a:rPr>
              <a:t>Location Name</a:t>
            </a:r>
          </a:p>
          <a:p>
            <a:pPr marL="297815" marR="5080" lvl="0" indent="-285750" defTabSz="457200">
              <a:lnSpc>
                <a:spcPct val="150000"/>
              </a:lnSpc>
              <a:spcBef>
                <a:spcPts val="100"/>
              </a:spcBef>
              <a:buFont typeface="Arial" panose="020B0604020202020204" pitchFamily="34" charset="0"/>
              <a:buChar char="•"/>
              <a:tabLst>
                <a:tab pos="241300" algn="l"/>
              </a:tabLst>
              <a:defRPr/>
            </a:pPr>
            <a:r>
              <a:rPr lang="en-US" sz="1600" dirty="0">
                <a:solidFill>
                  <a:srgbClr val="000000"/>
                </a:solidFill>
                <a:latin typeface="EYInterstate"/>
              </a:rPr>
              <a:t>Date Shipped</a:t>
            </a:r>
          </a:p>
          <a:p>
            <a:pPr marL="297815" marR="5080" lvl="0" indent="-285750" defTabSz="457200">
              <a:lnSpc>
                <a:spcPct val="150000"/>
              </a:lnSpc>
              <a:spcBef>
                <a:spcPts val="100"/>
              </a:spcBef>
              <a:buFont typeface="Arial" panose="020B0604020202020204" pitchFamily="34" charset="0"/>
              <a:buChar char="•"/>
              <a:tabLst>
                <a:tab pos="241300" algn="l"/>
              </a:tabLst>
              <a:defRPr/>
            </a:pPr>
            <a:r>
              <a:rPr lang="en-US" sz="1600" dirty="0">
                <a:solidFill>
                  <a:srgbClr val="000000"/>
                </a:solidFill>
                <a:latin typeface="EYInterstate"/>
              </a:rPr>
              <a:t>Quantity Shipped</a:t>
            </a:r>
          </a:p>
          <a:p>
            <a:pPr marL="297815" marR="5080" lvl="0" indent="-285750" defTabSz="457200">
              <a:lnSpc>
                <a:spcPct val="150000"/>
              </a:lnSpc>
              <a:spcBef>
                <a:spcPts val="100"/>
              </a:spcBef>
              <a:buFont typeface="Arial" panose="020B0604020202020204" pitchFamily="34" charset="0"/>
              <a:buChar char="•"/>
              <a:tabLst>
                <a:tab pos="241300" algn="l"/>
              </a:tabLst>
              <a:defRPr/>
            </a:pPr>
            <a:r>
              <a:rPr lang="en-US" sz="1600" dirty="0">
                <a:solidFill>
                  <a:srgbClr val="000000"/>
                </a:solidFill>
                <a:latin typeface="EYInterstate"/>
              </a:rPr>
              <a:t>Manufacturer</a:t>
            </a:r>
          </a:p>
          <a:p>
            <a:pPr marL="297815" marR="5080" lvl="0" indent="-285750" defTabSz="457200">
              <a:lnSpc>
                <a:spcPct val="150000"/>
              </a:lnSpc>
              <a:spcBef>
                <a:spcPts val="100"/>
              </a:spcBef>
              <a:buFont typeface="Arial" panose="020B0604020202020204" pitchFamily="34" charset="0"/>
              <a:buChar char="•"/>
              <a:tabLst>
                <a:tab pos="241300" algn="l"/>
              </a:tabLst>
              <a:defRPr/>
            </a:pPr>
            <a:r>
              <a:rPr lang="en-US" sz="1600" dirty="0">
                <a:solidFill>
                  <a:srgbClr val="000000"/>
                </a:solidFill>
                <a:latin typeface="EYInterstate"/>
              </a:rPr>
              <a:t>VTrckS Order Number</a:t>
            </a:r>
          </a:p>
          <a:p>
            <a:pPr marL="297815" marR="5080" lvl="0" indent="-285750" defTabSz="457200">
              <a:lnSpc>
                <a:spcPct val="150000"/>
              </a:lnSpc>
              <a:spcBef>
                <a:spcPts val="100"/>
              </a:spcBef>
              <a:buFont typeface="Arial" panose="020B0604020202020204" pitchFamily="34" charset="0"/>
              <a:buChar char="•"/>
              <a:tabLst>
                <a:tab pos="241300" algn="l"/>
              </a:tabLst>
              <a:defRPr/>
            </a:pPr>
            <a:r>
              <a:rPr lang="en-US" sz="1600" dirty="0">
                <a:solidFill>
                  <a:srgbClr val="000000"/>
                </a:solidFill>
                <a:latin typeface="EYInterstate"/>
              </a:rPr>
              <a:t>Shipment Tracking Number</a:t>
            </a:r>
          </a:p>
          <a:p>
            <a:pPr marL="297815" marR="5080" lvl="0" indent="-285750" defTabSz="457200">
              <a:lnSpc>
                <a:spcPct val="150000"/>
              </a:lnSpc>
              <a:spcBef>
                <a:spcPts val="100"/>
              </a:spcBef>
              <a:buFont typeface="Arial" panose="020B0604020202020204" pitchFamily="34" charset="0"/>
              <a:buChar char="•"/>
              <a:tabLst>
                <a:tab pos="241300" algn="l"/>
              </a:tabLst>
              <a:defRPr/>
            </a:pPr>
            <a:r>
              <a:rPr lang="en-US" sz="1600" dirty="0">
                <a:solidFill>
                  <a:srgbClr val="000000"/>
                </a:solidFill>
                <a:latin typeface="EYInterstate"/>
              </a:rPr>
              <a:t>Carrier</a:t>
            </a:r>
            <a:endParaRPr kumimoji="0" lang="en-US" sz="1600" b="0" i="0" u="none" strike="noStrike" kern="1200" cap="none" spc="0" normalizeH="0" baseline="0" noProof="0" dirty="0">
              <a:ln>
                <a:noFill/>
              </a:ln>
              <a:solidFill>
                <a:srgbClr val="000000"/>
              </a:solidFill>
              <a:effectLst/>
              <a:uLnTx/>
              <a:uFillTx/>
              <a:latin typeface="EYInterstate"/>
              <a:ea typeface="+mn-ea"/>
              <a:cs typeface="+mn-cs"/>
            </a:endParaRPr>
          </a:p>
        </p:txBody>
      </p:sp>
      <p:pic>
        <p:nvPicPr>
          <p:cNvPr id="12" name="Picture 11">
            <a:extLst>
              <a:ext uri="{FF2B5EF4-FFF2-40B4-BE49-F238E27FC236}">
                <a16:creationId xmlns:a16="http://schemas.microsoft.com/office/drawing/2014/main" id="{B54F82B8-E895-45E5-B162-13E14220323D}"/>
              </a:ext>
            </a:extLst>
          </p:cNvPr>
          <p:cNvPicPr>
            <a:picLocks noChangeAspect="1"/>
          </p:cNvPicPr>
          <p:nvPr/>
        </p:nvPicPr>
        <p:blipFill>
          <a:blip r:embed="rId7"/>
          <a:stretch>
            <a:fillRect/>
          </a:stretch>
        </p:blipFill>
        <p:spPr>
          <a:xfrm>
            <a:off x="5912710" y="987290"/>
            <a:ext cx="5815995" cy="5177148"/>
          </a:xfrm>
          <a:prstGeom prst="rect">
            <a:avLst/>
          </a:prstGeom>
          <a:ln w="28575">
            <a:solidFill>
              <a:schemeClr val="tx1"/>
            </a:solidFill>
          </a:ln>
          <a:effectLst/>
        </p:spPr>
      </p:pic>
    </p:spTree>
    <p:extLst>
      <p:ext uri="{BB962C8B-B14F-4D97-AF65-F5344CB8AC3E}">
        <p14:creationId xmlns:p14="http://schemas.microsoft.com/office/powerpoint/2010/main" val="282510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721"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3" y="2734358"/>
            <a:ext cx="5053243" cy="646331"/>
          </a:xfrm>
          <a:prstGeom prst="rect">
            <a:avLst/>
          </a:prstGeom>
          <a:noFill/>
        </p:spPr>
        <p:txBody>
          <a:bodyPr wrap="none" rtlCol="0">
            <a:spAutoFit/>
          </a:bodyPr>
          <a:lstStyle/>
          <a:p>
            <a:pPr lvl="0">
              <a:defRPr/>
            </a:pPr>
            <a:r>
              <a:rPr lang="en-US" sz="3600" b="1" dirty="0">
                <a:solidFill>
                  <a:prstClr val="white"/>
                </a:solidFill>
                <a:latin typeface="EYInterstate" panose="02000503020000020004" pitchFamily="2" charset="0"/>
              </a:rPr>
              <a:t>Adding Vaccine Inventory</a:t>
            </a:r>
            <a:endParaRPr lang="en-US" sz="2400" b="1" dirty="0">
              <a:solidFill>
                <a:prstClr val="white"/>
              </a:solidFill>
              <a:latin typeface="EYInterstate" panose="02000503020000020004" pitchFamily="2" charset="0"/>
            </a:endParaRPr>
          </a:p>
        </p:txBody>
      </p:sp>
      <p:sp>
        <p:nvSpPr>
          <p:cNvPr id="5" name="TextBox 4">
            <a:extLst>
              <a:ext uri="{FF2B5EF4-FFF2-40B4-BE49-F238E27FC236}">
                <a16:creationId xmlns:a16="http://schemas.microsoft.com/office/drawing/2014/main" id="{3366A3C8-6E72-4FCF-9905-10773A6AC923}"/>
              </a:ext>
            </a:extLst>
          </p:cNvPr>
          <p:cNvSpPr txBox="1"/>
          <p:nvPr/>
        </p:nvSpPr>
        <p:spPr>
          <a:xfrm>
            <a:off x="864523" y="3429000"/>
            <a:ext cx="8198848" cy="523220"/>
          </a:xfrm>
          <a:prstGeom prst="rect">
            <a:avLst/>
          </a:prstGeom>
          <a:noFill/>
        </p:spPr>
        <p:txBody>
          <a:bodyPr wrap="square" rtlCol="0">
            <a:spAutoFit/>
          </a:bodyPr>
          <a:lstStyle/>
          <a:p>
            <a:pPr lvl="0">
              <a:defRPr/>
            </a:pPr>
            <a:r>
              <a:rPr lang="en-US" sz="2800" dirty="0">
                <a:solidFill>
                  <a:prstClr val="white"/>
                </a:solidFill>
                <a:latin typeface="EYInterstate" panose="02000503020000020004" pitchFamily="2" charset="0"/>
              </a:rPr>
              <a:t>How do you process a new vaccine shipment?</a:t>
            </a:r>
          </a:p>
        </p:txBody>
      </p:sp>
    </p:spTree>
    <p:extLst>
      <p:ext uri="{BB962C8B-B14F-4D97-AF65-F5344CB8AC3E}">
        <p14:creationId xmlns:p14="http://schemas.microsoft.com/office/powerpoint/2010/main" val="4221721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769"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1 of 5: Navigate to the Vaccine Inventory tab</a:t>
            </a:r>
          </a:p>
        </p:txBody>
      </p:sp>
      <p:sp>
        <p:nvSpPr>
          <p:cNvPr id="6" name="object 4">
            <a:extLst>
              <a:ext uri="{FF2B5EF4-FFF2-40B4-BE49-F238E27FC236}">
                <a16:creationId xmlns:a16="http://schemas.microsoft.com/office/drawing/2014/main" id="{E841121C-0B87-45EF-9992-D117D47969D7}"/>
              </a:ext>
            </a:extLst>
          </p:cNvPr>
          <p:cNvSpPr txBox="1"/>
          <p:nvPr/>
        </p:nvSpPr>
        <p:spPr>
          <a:xfrm>
            <a:off x="356921" y="878820"/>
            <a:ext cx="8815445" cy="2782813"/>
          </a:xfrm>
          <a:prstGeom prst="rect">
            <a:avLst/>
          </a:prstGeom>
        </p:spPr>
        <p:txBody>
          <a:bodyPr vert="horz" wrap="square" lIns="0" tIns="12700" rIns="0" bIns="0" rtlCol="0" anchor="t">
            <a:spAutoFit/>
          </a:bodyPr>
          <a:lstStyle/>
          <a:p>
            <a:pPr fontAlgn="base"/>
            <a:r>
              <a:rPr lang="en-US" dirty="0"/>
              <a:t>When you </a:t>
            </a:r>
            <a:r>
              <a:rPr lang="en-US" b="1" dirty="0"/>
              <a:t>PHYSICALLY RECEIVE</a:t>
            </a:r>
            <a:r>
              <a:rPr lang="en-US" dirty="0"/>
              <a:t> a vaccine inventory shipment, you will want to </a:t>
            </a:r>
            <a:r>
              <a:rPr lang="en-US" b="1" dirty="0"/>
              <a:t>ADD THE INVENTORY </a:t>
            </a:r>
            <a:r>
              <a:rPr lang="en-US" dirty="0"/>
              <a:t>to your location’s overall vaccine inventory. Processing your vaccine shipments correctly will ensure that your vaccine levels are accurate for your reporting.</a:t>
            </a:r>
          </a:p>
          <a:p>
            <a:pPr fontAlgn="base"/>
            <a:endParaRPr lang="en-US" i="1" dirty="0"/>
          </a:p>
          <a:p>
            <a:pPr fontAlgn="base"/>
            <a:r>
              <a:rPr lang="en-US" i="1" dirty="0"/>
              <a:t>This process </a:t>
            </a:r>
            <a:r>
              <a:rPr lang="en-US" b="1" i="1" dirty="0"/>
              <a:t>DOES NOT </a:t>
            </a:r>
            <a:r>
              <a:rPr lang="en-US" i="1" dirty="0"/>
              <a:t>include processing inbound vaccine inventory transfers. Please see the next section for steps on how to process inbound transfers.</a:t>
            </a:r>
          </a:p>
          <a:p>
            <a:pPr fontAlgn="base"/>
            <a:endParaRPr lang="en-US" dirty="0"/>
          </a:p>
          <a:p>
            <a:pPr marL="342900" indent="-342900" fontAlgn="base">
              <a:buFont typeface="+mj-lt"/>
              <a:buAutoNum type="arabicPeriod"/>
            </a:pPr>
            <a:r>
              <a:rPr lang="en-US" dirty="0"/>
              <a:t>At the top of your home page, locate the tab </a:t>
            </a:r>
            <a:r>
              <a:rPr lang="en-US" b="1" dirty="0"/>
              <a:t>VACCINE INVENTORY</a:t>
            </a:r>
            <a:r>
              <a:rPr lang="en-US" dirty="0"/>
              <a:t>​</a:t>
            </a:r>
          </a:p>
          <a:p>
            <a:pPr marL="342900" indent="-342900" fontAlgn="base">
              <a:buFont typeface="+mj-lt"/>
              <a:buAutoNum type="arabicPeriod"/>
            </a:pPr>
            <a:r>
              <a:rPr lang="en-US" dirty="0"/>
              <a:t>Click </a:t>
            </a:r>
            <a:r>
              <a:rPr lang="en-US" b="1" dirty="0"/>
              <a:t>VACCINE INVENTORY</a:t>
            </a:r>
            <a:r>
              <a:rPr lang="en-US" dirty="0"/>
              <a:t>​</a:t>
            </a:r>
          </a:p>
          <a:p>
            <a:pPr marL="342900" indent="-342900" fontAlgn="base">
              <a:buFont typeface="+mj-lt"/>
              <a:buAutoNum type="arabicPeriod"/>
            </a:pPr>
            <a:r>
              <a:rPr lang="en-US" dirty="0"/>
              <a:t>After clicking </a:t>
            </a:r>
            <a:r>
              <a:rPr lang="en-US" b="1" dirty="0"/>
              <a:t>VACCINE INVENTORY</a:t>
            </a:r>
            <a:r>
              <a:rPr lang="en-US" dirty="0"/>
              <a:t>, you will be directed to the </a:t>
            </a:r>
            <a:r>
              <a:rPr lang="en-US" b="1" dirty="0"/>
              <a:t>VACCINE INVENTORY TAB</a:t>
            </a:r>
            <a:endParaRPr lang="en-US" dirty="0"/>
          </a:p>
        </p:txBody>
      </p:sp>
      <p:sp>
        <p:nvSpPr>
          <p:cNvPr id="12" name="Rectangle 11">
            <a:extLst>
              <a:ext uri="{FF2B5EF4-FFF2-40B4-BE49-F238E27FC236}">
                <a16:creationId xmlns:a16="http://schemas.microsoft.com/office/drawing/2014/main" id="{958D4D5E-3C20-4E3D-BC24-147D04CE8DD9}"/>
              </a:ext>
            </a:extLst>
          </p:cNvPr>
          <p:cNvSpPr/>
          <p:nvPr/>
        </p:nvSpPr>
        <p:spPr>
          <a:xfrm>
            <a:off x="9713125" y="43220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Locate the vaccine inventory tab</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Navigate to the vaccine inventory tab</a:t>
            </a:r>
          </a:p>
        </p:txBody>
      </p:sp>
      <p:pic>
        <p:nvPicPr>
          <p:cNvPr id="24" name="Picture 23">
            <a:extLst>
              <a:ext uri="{FF2B5EF4-FFF2-40B4-BE49-F238E27FC236}">
                <a16:creationId xmlns:a16="http://schemas.microsoft.com/office/drawing/2014/main" id="{37856D59-81D0-40DC-B6A8-A2515414E1C4}"/>
              </a:ext>
            </a:extLst>
          </p:cNvPr>
          <p:cNvPicPr>
            <a:picLocks noChangeAspect="1"/>
          </p:cNvPicPr>
          <p:nvPr/>
        </p:nvPicPr>
        <p:blipFill>
          <a:blip r:embed="rId7"/>
          <a:stretch>
            <a:fillRect/>
          </a:stretch>
        </p:blipFill>
        <p:spPr>
          <a:xfrm>
            <a:off x="356921" y="4052055"/>
            <a:ext cx="9016849" cy="1438681"/>
          </a:xfrm>
          <a:prstGeom prst="rect">
            <a:avLst/>
          </a:prstGeom>
          <a:ln w="28575">
            <a:solidFill>
              <a:schemeClr val="tx1"/>
            </a:solidFill>
          </a:ln>
          <a:effectLst/>
        </p:spPr>
      </p:pic>
      <p:sp>
        <p:nvSpPr>
          <p:cNvPr id="25" name="Rectangle 24">
            <a:extLst>
              <a:ext uri="{FF2B5EF4-FFF2-40B4-BE49-F238E27FC236}">
                <a16:creationId xmlns:a16="http://schemas.microsoft.com/office/drawing/2014/main" id="{0588BCDB-A3E0-4C37-95CF-C7116E3DED35}"/>
              </a:ext>
            </a:extLst>
          </p:cNvPr>
          <p:cNvSpPr/>
          <p:nvPr/>
        </p:nvSpPr>
        <p:spPr>
          <a:xfrm>
            <a:off x="4444583" y="4629812"/>
            <a:ext cx="1425556" cy="504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85C873F-2C7E-4428-A902-34CC94B28FF5}"/>
              </a:ext>
            </a:extLst>
          </p:cNvPr>
          <p:cNvSpPr/>
          <p:nvPr/>
        </p:nvSpPr>
        <p:spPr>
          <a:xfrm>
            <a:off x="9848490" y="47556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168011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17"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2 of 5: Create a New Vaccine Inventory Record</a:t>
            </a:r>
          </a:p>
        </p:txBody>
      </p:sp>
      <p:sp>
        <p:nvSpPr>
          <p:cNvPr id="12" name="Rectangle 11">
            <a:extLst>
              <a:ext uri="{FF2B5EF4-FFF2-40B4-BE49-F238E27FC236}">
                <a16:creationId xmlns:a16="http://schemas.microsoft.com/office/drawing/2014/main" id="{958D4D5E-3C20-4E3D-BC24-147D04CE8DD9}"/>
              </a:ext>
            </a:extLst>
          </p:cNvPr>
          <p:cNvSpPr/>
          <p:nvPr/>
        </p:nvSpPr>
        <p:spPr>
          <a:xfrm>
            <a:off x="9692805" y="5328727"/>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Add a new vaccine inventory record</a:t>
            </a:r>
            <a:endParaRPr kumimoji="0" lang="en-US" sz="1400" b="0" i="0" u="none" strike="noStrike" kern="1200" cap="none" spc="0" normalizeH="0" baseline="0" noProof="0" dirty="0">
              <a:ln>
                <a:noFill/>
              </a:ln>
              <a:solidFill>
                <a:srgbClr val="000000"/>
              </a:solidFill>
              <a:effectLst/>
              <a:uLnTx/>
              <a:uFillTx/>
              <a:latin typeface="EYInterstate"/>
              <a:ea typeface="+mn-ea"/>
              <a:cs typeface="+mn-cs"/>
            </a:endParaRPr>
          </a:p>
        </p:txBody>
      </p:sp>
      <p:sp>
        <p:nvSpPr>
          <p:cNvPr id="16" name="TextBox 15">
            <a:extLst>
              <a:ext uri="{FF2B5EF4-FFF2-40B4-BE49-F238E27FC236}">
                <a16:creationId xmlns:a16="http://schemas.microsoft.com/office/drawing/2014/main" id="{F82660D4-174E-494B-8138-62CC2BD92056}"/>
              </a:ext>
            </a:extLst>
          </p:cNvPr>
          <p:cNvSpPr txBox="1"/>
          <p:nvPr/>
        </p:nvSpPr>
        <p:spPr>
          <a:xfrm>
            <a:off x="9794205" y="2904479"/>
            <a:ext cx="1946503" cy="1877437"/>
          </a:xfrm>
          <a:prstGeom prst="rect">
            <a:avLst/>
          </a:prstGeom>
          <a:noFill/>
        </p:spPr>
        <p:txBody>
          <a:bodyPr wrap="square" lIns="0" tIns="0" rIns="0" bIns="0" rtlCol="0" anchor="t">
            <a:spAutoFit/>
          </a:bodyPr>
          <a:lstStyle/>
          <a:p>
            <a:pPr lvl="0">
              <a:spcAft>
                <a:spcPts val="600"/>
              </a:spcAft>
              <a:buClr>
                <a:srgbClr val="4472C4"/>
              </a:buClr>
              <a:buSzPct val="70000"/>
              <a:defRPr/>
            </a:pPr>
            <a:r>
              <a:rPr lang="en-US" sz="1400" b="1" dirty="0">
                <a:solidFill>
                  <a:srgbClr val="000000"/>
                </a:solidFill>
                <a:latin typeface="EYInterstate"/>
              </a:rPr>
              <a:t>Tips</a:t>
            </a:r>
          </a:p>
          <a:p>
            <a:pPr lvl="0">
              <a:spcAft>
                <a:spcPts val="600"/>
              </a:spcAft>
              <a:buClr>
                <a:srgbClr val="4472C4"/>
              </a:buClr>
              <a:buSzPct val="70000"/>
              <a:defRPr/>
            </a:pPr>
            <a:r>
              <a:rPr lang="en-US" sz="1400" dirty="0">
                <a:solidFill>
                  <a:srgbClr val="000000"/>
                </a:solidFill>
                <a:latin typeface="EYInterstate"/>
              </a:rPr>
              <a:t>You can use the SEARCH BAR in the All Vaccine Inventories List View to search for a record</a:t>
            </a:r>
          </a:p>
          <a:p>
            <a:pPr lvl="0">
              <a:spcAft>
                <a:spcPts val="600"/>
              </a:spcAft>
              <a:buClr>
                <a:srgbClr val="4472C4"/>
              </a:buClr>
              <a:buSzPct val="70000"/>
              <a:defRPr/>
            </a:pPr>
            <a:r>
              <a:rPr lang="en-US" sz="1400" dirty="0">
                <a:solidFill>
                  <a:srgbClr val="000000"/>
                </a:solidFill>
                <a:latin typeface="EYInterstate"/>
              </a:rPr>
              <a:t>Clicking on COLUMN HEADER will sort by the column</a:t>
            </a:r>
          </a:p>
        </p:txBody>
      </p:sp>
      <p:sp>
        <p:nvSpPr>
          <p:cNvPr id="19" name="object 4">
            <a:extLst>
              <a:ext uri="{FF2B5EF4-FFF2-40B4-BE49-F238E27FC236}">
                <a16:creationId xmlns:a16="http://schemas.microsoft.com/office/drawing/2014/main" id="{1E526E58-B9EA-4BAC-89C5-226F9BD5E628}"/>
              </a:ext>
            </a:extLst>
          </p:cNvPr>
          <p:cNvSpPr txBox="1"/>
          <p:nvPr/>
        </p:nvSpPr>
        <p:spPr>
          <a:xfrm>
            <a:off x="356921" y="878820"/>
            <a:ext cx="8815445" cy="2182649"/>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dirty="0">
                <a:solidFill>
                  <a:srgbClr val="000000"/>
                </a:solidFill>
                <a:latin typeface="EYInterstate"/>
              </a:rPr>
              <a:t>At the top of the page, you will see the different actions you can take to manage your vaccine inventory. This will be your main working page for ensuring that your inventory levels are accurate. See the </a:t>
            </a:r>
            <a:r>
              <a:rPr lang="en-US" b="1" dirty="0"/>
              <a:t>VACCINE INVENTORY WASTAGE, RETURNS &amp; TRANSFERS TRAINING GUIDE </a:t>
            </a:r>
            <a:r>
              <a:rPr lang="en-US" dirty="0">
                <a:solidFill>
                  <a:srgbClr val="000000"/>
                </a:solidFill>
                <a:latin typeface="EYInterstate"/>
              </a:rPr>
              <a:t>to learn more about vaccine wastage, returns and transfers. </a:t>
            </a:r>
          </a:p>
          <a:p>
            <a:pPr marL="12065" marR="5080" defTabSz="457200">
              <a:spcAft>
                <a:spcPts val="600"/>
              </a:spcAft>
              <a:tabLst>
                <a:tab pos="241300" algn="l"/>
              </a:tabLst>
              <a:defRPr/>
            </a:pPr>
            <a:endParaRPr lang="en-US" i="1" dirty="0"/>
          </a:p>
          <a:p>
            <a:pPr marL="240665" marR="5080" indent="-228600" defTabSz="457200">
              <a:spcAft>
                <a:spcPts val="600"/>
              </a:spcAft>
              <a:buFontTx/>
              <a:buAutoNum type="arabicPeriod"/>
              <a:tabLst>
                <a:tab pos="241300" algn="l"/>
              </a:tabLst>
              <a:defRPr/>
            </a:pPr>
            <a:r>
              <a:rPr lang="en-US" dirty="0"/>
              <a:t>Click </a:t>
            </a:r>
            <a:r>
              <a:rPr lang="en-US" b="1" dirty="0"/>
              <a:t>ADD</a:t>
            </a:r>
          </a:p>
          <a:p>
            <a:pPr marL="240665" marR="5080" indent="-228600" defTabSz="457200">
              <a:spcAft>
                <a:spcPts val="600"/>
              </a:spcAft>
              <a:buFontTx/>
              <a:buAutoNum type="arabicPeriod"/>
              <a:tabLst>
                <a:tab pos="241300" algn="l"/>
              </a:tabLst>
              <a:defRPr/>
            </a:pPr>
            <a:r>
              <a:rPr lang="en-US" dirty="0"/>
              <a:t>After clicking add, you will be prompted to </a:t>
            </a:r>
            <a:r>
              <a:rPr lang="en-US" b="1" dirty="0"/>
              <a:t>PROVIDE ADDITIONAL VACCINE DETAILS </a:t>
            </a:r>
          </a:p>
        </p:txBody>
      </p:sp>
      <p:pic>
        <p:nvPicPr>
          <p:cNvPr id="20" name="Picture 19">
            <a:extLst>
              <a:ext uri="{FF2B5EF4-FFF2-40B4-BE49-F238E27FC236}">
                <a16:creationId xmlns:a16="http://schemas.microsoft.com/office/drawing/2014/main" id="{9A9C6F3C-8016-4AF6-AD79-1DF9A3A36642}"/>
              </a:ext>
            </a:extLst>
          </p:cNvPr>
          <p:cNvPicPr>
            <a:picLocks noChangeAspect="1"/>
          </p:cNvPicPr>
          <p:nvPr/>
        </p:nvPicPr>
        <p:blipFill>
          <a:blip r:embed="rId7"/>
          <a:stretch>
            <a:fillRect/>
          </a:stretch>
        </p:blipFill>
        <p:spPr>
          <a:xfrm>
            <a:off x="354876" y="3350025"/>
            <a:ext cx="9016849" cy="2863782"/>
          </a:xfrm>
          <a:prstGeom prst="rect">
            <a:avLst/>
          </a:prstGeom>
          <a:ln w="28575">
            <a:solidFill>
              <a:schemeClr val="tx1"/>
            </a:solidFill>
          </a:ln>
          <a:effectLst/>
        </p:spPr>
      </p:pic>
      <p:sp>
        <p:nvSpPr>
          <p:cNvPr id="22" name="Rectangle 21">
            <a:extLst>
              <a:ext uri="{FF2B5EF4-FFF2-40B4-BE49-F238E27FC236}">
                <a16:creationId xmlns:a16="http://schemas.microsoft.com/office/drawing/2014/main" id="{0FF9F4FC-9A5F-4BA7-A545-2B0E0129937A}"/>
              </a:ext>
            </a:extLst>
          </p:cNvPr>
          <p:cNvSpPr/>
          <p:nvPr/>
        </p:nvSpPr>
        <p:spPr>
          <a:xfrm>
            <a:off x="334556" y="4802705"/>
            <a:ext cx="3057430" cy="5438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0909B2E-8F5E-4E6D-BD6D-B2E1DDB547C0}"/>
              </a:ext>
            </a:extLst>
          </p:cNvPr>
          <p:cNvSpPr/>
          <p:nvPr/>
        </p:nvSpPr>
        <p:spPr>
          <a:xfrm>
            <a:off x="4694325" y="3954837"/>
            <a:ext cx="768270" cy="4217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BEDC676-4A43-4E2A-ABC1-6DB1AB7F0817}"/>
              </a:ext>
            </a:extLst>
          </p:cNvPr>
          <p:cNvSpPr/>
          <p:nvPr/>
        </p:nvSpPr>
        <p:spPr>
          <a:xfrm>
            <a:off x="9848490" y="57081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29057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A8CC9B-7E75-4A62-BFD2-C4208F030D77}"/>
              </a:ext>
            </a:extLst>
          </p:cNvPr>
          <p:cNvPicPr>
            <a:picLocks noChangeAspect="1"/>
          </p:cNvPicPr>
          <p:nvPr/>
        </p:nvPicPr>
        <p:blipFill>
          <a:blip r:embed="rId5"/>
          <a:stretch>
            <a:fillRect/>
          </a:stretch>
        </p:blipFill>
        <p:spPr>
          <a:xfrm>
            <a:off x="349185" y="878819"/>
            <a:ext cx="5139887" cy="4366771"/>
          </a:xfrm>
          <a:prstGeom prst="rect">
            <a:avLst/>
          </a:prstGeom>
          <a:ln w="28575">
            <a:solidFill>
              <a:schemeClr val="tx1"/>
            </a:solidFill>
          </a:ln>
          <a:effectLst/>
        </p:spPr>
      </p:pic>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865" name="think-cell Slide" r:id="rId6" imgW="7772400" imgH="10058400" progId="TCLayout.ActiveDocument.1">
                  <p:embed/>
                </p:oleObj>
              </mc:Choice>
              <mc:Fallback>
                <p:oleObj name="think-cell Slide" r:id="rId6"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3 of 5: </a:t>
            </a:r>
            <a:r>
              <a:rPr lang="en-US" sz="2000" b="1" dirty="0">
                <a:ln w="0">
                  <a:noFill/>
                </a:ln>
                <a:solidFill>
                  <a:srgbClr val="000000"/>
                </a:solidFill>
                <a:latin typeface="EYInterstate"/>
                <a:cs typeface="Arial"/>
              </a:rPr>
              <a:t>Enter Vaccine Inventory Information</a:t>
            </a:r>
            <a:endParaRPr kumimoji="0" lang="en-US" sz="2000" b="1" i="0" u="none" strike="noStrike" kern="1200" cap="none" spc="0" normalizeH="0" baseline="0" noProof="0" dirty="0">
              <a:ln w="0">
                <a:noFill/>
              </a:ln>
              <a:solidFill>
                <a:srgbClr val="000000"/>
              </a:solidFill>
              <a:effectLst/>
              <a:uLnTx/>
              <a:uFillTx/>
              <a:latin typeface="EYInterstate"/>
              <a:ea typeface="+mj-ea"/>
              <a:cs typeface="Arial"/>
            </a:endParaRPr>
          </a:p>
        </p:txBody>
      </p:sp>
      <p:sp>
        <p:nvSpPr>
          <p:cNvPr id="12" name="Rectangle 11">
            <a:extLst>
              <a:ext uri="{FF2B5EF4-FFF2-40B4-BE49-F238E27FC236}">
                <a16:creationId xmlns:a16="http://schemas.microsoft.com/office/drawing/2014/main" id="{958D4D5E-3C20-4E3D-BC24-147D04CE8DD9}"/>
              </a:ext>
            </a:extLst>
          </p:cNvPr>
          <p:cNvSpPr/>
          <p:nvPr/>
        </p:nvSpPr>
        <p:spPr>
          <a:xfrm>
            <a:off x="9692805" y="48554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Populate vaccine inventory information</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11541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i="0" u="none" strike="noStrike" kern="1200" cap="none" spc="0" normalizeH="0" baseline="0" noProof="0" dirty="0">
                <a:ln>
                  <a:noFill/>
                </a:ln>
                <a:solidFill>
                  <a:srgbClr val="000000"/>
                </a:solidFill>
                <a:effectLst/>
                <a:uLnTx/>
                <a:uFillTx/>
                <a:latin typeface="EYInterstate"/>
                <a:ea typeface="+mn-ea"/>
                <a:cs typeface="+mn-cs"/>
              </a:rPr>
              <a:t>Shipments from DIFFERENT </a:t>
            </a:r>
            <a:r>
              <a:rPr lang="en-US" sz="1400" dirty="0">
                <a:solidFill>
                  <a:srgbClr val="000000"/>
                </a:solidFill>
                <a:latin typeface="EYInterstate"/>
              </a:rPr>
              <a:t>LOT NUMBERS must be entered as separate inventory records</a:t>
            </a:r>
            <a:endParaRPr kumimoji="0" lang="en-US" sz="1400" i="0" u="none" strike="noStrike" kern="1200" cap="none" spc="0" normalizeH="0" baseline="0" noProof="0" dirty="0">
              <a:ln>
                <a:noFill/>
              </a:ln>
              <a:solidFill>
                <a:srgbClr val="000000"/>
              </a:solidFill>
              <a:effectLst/>
              <a:uLnTx/>
              <a:uFillTx/>
              <a:latin typeface="EYInterstate"/>
              <a:ea typeface="+mn-ea"/>
              <a:cs typeface="+mn-cs"/>
            </a:endParaRPr>
          </a:p>
        </p:txBody>
      </p:sp>
      <p:sp>
        <p:nvSpPr>
          <p:cNvPr id="24" name="object 4">
            <a:extLst>
              <a:ext uri="{FF2B5EF4-FFF2-40B4-BE49-F238E27FC236}">
                <a16:creationId xmlns:a16="http://schemas.microsoft.com/office/drawing/2014/main" id="{10C5C0FC-EE74-4742-A712-FA8D66E0A2A2}"/>
              </a:ext>
            </a:extLst>
          </p:cNvPr>
          <p:cNvSpPr txBox="1"/>
          <p:nvPr/>
        </p:nvSpPr>
        <p:spPr>
          <a:xfrm>
            <a:off x="5747349" y="878820"/>
            <a:ext cx="3751440" cy="4983416"/>
          </a:xfrm>
          <a:prstGeom prst="rect">
            <a:avLst/>
          </a:prstGeom>
        </p:spPr>
        <p:txBody>
          <a:bodyPr vert="horz" wrap="square" lIns="0" tIns="12700" rIns="0" bIns="0" rtlCol="0" anchor="t">
            <a:spAutoFit/>
          </a:bodyPr>
          <a:lstStyle/>
          <a:p>
            <a:pPr marL="12065" marR="5080" defTabSz="457200">
              <a:tabLst>
                <a:tab pos="241300" algn="l"/>
              </a:tabLst>
              <a:defRPr/>
            </a:pPr>
            <a:r>
              <a:rPr lang="en-US" dirty="0">
                <a:solidFill>
                  <a:srgbClr val="000000"/>
                </a:solidFill>
                <a:latin typeface="EYInterstate"/>
              </a:rPr>
              <a:t>The </a:t>
            </a:r>
            <a:r>
              <a:rPr lang="en-US" b="1" dirty="0">
                <a:solidFill>
                  <a:srgbClr val="000000"/>
                </a:solidFill>
                <a:latin typeface="EYInterstate"/>
              </a:rPr>
              <a:t>NEW VACCINE INVENTORY PAGE</a:t>
            </a:r>
            <a:r>
              <a:rPr lang="en-US" dirty="0">
                <a:solidFill>
                  <a:srgbClr val="000000"/>
                </a:solidFill>
                <a:latin typeface="EYInterstate"/>
              </a:rPr>
              <a:t> will appear.</a:t>
            </a:r>
          </a:p>
          <a:p>
            <a:pPr marL="12065" marR="5080" defTabSz="457200">
              <a:tabLst>
                <a:tab pos="241300" algn="l"/>
              </a:tabLst>
              <a:defRPr/>
            </a:pPr>
            <a:endParaRPr lang="en-US" dirty="0">
              <a:solidFill>
                <a:srgbClr val="000000"/>
              </a:solidFill>
              <a:latin typeface="EYInterstate"/>
            </a:endParaRPr>
          </a:p>
          <a:p>
            <a:pPr marL="12065" marR="5080" defTabSz="457200">
              <a:tabLst>
                <a:tab pos="241300" algn="l"/>
              </a:tabLst>
              <a:defRPr/>
            </a:pPr>
            <a:r>
              <a:rPr lang="en-US" dirty="0">
                <a:solidFill>
                  <a:srgbClr val="000000"/>
                </a:solidFill>
                <a:latin typeface="EYInterstate"/>
              </a:rPr>
              <a:t>To search for a picklist value, you need to enter at least </a:t>
            </a:r>
            <a:r>
              <a:rPr lang="en-US" b="1" dirty="0">
                <a:solidFill>
                  <a:srgbClr val="000000"/>
                </a:solidFill>
                <a:latin typeface="EYInterstate"/>
              </a:rPr>
              <a:t>THREE CHARACTERS. </a:t>
            </a:r>
          </a:p>
          <a:p>
            <a:pPr marL="12065" marR="5080" defTabSz="457200">
              <a:tabLst>
                <a:tab pos="241300" algn="l"/>
              </a:tabLst>
              <a:defRPr/>
            </a:pPr>
            <a:endParaRPr lang="en-US" dirty="0">
              <a:solidFill>
                <a:srgbClr val="000000"/>
              </a:solidFill>
              <a:latin typeface="EYInterstate"/>
            </a:endParaRPr>
          </a:p>
          <a:p>
            <a:pPr marL="354965" marR="5080" indent="-342900" defTabSz="457200">
              <a:spcAft>
                <a:spcPts val="600"/>
              </a:spcAft>
              <a:buAutoNum type="arabicPeriod"/>
              <a:tabLst>
                <a:tab pos="241300" algn="l"/>
              </a:tabLst>
              <a:defRPr/>
            </a:pPr>
            <a:r>
              <a:rPr lang="en-US" dirty="0">
                <a:solidFill>
                  <a:srgbClr val="000000"/>
                </a:solidFill>
                <a:latin typeface="EYInterstate"/>
              </a:rPr>
              <a:t>Populate all required </a:t>
            </a:r>
            <a:r>
              <a:rPr lang="en-US" b="1" dirty="0">
                <a:solidFill>
                  <a:srgbClr val="000000"/>
                </a:solidFill>
                <a:latin typeface="EYInterstate"/>
              </a:rPr>
              <a:t>VACCINE INVENTORY FIELDS</a:t>
            </a:r>
          </a:p>
          <a:p>
            <a:pPr marL="812165" marR="5080" lvl="1" indent="-342900" defTabSz="457200">
              <a:spcAft>
                <a:spcPts val="600"/>
              </a:spcAft>
              <a:buFont typeface="Arial" panose="020B0604020202020204" pitchFamily="34" charset="0"/>
              <a:buChar char="•"/>
              <a:tabLst>
                <a:tab pos="241300" algn="l"/>
              </a:tabLst>
              <a:defRPr/>
            </a:pPr>
            <a:r>
              <a:rPr lang="en-US" dirty="0">
                <a:solidFill>
                  <a:srgbClr val="000000"/>
                </a:solidFill>
                <a:latin typeface="EYInterstate"/>
              </a:rPr>
              <a:t>Product</a:t>
            </a:r>
          </a:p>
          <a:p>
            <a:pPr marL="812165" marR="5080" lvl="1" indent="-342900" defTabSz="457200">
              <a:spcAft>
                <a:spcPts val="600"/>
              </a:spcAft>
              <a:buFont typeface="Arial" panose="020B0604020202020204" pitchFamily="34" charset="0"/>
              <a:buChar char="•"/>
              <a:tabLst>
                <a:tab pos="241300" algn="l"/>
              </a:tabLst>
              <a:defRPr/>
            </a:pPr>
            <a:r>
              <a:rPr lang="en-US" dirty="0">
                <a:solidFill>
                  <a:srgbClr val="000000"/>
                </a:solidFill>
                <a:latin typeface="EYInterstate"/>
              </a:rPr>
              <a:t>Total Doses</a:t>
            </a:r>
          </a:p>
          <a:p>
            <a:pPr marL="812165" marR="5080" lvl="1" indent="-342900" defTabSz="457200">
              <a:spcAft>
                <a:spcPts val="600"/>
              </a:spcAft>
              <a:buFont typeface="Arial" panose="020B0604020202020204" pitchFamily="34" charset="0"/>
              <a:buChar char="•"/>
              <a:tabLst>
                <a:tab pos="241300" algn="l"/>
              </a:tabLst>
              <a:defRPr/>
            </a:pPr>
            <a:r>
              <a:rPr lang="en-US" dirty="0">
                <a:solidFill>
                  <a:srgbClr val="000000"/>
                </a:solidFill>
                <a:latin typeface="EYInterstate"/>
              </a:rPr>
              <a:t>Lot # </a:t>
            </a:r>
          </a:p>
          <a:p>
            <a:pPr marL="812165" marR="5080" lvl="1" indent="-342900" defTabSz="457200">
              <a:spcAft>
                <a:spcPts val="600"/>
              </a:spcAft>
              <a:buFont typeface="Arial" panose="020B0604020202020204" pitchFamily="34" charset="0"/>
              <a:buChar char="•"/>
              <a:tabLst>
                <a:tab pos="241300" algn="l"/>
              </a:tabLst>
              <a:defRPr/>
            </a:pPr>
            <a:r>
              <a:rPr lang="en-US" dirty="0">
                <a:solidFill>
                  <a:srgbClr val="000000"/>
                </a:solidFill>
                <a:latin typeface="EYInterstate"/>
              </a:rPr>
              <a:t>Vaccine Inventory Name </a:t>
            </a:r>
            <a:r>
              <a:rPr lang="en-US" i="1" dirty="0">
                <a:solidFill>
                  <a:srgbClr val="000000"/>
                </a:solidFill>
                <a:latin typeface="EYInterstate"/>
              </a:rPr>
              <a:t>(Editable)</a:t>
            </a:r>
            <a:endParaRPr lang="en-US" dirty="0">
              <a:solidFill>
                <a:srgbClr val="000000"/>
              </a:solidFill>
              <a:latin typeface="EYInterstate"/>
            </a:endParaRPr>
          </a:p>
          <a:p>
            <a:pPr marL="812165" marR="5080" lvl="1" indent="-342900" defTabSz="457200">
              <a:spcAft>
                <a:spcPts val="600"/>
              </a:spcAft>
              <a:buFont typeface="Arial" panose="020B0604020202020204" pitchFamily="34" charset="0"/>
              <a:buChar char="•"/>
              <a:tabLst>
                <a:tab pos="241300" algn="l"/>
              </a:tabLst>
              <a:defRPr/>
            </a:pPr>
            <a:r>
              <a:rPr lang="en-US" dirty="0">
                <a:solidFill>
                  <a:srgbClr val="000000"/>
                </a:solidFill>
                <a:latin typeface="EYInterstate"/>
              </a:rPr>
              <a:t>Expiration Date</a:t>
            </a:r>
          </a:p>
          <a:p>
            <a:pPr marL="812165" marR="5080" lvl="1" indent="-342900" defTabSz="457200">
              <a:spcAft>
                <a:spcPts val="600"/>
              </a:spcAft>
              <a:buFont typeface="Arial" panose="020B0604020202020204" pitchFamily="34" charset="0"/>
              <a:buChar char="•"/>
              <a:tabLst>
                <a:tab pos="241300" algn="l"/>
              </a:tabLst>
              <a:defRPr/>
            </a:pPr>
            <a:r>
              <a:rPr lang="en-US" dirty="0">
                <a:solidFill>
                  <a:srgbClr val="000000"/>
                </a:solidFill>
                <a:latin typeface="EYInterstate"/>
              </a:rPr>
              <a:t>Account</a:t>
            </a:r>
          </a:p>
          <a:p>
            <a:pPr marL="354965" marR="5080" indent="-342900" defTabSz="457200">
              <a:spcAft>
                <a:spcPts val="600"/>
              </a:spcAft>
              <a:buAutoNum type="arabicPeriod"/>
              <a:tabLst>
                <a:tab pos="241300" algn="l"/>
              </a:tabLst>
              <a:defRPr/>
            </a:pPr>
            <a:r>
              <a:rPr lang="en-US" dirty="0">
                <a:solidFill>
                  <a:srgbClr val="000000"/>
                </a:solidFill>
                <a:latin typeface="EYInterstate"/>
              </a:rPr>
              <a:t>Continue to </a:t>
            </a:r>
            <a:r>
              <a:rPr lang="en-US" b="1" dirty="0">
                <a:solidFill>
                  <a:srgbClr val="000000"/>
                </a:solidFill>
                <a:latin typeface="EYInterstate"/>
              </a:rPr>
              <a:t>SHIPMENT DETAILS</a:t>
            </a:r>
          </a:p>
        </p:txBody>
      </p:sp>
      <p:sp>
        <p:nvSpPr>
          <p:cNvPr id="3" name="Rectangle 2">
            <a:extLst>
              <a:ext uri="{FF2B5EF4-FFF2-40B4-BE49-F238E27FC236}">
                <a16:creationId xmlns:a16="http://schemas.microsoft.com/office/drawing/2014/main" id="{9782017F-BD94-463B-A7AF-E45727FD8356}"/>
              </a:ext>
            </a:extLst>
          </p:cNvPr>
          <p:cNvSpPr/>
          <p:nvPr/>
        </p:nvSpPr>
        <p:spPr>
          <a:xfrm>
            <a:off x="587958" y="1532364"/>
            <a:ext cx="4820802" cy="23513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AD2505-59BB-4405-99EA-0DA51D3AFBDA}"/>
              </a:ext>
            </a:extLst>
          </p:cNvPr>
          <p:cNvSpPr/>
          <p:nvPr/>
        </p:nvSpPr>
        <p:spPr>
          <a:xfrm>
            <a:off x="9848490" y="52255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3410061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13"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4 of 5: Enter Dosage &amp; Shipment Details</a:t>
            </a:r>
          </a:p>
        </p:txBody>
      </p:sp>
      <p:sp>
        <p:nvSpPr>
          <p:cNvPr id="12" name="Rectangle 11">
            <a:extLst>
              <a:ext uri="{FF2B5EF4-FFF2-40B4-BE49-F238E27FC236}">
                <a16:creationId xmlns:a16="http://schemas.microsoft.com/office/drawing/2014/main" id="{958D4D5E-3C20-4E3D-BC24-147D04CE8DD9}"/>
              </a:ext>
            </a:extLst>
          </p:cNvPr>
          <p:cNvSpPr/>
          <p:nvPr/>
        </p:nvSpPr>
        <p:spPr>
          <a:xfrm>
            <a:off x="9692805" y="4642424"/>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1982853"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Enter dosage and shipment details </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93871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i="0" u="none" strike="noStrike" kern="1200" cap="none" spc="0" normalizeH="0" baseline="0" noProof="0" dirty="0">
                <a:ln>
                  <a:noFill/>
                </a:ln>
                <a:solidFill>
                  <a:srgbClr val="000000"/>
                </a:solidFill>
                <a:effectLst/>
                <a:uLnTx/>
                <a:uFillTx/>
                <a:latin typeface="EYInterstate"/>
                <a:ea typeface="+mn-ea"/>
                <a:cs typeface="+mn-cs"/>
              </a:rPr>
              <a:t>You may click SAVE &amp; NEW to add additional vaccine inventory</a:t>
            </a:r>
          </a:p>
        </p:txBody>
      </p:sp>
      <p:sp>
        <p:nvSpPr>
          <p:cNvPr id="24" name="object 4">
            <a:extLst>
              <a:ext uri="{FF2B5EF4-FFF2-40B4-BE49-F238E27FC236}">
                <a16:creationId xmlns:a16="http://schemas.microsoft.com/office/drawing/2014/main" id="{10C5C0FC-EE74-4742-A712-FA8D66E0A2A2}"/>
              </a:ext>
            </a:extLst>
          </p:cNvPr>
          <p:cNvSpPr txBox="1"/>
          <p:nvPr/>
        </p:nvSpPr>
        <p:spPr>
          <a:xfrm>
            <a:off x="5775310" y="878820"/>
            <a:ext cx="3779779" cy="5691302"/>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dirty="0">
                <a:solidFill>
                  <a:srgbClr val="000000"/>
                </a:solidFill>
                <a:latin typeface="EYInterstate"/>
              </a:rPr>
              <a:t>You can now enter the remaining vaccine shipment details. </a:t>
            </a:r>
          </a:p>
          <a:p>
            <a:pPr marL="12065" marR="5080" defTabSz="457200">
              <a:spcAft>
                <a:spcPts val="600"/>
              </a:spcAft>
              <a:tabLst>
                <a:tab pos="241300" algn="l"/>
              </a:tabLst>
              <a:defRPr/>
            </a:pPr>
            <a:r>
              <a:rPr lang="en-US" dirty="0">
                <a:solidFill>
                  <a:srgbClr val="000000"/>
                </a:solidFill>
                <a:latin typeface="EYInterstate"/>
              </a:rPr>
              <a:t>Do </a:t>
            </a:r>
            <a:r>
              <a:rPr lang="en-US" b="1" dirty="0">
                <a:solidFill>
                  <a:srgbClr val="000000"/>
                </a:solidFill>
                <a:latin typeface="EYInterstate"/>
              </a:rPr>
              <a:t>NOT</a:t>
            </a:r>
            <a:r>
              <a:rPr lang="en-US" dirty="0">
                <a:solidFill>
                  <a:srgbClr val="000000"/>
                </a:solidFill>
                <a:latin typeface="EYInterstate"/>
              </a:rPr>
              <a:t> reduce the </a:t>
            </a:r>
            <a:r>
              <a:rPr lang="en-US" b="1" dirty="0">
                <a:solidFill>
                  <a:srgbClr val="000000"/>
                </a:solidFill>
                <a:latin typeface="EYInterstate"/>
              </a:rPr>
              <a:t>TOTAL DOSES AMOUNT</a:t>
            </a:r>
            <a:r>
              <a:rPr lang="en-US" dirty="0">
                <a:solidFill>
                  <a:srgbClr val="000000"/>
                </a:solidFill>
                <a:latin typeface="EYInterstate"/>
              </a:rPr>
              <a:t> if you have wastage, spoilage, or plan to redistribute inventory. </a:t>
            </a:r>
          </a:p>
          <a:p>
            <a:pPr marL="12065" marR="5080" defTabSz="457200">
              <a:spcAft>
                <a:spcPts val="600"/>
              </a:spcAft>
              <a:tabLst>
                <a:tab pos="241300" algn="l"/>
              </a:tabLst>
              <a:defRPr/>
            </a:pPr>
            <a:r>
              <a:rPr lang="en-US" dirty="0">
                <a:solidFill>
                  <a:srgbClr val="000000"/>
                </a:solidFill>
                <a:latin typeface="EYInterstate"/>
              </a:rPr>
              <a:t>This process </a:t>
            </a:r>
            <a:r>
              <a:rPr lang="en-US" b="1" dirty="0">
                <a:solidFill>
                  <a:srgbClr val="000000"/>
                </a:solidFill>
                <a:latin typeface="EYInterstate"/>
              </a:rPr>
              <a:t>MUST </a:t>
            </a:r>
            <a:r>
              <a:rPr lang="en-US" dirty="0">
                <a:solidFill>
                  <a:srgbClr val="000000"/>
                </a:solidFill>
                <a:latin typeface="EYInterstate"/>
              </a:rPr>
              <a:t>be recorded separately as </a:t>
            </a:r>
            <a:r>
              <a:rPr lang="en-US" b="1" dirty="0">
                <a:solidFill>
                  <a:srgbClr val="000000"/>
                </a:solidFill>
                <a:latin typeface="EYInterstate"/>
              </a:rPr>
              <a:t>INVENTORY DEPRECATION</a:t>
            </a:r>
            <a:r>
              <a:rPr lang="en-US" dirty="0">
                <a:solidFill>
                  <a:srgbClr val="000000"/>
                </a:solidFill>
                <a:latin typeface="EYInterstate"/>
              </a:rPr>
              <a:t>.  </a:t>
            </a:r>
          </a:p>
          <a:p>
            <a:pPr marL="12065" marR="5080" defTabSz="457200">
              <a:spcAft>
                <a:spcPts val="600"/>
              </a:spcAft>
              <a:tabLst>
                <a:tab pos="241300" algn="l"/>
              </a:tabLst>
              <a:defRPr/>
            </a:pPr>
            <a:endParaRPr lang="en-US" dirty="0">
              <a:solidFill>
                <a:srgbClr val="000000"/>
              </a:solidFill>
              <a:latin typeface="EYInterstate"/>
            </a:endParaRPr>
          </a:p>
          <a:p>
            <a:pPr marL="354965" marR="5080" indent="-342900" defTabSz="457200">
              <a:spcAft>
                <a:spcPts val="600"/>
              </a:spcAft>
              <a:buAutoNum type="arabicPeriod"/>
              <a:tabLst>
                <a:tab pos="241300" algn="l"/>
              </a:tabLst>
              <a:defRPr/>
            </a:pPr>
            <a:r>
              <a:rPr lang="en-US" dirty="0">
                <a:solidFill>
                  <a:srgbClr val="000000"/>
                </a:solidFill>
                <a:latin typeface="EYInterstate"/>
              </a:rPr>
              <a:t>Select a </a:t>
            </a:r>
            <a:r>
              <a:rPr lang="en-US" b="1" dirty="0">
                <a:solidFill>
                  <a:srgbClr val="000000"/>
                </a:solidFill>
                <a:latin typeface="EYInterstate"/>
              </a:rPr>
              <a:t>SHIPMENT RECORD</a:t>
            </a:r>
          </a:p>
          <a:p>
            <a:pPr marL="354965" marR="5080" indent="-342900" defTabSz="457200">
              <a:spcAft>
                <a:spcPts val="600"/>
              </a:spcAft>
              <a:buAutoNum type="arabicPeriod"/>
              <a:tabLst>
                <a:tab pos="241300" algn="l"/>
              </a:tabLst>
              <a:defRPr/>
            </a:pPr>
            <a:r>
              <a:rPr lang="en-US" dirty="0">
                <a:solidFill>
                  <a:srgbClr val="000000"/>
                </a:solidFill>
                <a:latin typeface="EYInterstate"/>
              </a:rPr>
              <a:t>If you cannot locate the shipment record, </a:t>
            </a:r>
            <a:r>
              <a:rPr lang="en-US" b="1" dirty="0">
                <a:solidFill>
                  <a:srgbClr val="000000"/>
                </a:solidFill>
                <a:latin typeface="EYInterstate"/>
              </a:rPr>
              <a:t>CHECK</a:t>
            </a:r>
            <a:r>
              <a:rPr lang="en-US" dirty="0">
                <a:solidFill>
                  <a:srgbClr val="000000"/>
                </a:solidFill>
                <a:latin typeface="EYInterstate"/>
              </a:rPr>
              <a:t> the </a:t>
            </a:r>
            <a:r>
              <a:rPr lang="en-US" b="1" dirty="0">
                <a:solidFill>
                  <a:srgbClr val="000000"/>
                </a:solidFill>
                <a:latin typeface="EYInterstate"/>
              </a:rPr>
              <a:t>UNABLE TO LOCATE SHIPMENT RECORD </a:t>
            </a:r>
            <a:r>
              <a:rPr lang="en-US" dirty="0">
                <a:solidFill>
                  <a:srgbClr val="000000"/>
                </a:solidFill>
                <a:latin typeface="EYInterstate"/>
              </a:rPr>
              <a:t>box</a:t>
            </a:r>
          </a:p>
          <a:p>
            <a:pPr marL="354965" marR="5080" indent="-342900" defTabSz="457200">
              <a:spcAft>
                <a:spcPts val="600"/>
              </a:spcAft>
              <a:buAutoNum type="arabicPeriod"/>
              <a:tabLst>
                <a:tab pos="241300" algn="l"/>
              </a:tabLst>
              <a:defRPr/>
            </a:pPr>
            <a:r>
              <a:rPr lang="en-US" dirty="0">
                <a:solidFill>
                  <a:srgbClr val="000000"/>
                </a:solidFill>
                <a:latin typeface="EYInterstate"/>
              </a:rPr>
              <a:t>Before saving, </a:t>
            </a:r>
            <a:r>
              <a:rPr lang="en-US" b="1" dirty="0">
                <a:solidFill>
                  <a:srgbClr val="000000"/>
                </a:solidFill>
                <a:latin typeface="EYInterstate"/>
              </a:rPr>
              <a:t>REVIEW</a:t>
            </a:r>
            <a:r>
              <a:rPr lang="en-US" dirty="0">
                <a:solidFill>
                  <a:srgbClr val="000000"/>
                </a:solidFill>
                <a:latin typeface="EYInterstate"/>
              </a:rPr>
              <a:t> all entered details</a:t>
            </a:r>
          </a:p>
          <a:p>
            <a:pPr marL="354965" marR="5080" indent="-342900" defTabSz="457200">
              <a:spcAft>
                <a:spcPts val="600"/>
              </a:spcAft>
              <a:buAutoNum type="arabicPeriod"/>
              <a:tabLst>
                <a:tab pos="241300" algn="l"/>
              </a:tabLst>
              <a:defRPr/>
            </a:pPr>
            <a:r>
              <a:rPr lang="en-US" dirty="0">
                <a:solidFill>
                  <a:srgbClr val="000000"/>
                </a:solidFill>
                <a:latin typeface="EYInterstate"/>
              </a:rPr>
              <a:t>Click </a:t>
            </a:r>
            <a:r>
              <a:rPr lang="en-US" b="1" dirty="0">
                <a:solidFill>
                  <a:srgbClr val="000000"/>
                </a:solidFill>
                <a:latin typeface="EYInterstate"/>
              </a:rPr>
              <a:t>SAVE</a:t>
            </a:r>
            <a:endParaRPr lang="en-US" dirty="0">
              <a:solidFill>
                <a:srgbClr val="000000"/>
              </a:solidFill>
              <a:latin typeface="EYInterstate"/>
            </a:endParaRPr>
          </a:p>
          <a:p>
            <a:pPr marL="354965" marR="5080" indent="-342900" defTabSz="457200">
              <a:spcAft>
                <a:spcPts val="600"/>
              </a:spcAft>
              <a:buAutoNum type="arabicPeriod"/>
              <a:tabLst>
                <a:tab pos="241300" algn="l"/>
              </a:tabLst>
              <a:defRPr/>
            </a:pPr>
            <a:endParaRPr lang="en-US" dirty="0">
              <a:solidFill>
                <a:srgbClr val="000000"/>
              </a:solidFill>
              <a:latin typeface="EYInterstate"/>
            </a:endParaRPr>
          </a:p>
          <a:p>
            <a:pPr marL="354965" marR="5080" indent="-342900" defTabSz="457200">
              <a:spcAft>
                <a:spcPts val="600"/>
              </a:spcAft>
              <a:buAutoNum type="arabicPeriod"/>
              <a:tabLst>
                <a:tab pos="241300" algn="l"/>
              </a:tabLst>
              <a:defRPr/>
            </a:pPr>
            <a:endParaRPr lang="en-US" dirty="0">
              <a:solidFill>
                <a:srgbClr val="000000"/>
              </a:solidFill>
              <a:latin typeface="EYInterstate"/>
            </a:endParaRPr>
          </a:p>
        </p:txBody>
      </p:sp>
      <p:pic>
        <p:nvPicPr>
          <p:cNvPr id="23" name="Picture 22">
            <a:extLst>
              <a:ext uri="{FF2B5EF4-FFF2-40B4-BE49-F238E27FC236}">
                <a16:creationId xmlns:a16="http://schemas.microsoft.com/office/drawing/2014/main" id="{D33D23B9-4507-433E-9A92-7878D016FB46}"/>
              </a:ext>
            </a:extLst>
          </p:cNvPr>
          <p:cNvPicPr>
            <a:picLocks noChangeAspect="1"/>
          </p:cNvPicPr>
          <p:nvPr/>
        </p:nvPicPr>
        <p:blipFill>
          <a:blip r:embed="rId7"/>
          <a:stretch>
            <a:fillRect/>
          </a:stretch>
        </p:blipFill>
        <p:spPr>
          <a:xfrm>
            <a:off x="349185" y="878819"/>
            <a:ext cx="5139887" cy="4366771"/>
          </a:xfrm>
          <a:prstGeom prst="rect">
            <a:avLst/>
          </a:prstGeom>
          <a:ln w="28575">
            <a:solidFill>
              <a:schemeClr val="tx1"/>
            </a:solidFill>
          </a:ln>
          <a:effectLst/>
        </p:spPr>
      </p:pic>
      <p:sp>
        <p:nvSpPr>
          <p:cNvPr id="25" name="Rectangle 24">
            <a:extLst>
              <a:ext uri="{FF2B5EF4-FFF2-40B4-BE49-F238E27FC236}">
                <a16:creationId xmlns:a16="http://schemas.microsoft.com/office/drawing/2014/main" id="{78374B06-718C-4D55-BD04-FDF7119C8FF1}"/>
              </a:ext>
            </a:extLst>
          </p:cNvPr>
          <p:cNvSpPr/>
          <p:nvPr/>
        </p:nvSpPr>
        <p:spPr>
          <a:xfrm>
            <a:off x="524466" y="3817904"/>
            <a:ext cx="4820802" cy="8245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AB494482-6293-48EE-A65C-7C68586FBE07}"/>
              </a:ext>
            </a:extLst>
          </p:cNvPr>
          <p:cNvSpPr/>
          <p:nvPr/>
        </p:nvSpPr>
        <p:spPr>
          <a:xfrm>
            <a:off x="4925960" y="4950201"/>
            <a:ext cx="491209" cy="224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661B2DB-64B9-4C7D-9A6A-2C200188E98C}"/>
              </a:ext>
            </a:extLst>
          </p:cNvPr>
          <p:cNvSpPr/>
          <p:nvPr/>
        </p:nvSpPr>
        <p:spPr>
          <a:xfrm>
            <a:off x="9848490" y="49588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4061875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A8817D-61B9-4AD3-81FD-BDCE70289CC7}"/>
              </a:ext>
            </a:extLst>
          </p:cNvPr>
          <p:cNvPicPr>
            <a:picLocks noChangeAspect="1"/>
          </p:cNvPicPr>
          <p:nvPr/>
        </p:nvPicPr>
        <p:blipFill>
          <a:blip r:embed="rId5"/>
          <a:stretch>
            <a:fillRect/>
          </a:stretch>
        </p:blipFill>
        <p:spPr>
          <a:xfrm>
            <a:off x="2164071" y="2375694"/>
            <a:ext cx="5854165" cy="4166154"/>
          </a:xfrm>
          <a:prstGeom prst="rect">
            <a:avLst/>
          </a:prstGeom>
          <a:ln w="28575">
            <a:solidFill>
              <a:schemeClr val="tx1"/>
            </a:solidFill>
          </a:ln>
          <a:effectLst/>
        </p:spPr>
      </p:pic>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61" name="think-cell Slide" r:id="rId6" imgW="7772400" imgH="10058400" progId="TCLayout.ActiveDocument.1">
                  <p:embed/>
                </p:oleObj>
              </mc:Choice>
              <mc:Fallback>
                <p:oleObj name="think-cell Slide" r:id="rId6"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5 of 5: </a:t>
            </a:r>
            <a:r>
              <a:rPr lang="en-US" sz="2000" b="1" dirty="0">
                <a:ln w="0">
                  <a:noFill/>
                </a:ln>
                <a:solidFill>
                  <a:srgbClr val="000000"/>
                </a:solidFill>
                <a:latin typeface="EYInterstate"/>
                <a:cs typeface="Arial"/>
              </a:rPr>
              <a:t>Rev</a:t>
            </a: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iew the Vaccine Inventory </a:t>
            </a:r>
            <a:r>
              <a:rPr lang="en-US" sz="2000" b="1" dirty="0">
                <a:ln w="0">
                  <a:noFill/>
                </a:ln>
                <a:solidFill>
                  <a:srgbClr val="000000"/>
                </a:solidFill>
                <a:latin typeface="EYInterstate"/>
                <a:cs typeface="Arial"/>
              </a:rPr>
              <a:t>Record </a:t>
            </a:r>
            <a:endParaRPr kumimoji="0" lang="en-US" sz="2000" b="1" i="0" u="none" strike="noStrike" kern="1200" cap="none" spc="0" normalizeH="0" baseline="0" noProof="0" dirty="0">
              <a:ln w="0">
                <a:noFill/>
              </a:ln>
              <a:solidFill>
                <a:srgbClr val="000000"/>
              </a:solidFill>
              <a:effectLst/>
              <a:uLnTx/>
              <a:uFillTx/>
              <a:latin typeface="EYInterstate"/>
              <a:ea typeface="+mj-ea"/>
              <a:cs typeface="Arial"/>
            </a:endParaRPr>
          </a:p>
        </p:txBody>
      </p:sp>
      <p:sp>
        <p:nvSpPr>
          <p:cNvPr id="12" name="Rectangle 11">
            <a:extLst>
              <a:ext uri="{FF2B5EF4-FFF2-40B4-BE49-F238E27FC236}">
                <a16:creationId xmlns:a16="http://schemas.microsoft.com/office/drawing/2014/main" id="{958D4D5E-3C20-4E3D-BC24-147D04CE8DD9}"/>
              </a:ext>
            </a:extLst>
          </p:cNvPr>
          <p:cNvSpPr/>
          <p:nvPr/>
        </p:nvSpPr>
        <p:spPr>
          <a:xfrm>
            <a:off x="9692805" y="4876032"/>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5078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View vaccine inventory record</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2039155" cy="136960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12065" marR="5080" defTabSz="457200">
              <a:spcAft>
                <a:spcPts val="600"/>
              </a:spcAft>
              <a:tabLst>
                <a:tab pos="241300" algn="l"/>
              </a:tabLst>
              <a:defRPr/>
            </a:pPr>
            <a:r>
              <a:rPr lang="en-US" sz="1400" dirty="0">
                <a:solidFill>
                  <a:srgbClr val="000000"/>
                </a:solidFill>
                <a:latin typeface="EYInterstate"/>
              </a:rPr>
              <a:t>See your training curriculum to learn about the transfer, return, and waste vaccine inventory processes</a:t>
            </a:r>
          </a:p>
        </p:txBody>
      </p:sp>
      <p:sp>
        <p:nvSpPr>
          <p:cNvPr id="19" name="object 4">
            <a:extLst>
              <a:ext uri="{FF2B5EF4-FFF2-40B4-BE49-F238E27FC236}">
                <a16:creationId xmlns:a16="http://schemas.microsoft.com/office/drawing/2014/main" id="{1E526E58-B9EA-4BAC-89C5-226F9BD5E628}"/>
              </a:ext>
            </a:extLst>
          </p:cNvPr>
          <p:cNvSpPr txBox="1"/>
          <p:nvPr/>
        </p:nvSpPr>
        <p:spPr>
          <a:xfrm>
            <a:off x="356921" y="878820"/>
            <a:ext cx="8815445" cy="1674817"/>
          </a:xfrm>
          <a:prstGeom prst="rect">
            <a:avLst/>
          </a:prstGeom>
        </p:spPr>
        <p:txBody>
          <a:bodyPr vert="horz" wrap="square" lIns="0" tIns="12700" rIns="0" bIns="0" rtlCol="0" anchor="t">
            <a:spAutoFit/>
          </a:bodyPr>
          <a:lstStyle/>
          <a:p>
            <a:pPr fontAlgn="base"/>
            <a:r>
              <a:rPr lang="en-US" dirty="0"/>
              <a:t>After clicking save, you will be directed to the </a:t>
            </a:r>
            <a:r>
              <a:rPr lang="en-US" b="1" dirty="0"/>
              <a:t>VACCINE INVENTORY RECORD</a:t>
            </a:r>
            <a:r>
              <a:rPr lang="en-US" dirty="0"/>
              <a:t>. Your vaccine inventory has now been updated to reflect this additional inventory. </a:t>
            </a:r>
          </a:p>
          <a:p>
            <a:pPr fontAlgn="base"/>
            <a:endParaRPr lang="en-US" dirty="0"/>
          </a:p>
          <a:p>
            <a:pPr fontAlgn="base"/>
            <a:r>
              <a:rPr lang="en-US" dirty="0"/>
              <a:t>At the top of the record, your </a:t>
            </a:r>
            <a:r>
              <a:rPr lang="en-US" b="1" dirty="0"/>
              <a:t>VACCINE INVENTORY HIGHLIGHT PANEL </a:t>
            </a:r>
            <a:r>
              <a:rPr lang="en-US" dirty="0"/>
              <a:t>will reflect ongoing </a:t>
            </a:r>
            <a:r>
              <a:rPr lang="en-US" b="1" dirty="0"/>
              <a:t>DOSAGE ACTIVITY </a:t>
            </a:r>
            <a:r>
              <a:rPr lang="en-US" dirty="0"/>
              <a:t>for this inventory. </a:t>
            </a:r>
          </a:p>
          <a:p>
            <a:pPr fontAlgn="base"/>
            <a:endParaRPr lang="en-US" b="1" dirty="0"/>
          </a:p>
        </p:txBody>
      </p:sp>
      <p:sp>
        <p:nvSpPr>
          <p:cNvPr id="21" name="Rectangle 20">
            <a:extLst>
              <a:ext uri="{FF2B5EF4-FFF2-40B4-BE49-F238E27FC236}">
                <a16:creationId xmlns:a16="http://schemas.microsoft.com/office/drawing/2014/main" id="{645C405D-4F91-4FAB-AA12-60D70124EB1D}"/>
              </a:ext>
            </a:extLst>
          </p:cNvPr>
          <p:cNvSpPr/>
          <p:nvPr/>
        </p:nvSpPr>
        <p:spPr>
          <a:xfrm>
            <a:off x="2281659" y="3026644"/>
            <a:ext cx="5736577" cy="530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512BAE-0392-49B2-8ED7-615B04238F97}"/>
              </a:ext>
            </a:extLst>
          </p:cNvPr>
          <p:cNvSpPr/>
          <p:nvPr/>
        </p:nvSpPr>
        <p:spPr>
          <a:xfrm>
            <a:off x="9848490" y="52382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3689920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09"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3" y="2734358"/>
            <a:ext cx="5556906" cy="646331"/>
          </a:xfrm>
          <a:prstGeom prst="rect">
            <a:avLst/>
          </a:prstGeom>
          <a:noFill/>
        </p:spPr>
        <p:txBody>
          <a:bodyPr wrap="none" rtlCol="0">
            <a:spAutoFit/>
          </a:bodyPr>
          <a:lstStyle/>
          <a:p>
            <a:pPr lvl="0">
              <a:defRPr/>
            </a:pPr>
            <a:r>
              <a:rPr lang="en-US" sz="3600" b="1" dirty="0">
                <a:solidFill>
                  <a:prstClr val="white"/>
                </a:solidFill>
                <a:latin typeface="EYInterstate" panose="02000503020000020004" pitchFamily="2" charset="0"/>
              </a:rPr>
              <a:t>Receiving a Vaccine Transfer</a:t>
            </a:r>
            <a:endParaRPr lang="en-US" sz="2400" b="1" dirty="0">
              <a:solidFill>
                <a:prstClr val="white"/>
              </a:solidFill>
              <a:latin typeface="EYInterstate" panose="02000503020000020004" pitchFamily="2" charset="0"/>
            </a:endParaRPr>
          </a:p>
        </p:txBody>
      </p:sp>
      <p:sp>
        <p:nvSpPr>
          <p:cNvPr id="5" name="TextBox 4">
            <a:extLst>
              <a:ext uri="{FF2B5EF4-FFF2-40B4-BE49-F238E27FC236}">
                <a16:creationId xmlns:a16="http://schemas.microsoft.com/office/drawing/2014/main" id="{3366A3C8-6E72-4FCF-9905-10773A6AC923}"/>
              </a:ext>
            </a:extLst>
          </p:cNvPr>
          <p:cNvSpPr txBox="1"/>
          <p:nvPr/>
        </p:nvSpPr>
        <p:spPr>
          <a:xfrm>
            <a:off x="864523" y="3429000"/>
            <a:ext cx="8198848" cy="523220"/>
          </a:xfrm>
          <a:prstGeom prst="rect">
            <a:avLst/>
          </a:prstGeom>
          <a:noFill/>
        </p:spPr>
        <p:txBody>
          <a:bodyPr wrap="square" rtlCol="0">
            <a:spAutoFit/>
          </a:bodyPr>
          <a:lstStyle/>
          <a:p>
            <a:pPr lvl="0">
              <a:defRPr/>
            </a:pPr>
            <a:r>
              <a:rPr lang="en-US" sz="2800" dirty="0">
                <a:solidFill>
                  <a:prstClr val="white"/>
                </a:solidFill>
                <a:latin typeface="EYInterstate" panose="02000503020000020004" pitchFamily="2" charset="0"/>
              </a:rPr>
              <a:t>How do you process an inbound transfer?</a:t>
            </a:r>
          </a:p>
        </p:txBody>
      </p:sp>
    </p:spTree>
    <p:extLst>
      <p:ext uri="{BB962C8B-B14F-4D97-AF65-F5344CB8AC3E}">
        <p14:creationId xmlns:p14="http://schemas.microsoft.com/office/powerpoint/2010/main" val="3022744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1FEE66-61A5-4F9D-95B9-7DA490811AE4}"/>
              </a:ext>
            </a:extLst>
          </p:cNvPr>
          <p:cNvSpPr>
            <a:spLocks noGrp="1"/>
          </p:cNvSpPr>
          <p:nvPr>
            <p:ph idx="4294967295"/>
          </p:nvPr>
        </p:nvSpPr>
        <p:spPr>
          <a:xfrm>
            <a:off x="856527" y="1252538"/>
            <a:ext cx="10515600" cy="4352925"/>
          </a:xfrm>
          <a:prstGeom prst="rect">
            <a:avLst/>
          </a:prstGeom>
          <a:ln w="38100">
            <a:solidFill>
              <a:srgbClr val="FFC000"/>
            </a:solidFill>
            <a:prstDash val="lgDash"/>
          </a:ln>
        </p:spPr>
        <p:txBody>
          <a:bodyPr anchor="ctr"/>
          <a:lstStyle/>
          <a:p>
            <a:pPr marL="0" indent="0" algn="ctr">
              <a:buNone/>
            </a:pPr>
            <a:r>
              <a:rPr lang="en-US" sz="3200" dirty="0"/>
              <a:t>If you have any questions, please submit all inquiries to:</a:t>
            </a:r>
          </a:p>
          <a:p>
            <a:pPr marL="0" indent="0" algn="ctr">
              <a:buNone/>
            </a:pPr>
            <a:endParaRPr lang="en-US" sz="3200" dirty="0"/>
          </a:p>
          <a:p>
            <a:pPr marL="0" indent="0" algn="ctr">
              <a:buNone/>
            </a:pPr>
            <a:r>
              <a:rPr lang="en-US" sz="3200" dirty="0"/>
              <a:t> </a:t>
            </a:r>
            <a:r>
              <a:rPr lang="en-US" sz="3200" u="sng" dirty="0">
                <a:hlinkClick r:id="rId2" tooltip="mailto:cvms-help@dhhs.nc.gov"/>
              </a:rPr>
              <a:t>CVMS-Help@dhhs.nc.gov</a:t>
            </a:r>
            <a:endParaRPr lang="en-US" sz="3200" dirty="0"/>
          </a:p>
        </p:txBody>
      </p:sp>
      <p:sp>
        <p:nvSpPr>
          <p:cNvPr id="2" name="Graphic 4" descr="Help">
            <a:extLst>
              <a:ext uri="{FF2B5EF4-FFF2-40B4-BE49-F238E27FC236}">
                <a16:creationId xmlns:a16="http://schemas.microsoft.com/office/drawing/2014/main" id="{3143FE0E-9341-4391-87DE-2BBCC8B80164}"/>
              </a:ext>
            </a:extLst>
          </p:cNvPr>
          <p:cNvSpPr/>
          <p:nvPr/>
        </p:nvSpPr>
        <p:spPr>
          <a:xfrm>
            <a:off x="5752377" y="749978"/>
            <a:ext cx="723900" cy="723900"/>
          </a:xfrm>
          <a:custGeom>
            <a:avLst/>
            <a:gdLst>
              <a:gd name="connsiteX0" fmla="*/ 361950 w 723900"/>
              <a:gd name="connsiteY0" fmla="*/ 0 h 723900"/>
              <a:gd name="connsiteX1" fmla="*/ 0 w 723900"/>
              <a:gd name="connsiteY1" fmla="*/ 361950 h 723900"/>
              <a:gd name="connsiteX2" fmla="*/ 361950 w 723900"/>
              <a:gd name="connsiteY2" fmla="*/ 723900 h 723900"/>
              <a:gd name="connsiteX3" fmla="*/ 723900 w 723900"/>
              <a:gd name="connsiteY3" fmla="*/ 361950 h 723900"/>
              <a:gd name="connsiteX4" fmla="*/ 361950 w 723900"/>
              <a:gd name="connsiteY4" fmla="*/ 0 h 723900"/>
              <a:gd name="connsiteX5" fmla="*/ 361950 w 723900"/>
              <a:gd name="connsiteY5" fmla="*/ 628650 h 723900"/>
              <a:gd name="connsiteX6" fmla="*/ 314325 w 723900"/>
              <a:gd name="connsiteY6" fmla="*/ 581025 h 723900"/>
              <a:gd name="connsiteX7" fmla="*/ 361950 w 723900"/>
              <a:gd name="connsiteY7" fmla="*/ 533400 h 723900"/>
              <a:gd name="connsiteX8" fmla="*/ 409575 w 723900"/>
              <a:gd name="connsiteY8" fmla="*/ 581025 h 723900"/>
              <a:gd name="connsiteX9" fmla="*/ 361950 w 723900"/>
              <a:gd name="connsiteY9" fmla="*/ 628650 h 723900"/>
              <a:gd name="connsiteX10" fmla="*/ 390525 w 723900"/>
              <a:gd name="connsiteY10" fmla="*/ 407670 h 723900"/>
              <a:gd name="connsiteX11" fmla="*/ 390525 w 723900"/>
              <a:gd name="connsiteY11" fmla="*/ 495300 h 723900"/>
              <a:gd name="connsiteX12" fmla="*/ 333375 w 723900"/>
              <a:gd name="connsiteY12" fmla="*/ 495300 h 723900"/>
              <a:gd name="connsiteX13" fmla="*/ 333375 w 723900"/>
              <a:gd name="connsiteY13" fmla="*/ 352425 h 723900"/>
              <a:gd name="connsiteX14" fmla="*/ 361950 w 723900"/>
              <a:gd name="connsiteY14" fmla="*/ 352425 h 723900"/>
              <a:gd name="connsiteX15" fmla="*/ 466725 w 723900"/>
              <a:gd name="connsiteY15" fmla="*/ 257175 h 723900"/>
              <a:gd name="connsiteX16" fmla="*/ 361950 w 723900"/>
              <a:gd name="connsiteY16" fmla="*/ 152400 h 723900"/>
              <a:gd name="connsiteX17" fmla="*/ 257175 w 723900"/>
              <a:gd name="connsiteY17" fmla="*/ 257175 h 723900"/>
              <a:gd name="connsiteX18" fmla="*/ 200025 w 723900"/>
              <a:gd name="connsiteY18" fmla="*/ 257175 h 723900"/>
              <a:gd name="connsiteX19" fmla="*/ 361950 w 723900"/>
              <a:gd name="connsiteY19" fmla="*/ 95250 h 723900"/>
              <a:gd name="connsiteX20" fmla="*/ 523875 w 723900"/>
              <a:gd name="connsiteY20" fmla="*/ 257175 h 723900"/>
              <a:gd name="connsiteX21" fmla="*/ 390525 w 723900"/>
              <a:gd name="connsiteY21" fmla="*/ 40767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3900" h="723900">
                <a:moveTo>
                  <a:pt x="361950" y="0"/>
                </a:moveTo>
                <a:cubicBezTo>
                  <a:pt x="161925" y="0"/>
                  <a:pt x="0" y="161925"/>
                  <a:pt x="0" y="361950"/>
                </a:cubicBezTo>
                <a:cubicBezTo>
                  <a:pt x="0" y="561975"/>
                  <a:pt x="161925" y="723900"/>
                  <a:pt x="361950" y="723900"/>
                </a:cubicBezTo>
                <a:cubicBezTo>
                  <a:pt x="561975" y="723900"/>
                  <a:pt x="723900" y="561975"/>
                  <a:pt x="723900" y="361950"/>
                </a:cubicBezTo>
                <a:cubicBezTo>
                  <a:pt x="723900" y="161925"/>
                  <a:pt x="561975" y="0"/>
                  <a:pt x="361950" y="0"/>
                </a:cubicBezTo>
                <a:close/>
                <a:moveTo>
                  <a:pt x="361950" y="628650"/>
                </a:moveTo>
                <a:cubicBezTo>
                  <a:pt x="335280" y="628650"/>
                  <a:pt x="314325" y="607695"/>
                  <a:pt x="314325" y="581025"/>
                </a:cubicBezTo>
                <a:cubicBezTo>
                  <a:pt x="314325" y="554355"/>
                  <a:pt x="335280" y="533400"/>
                  <a:pt x="361950" y="533400"/>
                </a:cubicBezTo>
                <a:cubicBezTo>
                  <a:pt x="388620" y="533400"/>
                  <a:pt x="409575" y="554355"/>
                  <a:pt x="409575" y="581025"/>
                </a:cubicBezTo>
                <a:cubicBezTo>
                  <a:pt x="409575" y="607695"/>
                  <a:pt x="388620" y="628650"/>
                  <a:pt x="361950" y="628650"/>
                </a:cubicBezTo>
                <a:close/>
                <a:moveTo>
                  <a:pt x="390525" y="407670"/>
                </a:moveTo>
                <a:cubicBezTo>
                  <a:pt x="390525" y="432435"/>
                  <a:pt x="390525" y="495300"/>
                  <a:pt x="390525" y="495300"/>
                </a:cubicBezTo>
                <a:lnTo>
                  <a:pt x="333375" y="495300"/>
                </a:lnTo>
                <a:lnTo>
                  <a:pt x="333375" y="352425"/>
                </a:lnTo>
                <a:lnTo>
                  <a:pt x="361950" y="352425"/>
                </a:lnTo>
                <a:cubicBezTo>
                  <a:pt x="425768" y="352425"/>
                  <a:pt x="466725" y="315278"/>
                  <a:pt x="466725" y="257175"/>
                </a:cubicBezTo>
                <a:cubicBezTo>
                  <a:pt x="466725" y="197168"/>
                  <a:pt x="421958" y="152400"/>
                  <a:pt x="361950" y="152400"/>
                </a:cubicBezTo>
                <a:cubicBezTo>
                  <a:pt x="296228" y="152400"/>
                  <a:pt x="257175" y="191453"/>
                  <a:pt x="257175" y="257175"/>
                </a:cubicBezTo>
                <a:lnTo>
                  <a:pt x="200025" y="257175"/>
                </a:lnTo>
                <a:cubicBezTo>
                  <a:pt x="200025" y="160020"/>
                  <a:pt x="264795" y="95250"/>
                  <a:pt x="361950" y="95250"/>
                </a:cubicBezTo>
                <a:cubicBezTo>
                  <a:pt x="452438" y="95250"/>
                  <a:pt x="523875" y="166688"/>
                  <a:pt x="523875" y="257175"/>
                </a:cubicBezTo>
                <a:cubicBezTo>
                  <a:pt x="523875" y="338138"/>
                  <a:pt x="470535" y="396240"/>
                  <a:pt x="390525" y="407670"/>
                </a:cubicBezTo>
                <a:close/>
              </a:path>
            </a:pathLst>
          </a:custGeom>
          <a:solidFill>
            <a:srgbClr val="004375"/>
          </a:solidFill>
          <a:ln w="9525" cap="flat">
            <a:solidFill>
              <a:schemeClr val="tx1"/>
            </a:solidFill>
            <a:prstDash val="solid"/>
            <a:miter/>
          </a:ln>
        </p:spPr>
        <p:txBody>
          <a:bodyPr rtlCol="0" anchor="ctr"/>
          <a:lstStyle/>
          <a:p>
            <a:endParaRPr lang="en-US" dirty="0"/>
          </a:p>
        </p:txBody>
      </p:sp>
    </p:spTree>
    <p:extLst>
      <p:ext uri="{BB962C8B-B14F-4D97-AF65-F5344CB8AC3E}">
        <p14:creationId xmlns:p14="http://schemas.microsoft.com/office/powerpoint/2010/main" val="142086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57"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000" b="1" dirty="0">
                <a:ln w="0">
                  <a:noFill/>
                </a:ln>
                <a:solidFill>
                  <a:srgbClr val="000000"/>
                </a:solidFill>
                <a:latin typeface="EYInterstate"/>
                <a:cs typeface="Arial"/>
              </a:rPr>
              <a:t>Step 1 of 4: Processing an Inbound Transfer</a:t>
            </a:r>
          </a:p>
        </p:txBody>
      </p:sp>
      <p:sp>
        <p:nvSpPr>
          <p:cNvPr id="6" name="object 4">
            <a:extLst>
              <a:ext uri="{FF2B5EF4-FFF2-40B4-BE49-F238E27FC236}">
                <a16:creationId xmlns:a16="http://schemas.microsoft.com/office/drawing/2014/main" id="{E841121C-0B87-45EF-9992-D117D47969D7}"/>
              </a:ext>
            </a:extLst>
          </p:cNvPr>
          <p:cNvSpPr txBox="1"/>
          <p:nvPr/>
        </p:nvSpPr>
        <p:spPr>
          <a:xfrm>
            <a:off x="356921" y="878820"/>
            <a:ext cx="8815445" cy="2200859"/>
          </a:xfrm>
          <a:prstGeom prst="rect">
            <a:avLst/>
          </a:prstGeom>
        </p:spPr>
        <p:txBody>
          <a:bodyPr vert="horz" wrap="square" lIns="0" tIns="12700" rIns="0" bIns="0" rtlCol="0" anchor="t">
            <a:spAutoFit/>
          </a:bodyPr>
          <a:lstStyle/>
          <a:p>
            <a:pPr marL="12065" marR="5080" lvl="0" defTabSz="457200">
              <a:spcAft>
                <a:spcPts val="600"/>
              </a:spcAft>
              <a:tabLst>
                <a:tab pos="241300" algn="l"/>
              </a:tabLst>
              <a:defRPr/>
            </a:pPr>
            <a:r>
              <a:rPr lang="en-US" sz="1600" dirty="0">
                <a:solidFill>
                  <a:srgbClr val="000000"/>
                </a:solidFill>
                <a:latin typeface="EYInterstate"/>
              </a:rPr>
              <a:t>If you are </a:t>
            </a:r>
            <a:r>
              <a:rPr lang="en-US" sz="1600" b="1" dirty="0">
                <a:solidFill>
                  <a:srgbClr val="000000"/>
                </a:solidFill>
                <a:latin typeface="EYInterstate"/>
              </a:rPr>
              <a:t>RECEIVING</a:t>
            </a:r>
            <a:r>
              <a:rPr lang="en-US" sz="1600" dirty="0">
                <a:solidFill>
                  <a:srgbClr val="000000"/>
                </a:solidFill>
                <a:latin typeface="EYInterstate"/>
              </a:rPr>
              <a:t> an </a:t>
            </a:r>
            <a:r>
              <a:rPr lang="en-US" sz="1600" b="1" dirty="0">
                <a:solidFill>
                  <a:srgbClr val="000000"/>
                </a:solidFill>
                <a:latin typeface="EYInterstate"/>
              </a:rPr>
              <a:t>INBOUND TRANSFER</a:t>
            </a:r>
            <a:r>
              <a:rPr lang="en-US" sz="1600" dirty="0">
                <a:solidFill>
                  <a:srgbClr val="000000"/>
                </a:solidFill>
                <a:latin typeface="EYInterstate"/>
              </a:rPr>
              <a:t> from another location, you will want to review the inbound transfer page to stay up-to-date. When you receive the inbound transfer, you will be able to </a:t>
            </a:r>
            <a:r>
              <a:rPr lang="en-US" sz="1600" b="1" dirty="0">
                <a:solidFill>
                  <a:srgbClr val="000000"/>
                </a:solidFill>
                <a:latin typeface="EYInterstate"/>
              </a:rPr>
              <a:t>PROCESS THE INVENTORY</a:t>
            </a:r>
            <a:r>
              <a:rPr lang="en-US" sz="1600" dirty="0">
                <a:solidFill>
                  <a:srgbClr val="000000"/>
                </a:solidFill>
                <a:latin typeface="EYInterstate"/>
              </a:rPr>
              <a:t> via the </a:t>
            </a:r>
            <a:r>
              <a:rPr lang="en-US" sz="1600" b="1" dirty="0">
                <a:solidFill>
                  <a:srgbClr val="000000"/>
                </a:solidFill>
                <a:latin typeface="EYInterstate"/>
              </a:rPr>
              <a:t>INBOUND TRANSFER PAGE</a:t>
            </a:r>
            <a:r>
              <a:rPr lang="en-US" sz="1600" dirty="0">
                <a:solidFill>
                  <a:srgbClr val="000000"/>
                </a:solidFill>
                <a:latin typeface="EYInterstate"/>
              </a:rPr>
              <a:t>. </a:t>
            </a:r>
          </a:p>
          <a:p>
            <a:pPr marL="12065" marR="5080" lvl="0" defTabSz="457200">
              <a:spcAft>
                <a:spcPts val="600"/>
              </a:spcAft>
              <a:tabLst>
                <a:tab pos="241300" algn="l"/>
              </a:tabLst>
              <a:defRPr/>
            </a:pPr>
            <a:endParaRPr lang="en-US" sz="1600" dirty="0">
              <a:solidFill>
                <a:srgbClr val="000000"/>
              </a:solidFill>
              <a:latin typeface="EYInterstate"/>
            </a:endParaRPr>
          </a:p>
          <a:p>
            <a:pPr marL="12065" marR="5080" lvl="0" defTabSz="457200">
              <a:spcAft>
                <a:spcPts val="600"/>
              </a:spcAft>
              <a:tabLst>
                <a:tab pos="241300" algn="l"/>
              </a:tabLst>
              <a:defRPr/>
            </a:pPr>
            <a:r>
              <a:rPr lang="en-US" sz="1600" dirty="0">
                <a:solidFill>
                  <a:srgbClr val="000000"/>
                </a:solidFill>
                <a:latin typeface="EYInterstate"/>
              </a:rPr>
              <a:t>You </a:t>
            </a:r>
            <a:r>
              <a:rPr lang="en-US" sz="1600" b="1" dirty="0">
                <a:solidFill>
                  <a:srgbClr val="000000"/>
                </a:solidFill>
                <a:latin typeface="EYInterstate"/>
              </a:rPr>
              <a:t>DO NOT </a:t>
            </a:r>
            <a:r>
              <a:rPr lang="en-US" sz="1600" dirty="0">
                <a:solidFill>
                  <a:srgbClr val="000000"/>
                </a:solidFill>
                <a:latin typeface="EYInterstate"/>
              </a:rPr>
              <a:t>process inbound transfers from the </a:t>
            </a:r>
            <a:r>
              <a:rPr lang="en-US" sz="1600" b="1" dirty="0">
                <a:solidFill>
                  <a:srgbClr val="000000"/>
                </a:solidFill>
                <a:latin typeface="EYInterstate"/>
              </a:rPr>
              <a:t>ADD INVENTORY PROCESS</a:t>
            </a:r>
            <a:r>
              <a:rPr lang="en-US" sz="1600" i="1" dirty="0">
                <a:solidFill>
                  <a:srgbClr val="000000"/>
                </a:solidFill>
                <a:latin typeface="EYInterstate"/>
              </a:rPr>
              <a:t>. </a:t>
            </a:r>
          </a:p>
          <a:p>
            <a:pPr marL="354965" marR="5080" lvl="0" indent="-342900" algn="l" defTabSz="457200" rtl="0" eaLnBrk="1" fontAlgn="auto" latinLnBrk="0" hangingPunct="1">
              <a:lnSpc>
                <a:spcPct val="150000"/>
              </a:lnSpc>
              <a:spcBef>
                <a:spcPts val="100"/>
              </a:spcBef>
              <a:spcAft>
                <a:spcPts val="0"/>
              </a:spcAft>
              <a:buClrTx/>
              <a:buSzTx/>
              <a:buFont typeface="+mj-lt"/>
              <a:buAutoNum type="arabicPeriod"/>
              <a:tabLst>
                <a:tab pos="241300" algn="l"/>
              </a:tabLst>
              <a:defRPr/>
            </a:pPr>
            <a:r>
              <a:rPr lang="en-US" sz="1600" dirty="0">
                <a:solidFill>
                  <a:srgbClr val="000000"/>
                </a:solidFill>
                <a:latin typeface="EYInterstate"/>
              </a:rPr>
              <a:t>From the home page, click </a:t>
            </a:r>
            <a:r>
              <a:rPr lang="en-US" sz="1600" b="1" dirty="0">
                <a:solidFill>
                  <a:srgbClr val="000000"/>
                </a:solidFill>
                <a:latin typeface="EYInterstate"/>
              </a:rPr>
              <a:t>VACCINE INVENTORY </a:t>
            </a:r>
          </a:p>
          <a:p>
            <a:pPr marL="354965" marR="5080" lvl="0" indent="-342900" algn="l" defTabSz="457200" rtl="0" eaLnBrk="1" fontAlgn="auto" latinLnBrk="0" hangingPunct="1">
              <a:lnSpc>
                <a:spcPct val="150000"/>
              </a:lnSpc>
              <a:spcBef>
                <a:spcPts val="100"/>
              </a:spcBef>
              <a:spcAft>
                <a:spcPts val="0"/>
              </a:spcAft>
              <a:buClrTx/>
              <a:buSzTx/>
              <a:buFont typeface="+mj-lt"/>
              <a:buAutoNum type="arabicPeriod"/>
              <a:tabLst>
                <a:tab pos="241300" algn="l"/>
              </a:tabLst>
              <a:defRPr/>
            </a:pPr>
            <a:r>
              <a:rPr kumimoji="0" lang="en-US" sz="1600" b="0" i="0" u="none" strike="noStrike" kern="1200" cap="none" spc="0" normalizeH="0" baseline="0" noProof="0" dirty="0">
                <a:ln>
                  <a:noFill/>
                </a:ln>
                <a:solidFill>
                  <a:srgbClr val="000000"/>
                </a:solidFill>
                <a:effectLst/>
                <a:uLnTx/>
                <a:uFillTx/>
                <a:latin typeface="EYInterstate"/>
                <a:ea typeface="+mn-ea"/>
                <a:cs typeface="+mn-cs"/>
              </a:rPr>
              <a:t>Click </a:t>
            </a:r>
            <a:r>
              <a:rPr lang="en-US" sz="1600" b="1" dirty="0">
                <a:solidFill>
                  <a:srgbClr val="000000"/>
                </a:solidFill>
                <a:latin typeface="EYInterstate"/>
              </a:rPr>
              <a:t>IN</a:t>
            </a:r>
            <a:r>
              <a:rPr kumimoji="0" lang="en-US" sz="1600" b="1" i="0" u="none" strike="noStrike" kern="1200" cap="none" spc="0" normalizeH="0" baseline="0" noProof="0" dirty="0">
                <a:ln>
                  <a:noFill/>
                </a:ln>
                <a:effectLst/>
                <a:uLnTx/>
                <a:uFillTx/>
                <a:latin typeface="EYInterstate"/>
                <a:ea typeface="+mn-ea"/>
                <a:cs typeface="+mn-cs"/>
              </a:rPr>
              <a:t>BOUND TRANSFER</a:t>
            </a:r>
          </a:p>
        </p:txBody>
      </p:sp>
      <p:sp>
        <p:nvSpPr>
          <p:cNvPr id="12" name="Rectangle 11">
            <a:extLst>
              <a:ext uri="{FF2B5EF4-FFF2-40B4-BE49-F238E27FC236}">
                <a16:creationId xmlns:a16="http://schemas.microsoft.com/office/drawing/2014/main" id="{958D4D5E-3C20-4E3D-BC24-147D04CE8DD9}"/>
              </a:ext>
            </a:extLst>
          </p:cNvPr>
          <p:cNvSpPr/>
          <p:nvPr/>
        </p:nvSpPr>
        <p:spPr>
          <a:xfrm>
            <a:off x="9713125" y="43220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5078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View inbound transfer</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93871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Inbound transfer is not processed from the Add Inventory Process</a:t>
            </a:r>
            <a:endParaRPr kumimoji="0" lang="en-US" sz="1400" b="0" i="0" u="none" strike="noStrike" kern="1200" cap="none" spc="0" normalizeH="0" baseline="0" noProof="0" dirty="0">
              <a:ln>
                <a:noFill/>
              </a:ln>
              <a:solidFill>
                <a:srgbClr val="000000"/>
              </a:solidFill>
              <a:effectLst/>
              <a:uLnTx/>
              <a:uFillTx/>
              <a:latin typeface="EYInterstate"/>
              <a:ea typeface="+mn-ea"/>
              <a:cs typeface="+mn-cs"/>
            </a:endParaRPr>
          </a:p>
        </p:txBody>
      </p:sp>
      <p:pic>
        <p:nvPicPr>
          <p:cNvPr id="22" name="Picture 21">
            <a:extLst>
              <a:ext uri="{FF2B5EF4-FFF2-40B4-BE49-F238E27FC236}">
                <a16:creationId xmlns:a16="http://schemas.microsoft.com/office/drawing/2014/main" id="{FCD113DF-8FDA-420A-90FD-416E58D110A7}"/>
              </a:ext>
            </a:extLst>
          </p:cNvPr>
          <p:cNvPicPr>
            <a:picLocks noChangeAspect="1"/>
          </p:cNvPicPr>
          <p:nvPr/>
        </p:nvPicPr>
        <p:blipFill>
          <a:blip r:embed="rId7"/>
          <a:stretch>
            <a:fillRect/>
          </a:stretch>
        </p:blipFill>
        <p:spPr>
          <a:xfrm>
            <a:off x="382717" y="3280324"/>
            <a:ext cx="9016849" cy="2863782"/>
          </a:xfrm>
          <a:prstGeom prst="rect">
            <a:avLst/>
          </a:prstGeom>
          <a:ln w="28575">
            <a:solidFill>
              <a:schemeClr val="tx1"/>
            </a:solidFill>
          </a:ln>
          <a:effectLst/>
        </p:spPr>
      </p:pic>
      <p:sp>
        <p:nvSpPr>
          <p:cNvPr id="23" name="Rectangle 22">
            <a:extLst>
              <a:ext uri="{FF2B5EF4-FFF2-40B4-BE49-F238E27FC236}">
                <a16:creationId xmlns:a16="http://schemas.microsoft.com/office/drawing/2014/main" id="{4B52012B-47D3-4706-B8F6-4F19E2EF20C6}"/>
              </a:ext>
            </a:extLst>
          </p:cNvPr>
          <p:cNvSpPr/>
          <p:nvPr/>
        </p:nvSpPr>
        <p:spPr>
          <a:xfrm>
            <a:off x="6717924" y="3900256"/>
            <a:ext cx="1377462" cy="4217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1510151-8645-4F80-AB65-0E08B47A2623}"/>
              </a:ext>
            </a:extLst>
          </p:cNvPr>
          <p:cNvSpPr/>
          <p:nvPr/>
        </p:nvSpPr>
        <p:spPr>
          <a:xfrm>
            <a:off x="382717" y="4712215"/>
            <a:ext cx="3166728" cy="7938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19DE89F-0B19-4E30-8122-48E4F263CDEA}"/>
              </a:ext>
            </a:extLst>
          </p:cNvPr>
          <p:cNvSpPr/>
          <p:nvPr/>
        </p:nvSpPr>
        <p:spPr>
          <a:xfrm>
            <a:off x="9848490" y="47683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912006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05"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000" b="1" dirty="0">
                <a:ln w="0">
                  <a:noFill/>
                </a:ln>
                <a:solidFill>
                  <a:srgbClr val="000000"/>
                </a:solidFill>
                <a:latin typeface="EYInterstate"/>
                <a:cs typeface="Arial"/>
              </a:rPr>
              <a:t>Step 2 of 4: Select the Vaccine inventory Record</a:t>
            </a:r>
          </a:p>
        </p:txBody>
      </p:sp>
      <p:sp>
        <p:nvSpPr>
          <p:cNvPr id="6" name="object 4">
            <a:extLst>
              <a:ext uri="{FF2B5EF4-FFF2-40B4-BE49-F238E27FC236}">
                <a16:creationId xmlns:a16="http://schemas.microsoft.com/office/drawing/2014/main" id="{E841121C-0B87-45EF-9992-D117D47969D7}"/>
              </a:ext>
            </a:extLst>
          </p:cNvPr>
          <p:cNvSpPr txBox="1"/>
          <p:nvPr/>
        </p:nvSpPr>
        <p:spPr>
          <a:xfrm>
            <a:off x="356921" y="878820"/>
            <a:ext cx="8815445" cy="2044149"/>
          </a:xfrm>
          <a:prstGeom prst="rect">
            <a:avLst/>
          </a:prstGeom>
        </p:spPr>
        <p:txBody>
          <a:bodyPr vert="horz" wrap="square" lIns="0" tIns="12700" rIns="0" bIns="0" rtlCol="0" anchor="t">
            <a:spAutoFit/>
          </a:bodyPr>
          <a:lstStyle/>
          <a:p>
            <a:pPr marL="12065" marR="5080" lvl="0" defTabSz="457200">
              <a:spcAft>
                <a:spcPts val="600"/>
              </a:spcAft>
              <a:tabLst>
                <a:tab pos="241300" algn="l"/>
              </a:tabLst>
              <a:defRPr/>
            </a:pPr>
            <a:r>
              <a:rPr lang="en-US" sz="1600" dirty="0">
                <a:solidFill>
                  <a:srgbClr val="000000"/>
                </a:solidFill>
                <a:latin typeface="EYInterstate"/>
              </a:rPr>
              <a:t>On the </a:t>
            </a:r>
            <a:r>
              <a:rPr lang="en-US" sz="1600" b="1" dirty="0">
                <a:solidFill>
                  <a:srgbClr val="000000"/>
                </a:solidFill>
                <a:latin typeface="EYInterstate"/>
              </a:rPr>
              <a:t>INBOUND TRANSFER PAGE</a:t>
            </a:r>
            <a:r>
              <a:rPr lang="en-US" sz="1600" dirty="0">
                <a:solidFill>
                  <a:srgbClr val="000000"/>
                </a:solidFill>
                <a:latin typeface="EYInterstate"/>
              </a:rPr>
              <a:t>, you will see </a:t>
            </a:r>
            <a:r>
              <a:rPr lang="en-US" sz="1600" b="1" dirty="0">
                <a:solidFill>
                  <a:srgbClr val="000000"/>
                </a:solidFill>
                <a:latin typeface="EYInterstate"/>
              </a:rPr>
              <a:t>VACCINE INVENTORY </a:t>
            </a:r>
            <a:r>
              <a:rPr lang="en-US" sz="1600" dirty="0">
                <a:solidFill>
                  <a:srgbClr val="000000"/>
                </a:solidFill>
                <a:latin typeface="EYInterstate"/>
              </a:rPr>
              <a:t>records that are incoming transfers to your location. You will be able to select the inbound transfer you are ready to process and add it to your inventory. </a:t>
            </a:r>
          </a:p>
          <a:p>
            <a:pPr marL="12065" marR="5080" lvl="0" defTabSz="457200">
              <a:spcAft>
                <a:spcPts val="600"/>
              </a:spcAft>
              <a:tabLst>
                <a:tab pos="241300" algn="l"/>
              </a:tabLst>
              <a:defRPr/>
            </a:pPr>
            <a:endParaRPr lang="en-US" sz="1600" dirty="0">
              <a:solidFill>
                <a:srgbClr val="000000"/>
              </a:solidFill>
              <a:latin typeface="EYInterstate"/>
            </a:endParaRPr>
          </a:p>
          <a:p>
            <a:pPr marL="354965" marR="5080" lvl="0" indent="-342900" defTabSz="457200">
              <a:spcAft>
                <a:spcPts val="600"/>
              </a:spcAft>
              <a:buAutoNum type="arabicPeriod"/>
              <a:tabLst>
                <a:tab pos="241300" algn="l"/>
              </a:tabLst>
              <a:defRPr/>
            </a:pPr>
            <a:r>
              <a:rPr lang="en-US" sz="1600" dirty="0">
                <a:solidFill>
                  <a:srgbClr val="000000"/>
                </a:solidFill>
                <a:latin typeface="EYInterstate"/>
              </a:rPr>
              <a:t>Select the correct </a:t>
            </a:r>
            <a:r>
              <a:rPr lang="en-US" sz="1600" b="1" dirty="0">
                <a:solidFill>
                  <a:srgbClr val="000000"/>
                </a:solidFill>
                <a:latin typeface="EYInterstate"/>
              </a:rPr>
              <a:t>VACCINE INVENTORY </a:t>
            </a:r>
            <a:r>
              <a:rPr lang="en-US" sz="1600" dirty="0">
                <a:solidFill>
                  <a:srgbClr val="000000"/>
                </a:solidFill>
                <a:latin typeface="EYInterstate"/>
              </a:rPr>
              <a:t>record</a:t>
            </a:r>
          </a:p>
          <a:p>
            <a:pPr marL="354965" marR="5080" lvl="0" indent="-342900" defTabSz="457200">
              <a:spcAft>
                <a:spcPts val="600"/>
              </a:spcAft>
              <a:buAutoNum type="arabicPeriod"/>
              <a:tabLst>
                <a:tab pos="241300" algn="l"/>
              </a:tabLst>
              <a:defRPr/>
            </a:pPr>
            <a:r>
              <a:rPr lang="en-US" sz="1600" dirty="0">
                <a:solidFill>
                  <a:srgbClr val="000000"/>
                </a:solidFill>
                <a:latin typeface="EYInterstate"/>
              </a:rPr>
              <a:t>Click </a:t>
            </a:r>
            <a:r>
              <a:rPr lang="en-US" sz="1600" b="1" dirty="0">
                <a:solidFill>
                  <a:srgbClr val="000000"/>
                </a:solidFill>
                <a:latin typeface="EYInterstate"/>
              </a:rPr>
              <a:t>NEXT</a:t>
            </a:r>
          </a:p>
          <a:p>
            <a:pPr marL="12065" marR="5080" lvl="0" defTabSz="457200">
              <a:spcAft>
                <a:spcPts val="600"/>
              </a:spcAft>
              <a:tabLst>
                <a:tab pos="241300" algn="l"/>
              </a:tabLst>
              <a:defRPr/>
            </a:pPr>
            <a:endParaRPr lang="en-US" sz="1600" dirty="0">
              <a:solidFill>
                <a:srgbClr val="000000"/>
              </a:solidFill>
              <a:latin typeface="EYInterstate"/>
            </a:endParaRPr>
          </a:p>
        </p:txBody>
      </p:sp>
      <p:sp>
        <p:nvSpPr>
          <p:cNvPr id="12" name="Rectangle 11">
            <a:extLst>
              <a:ext uri="{FF2B5EF4-FFF2-40B4-BE49-F238E27FC236}">
                <a16:creationId xmlns:a16="http://schemas.microsoft.com/office/drawing/2014/main" id="{958D4D5E-3C20-4E3D-BC24-147D04CE8DD9}"/>
              </a:ext>
            </a:extLst>
          </p:cNvPr>
          <p:cNvSpPr/>
          <p:nvPr/>
        </p:nvSpPr>
        <p:spPr>
          <a:xfrm>
            <a:off x="9713125" y="43220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Select the applicable inventory record for inbound transfer</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93871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i="0" u="none" strike="noStrike" kern="1200" cap="none" spc="0" normalizeH="0" baseline="0" noProof="0" dirty="0">
                <a:ln>
                  <a:noFill/>
                </a:ln>
                <a:solidFill>
                  <a:srgbClr val="000000"/>
                </a:solidFill>
                <a:effectLst/>
                <a:uLnTx/>
                <a:uFillTx/>
                <a:latin typeface="EYInterstate"/>
                <a:ea typeface="+mn-ea"/>
                <a:cs typeface="+mn-cs"/>
              </a:rPr>
              <a:t>Identify vaccine inventory records for inbound transfer</a:t>
            </a:r>
          </a:p>
        </p:txBody>
      </p:sp>
      <p:pic>
        <p:nvPicPr>
          <p:cNvPr id="21" name="Picture 4">
            <a:extLst>
              <a:ext uri="{FF2B5EF4-FFF2-40B4-BE49-F238E27FC236}">
                <a16:creationId xmlns:a16="http://schemas.microsoft.com/office/drawing/2014/main" id="{CD095C34-FEDF-4DEE-BE55-4E5F8984B4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895" y="2922969"/>
            <a:ext cx="7620000" cy="3124200"/>
          </a:xfrm>
          <a:prstGeom prst="rect">
            <a:avLst/>
          </a:prstGeom>
          <a:ln w="28575">
            <a:solidFill>
              <a:schemeClr val="tx1"/>
            </a:solidFill>
          </a:ln>
          <a:effectLst/>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6F8DD98-695E-4497-8481-CD287822C611}"/>
              </a:ext>
            </a:extLst>
          </p:cNvPr>
          <p:cNvSpPr/>
          <p:nvPr/>
        </p:nvSpPr>
        <p:spPr>
          <a:xfrm>
            <a:off x="1678329" y="4583576"/>
            <a:ext cx="1076446" cy="9803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9ACB9A8-B849-453A-9260-F764CD2B5F0E}"/>
              </a:ext>
            </a:extLst>
          </p:cNvPr>
          <p:cNvSpPr/>
          <p:nvPr/>
        </p:nvSpPr>
        <p:spPr>
          <a:xfrm>
            <a:off x="8484243" y="5677074"/>
            <a:ext cx="400764" cy="325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247276F-82C5-44A7-996B-E2B318EEB01C}"/>
              </a:ext>
            </a:extLst>
          </p:cNvPr>
          <p:cNvSpPr/>
          <p:nvPr/>
        </p:nvSpPr>
        <p:spPr>
          <a:xfrm>
            <a:off x="9848490" y="47048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238052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53"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000" b="1" dirty="0">
                <a:ln w="0">
                  <a:noFill/>
                </a:ln>
                <a:solidFill>
                  <a:srgbClr val="000000"/>
                </a:solidFill>
                <a:latin typeface="EYInterstate"/>
                <a:cs typeface="Arial"/>
              </a:rPr>
              <a:t>Step 3 of 4: Complete the Inbound Transfer form </a:t>
            </a:r>
          </a:p>
        </p:txBody>
      </p:sp>
      <p:sp>
        <p:nvSpPr>
          <p:cNvPr id="6" name="object 4">
            <a:extLst>
              <a:ext uri="{FF2B5EF4-FFF2-40B4-BE49-F238E27FC236}">
                <a16:creationId xmlns:a16="http://schemas.microsoft.com/office/drawing/2014/main" id="{E841121C-0B87-45EF-9992-D117D47969D7}"/>
              </a:ext>
            </a:extLst>
          </p:cNvPr>
          <p:cNvSpPr txBox="1"/>
          <p:nvPr/>
        </p:nvSpPr>
        <p:spPr>
          <a:xfrm>
            <a:off x="356921" y="878820"/>
            <a:ext cx="8815445" cy="2767424"/>
          </a:xfrm>
          <a:prstGeom prst="rect">
            <a:avLst/>
          </a:prstGeom>
        </p:spPr>
        <p:txBody>
          <a:bodyPr vert="horz" wrap="square" lIns="0" tIns="12700" rIns="0" bIns="0" rtlCol="0" anchor="t">
            <a:spAutoFit/>
          </a:bodyPr>
          <a:lstStyle/>
          <a:p>
            <a:pPr marL="12065" marR="5080" lvl="0" defTabSz="457200">
              <a:spcAft>
                <a:spcPts val="600"/>
              </a:spcAft>
              <a:tabLst>
                <a:tab pos="241300" algn="l"/>
              </a:tabLst>
              <a:defRPr/>
            </a:pPr>
            <a:r>
              <a:rPr lang="en-US" sz="1600" dirty="0">
                <a:solidFill>
                  <a:srgbClr val="000000"/>
                </a:solidFill>
                <a:latin typeface="EYInterstate"/>
              </a:rPr>
              <a:t>Once you select the inventory, you will see the vaccine inventory details pre-populated. You will want to provide the </a:t>
            </a:r>
            <a:r>
              <a:rPr lang="en-US" sz="1600" b="1" dirty="0">
                <a:solidFill>
                  <a:srgbClr val="000000"/>
                </a:solidFill>
                <a:latin typeface="EYInterstate"/>
              </a:rPr>
              <a:t>DOSES RECEIVED </a:t>
            </a:r>
            <a:r>
              <a:rPr lang="en-US" sz="1600" dirty="0">
                <a:solidFill>
                  <a:srgbClr val="000000"/>
                </a:solidFill>
                <a:latin typeface="EYInterstate"/>
              </a:rPr>
              <a:t>and </a:t>
            </a:r>
            <a:r>
              <a:rPr lang="en-US" sz="1600" b="1" dirty="0">
                <a:solidFill>
                  <a:srgbClr val="000000"/>
                </a:solidFill>
                <a:latin typeface="EYInterstate"/>
              </a:rPr>
              <a:t>DATE RECEIVED</a:t>
            </a:r>
            <a:r>
              <a:rPr lang="en-US" sz="1600" dirty="0">
                <a:solidFill>
                  <a:srgbClr val="000000"/>
                </a:solidFill>
                <a:latin typeface="EYInterstate"/>
              </a:rPr>
              <a:t>. </a:t>
            </a:r>
          </a:p>
          <a:p>
            <a:pPr marL="12065" marR="5080" lvl="0" defTabSz="457200">
              <a:spcAft>
                <a:spcPts val="600"/>
              </a:spcAft>
              <a:tabLst>
                <a:tab pos="241300" algn="l"/>
              </a:tabLst>
              <a:defRPr/>
            </a:pPr>
            <a:endParaRPr lang="en-US" sz="1600" dirty="0">
              <a:solidFill>
                <a:srgbClr val="000000"/>
              </a:solidFill>
              <a:latin typeface="EYInterstate"/>
            </a:endParaRPr>
          </a:p>
          <a:p>
            <a:pPr marL="12065" marR="5080" lvl="0" defTabSz="457200">
              <a:spcAft>
                <a:spcPts val="600"/>
              </a:spcAft>
              <a:tabLst>
                <a:tab pos="241300" algn="l"/>
              </a:tabLst>
              <a:defRPr/>
            </a:pPr>
            <a:r>
              <a:rPr lang="en-US" sz="1600" dirty="0">
                <a:solidFill>
                  <a:srgbClr val="000000"/>
                </a:solidFill>
                <a:latin typeface="EYInterstate"/>
              </a:rPr>
              <a:t>After clicking next, your inventory levels will update, and the inbound transfer is now processed. </a:t>
            </a:r>
          </a:p>
          <a:p>
            <a:pPr marL="12065" marR="5080" lvl="0" defTabSz="457200">
              <a:spcAft>
                <a:spcPts val="600"/>
              </a:spcAft>
              <a:tabLst>
                <a:tab pos="241300" algn="l"/>
              </a:tabLst>
              <a:defRPr/>
            </a:pPr>
            <a:endParaRPr lang="en-US" sz="1600" dirty="0">
              <a:solidFill>
                <a:srgbClr val="000000"/>
              </a:solidFill>
              <a:latin typeface="EYInterstate"/>
            </a:endParaRPr>
          </a:p>
          <a:p>
            <a:pPr marL="354965" marR="5080" lvl="0" indent="-342900" defTabSz="457200">
              <a:spcAft>
                <a:spcPts val="600"/>
              </a:spcAft>
              <a:buAutoNum type="arabicPeriod"/>
              <a:tabLst>
                <a:tab pos="241300" algn="l"/>
              </a:tabLst>
              <a:defRPr/>
            </a:pPr>
            <a:r>
              <a:rPr lang="en-US" sz="1600" dirty="0">
                <a:solidFill>
                  <a:srgbClr val="000000"/>
                </a:solidFill>
                <a:latin typeface="EYInterstate"/>
              </a:rPr>
              <a:t>Enter the </a:t>
            </a:r>
            <a:r>
              <a:rPr lang="en-US" sz="1600" b="1" dirty="0">
                <a:solidFill>
                  <a:srgbClr val="000000"/>
                </a:solidFill>
                <a:latin typeface="EYInterstate"/>
              </a:rPr>
              <a:t>DATE RECEIVED </a:t>
            </a:r>
          </a:p>
          <a:p>
            <a:pPr marL="354965" marR="5080" lvl="0" indent="-342900" defTabSz="457200">
              <a:spcAft>
                <a:spcPts val="600"/>
              </a:spcAft>
              <a:buAutoNum type="arabicPeriod"/>
              <a:tabLst>
                <a:tab pos="241300" algn="l"/>
              </a:tabLst>
              <a:defRPr/>
            </a:pPr>
            <a:r>
              <a:rPr lang="en-US" sz="1600" dirty="0">
                <a:solidFill>
                  <a:srgbClr val="000000"/>
                </a:solidFill>
                <a:latin typeface="EYInterstate"/>
              </a:rPr>
              <a:t>Enter the </a:t>
            </a:r>
            <a:r>
              <a:rPr lang="en-US" sz="1600" b="1" dirty="0">
                <a:solidFill>
                  <a:srgbClr val="000000"/>
                </a:solidFill>
                <a:latin typeface="EYInterstate"/>
              </a:rPr>
              <a:t>DOSES RECEIVED</a:t>
            </a:r>
          </a:p>
          <a:p>
            <a:pPr marL="354965" marR="5080" lvl="0" indent="-342900" defTabSz="457200">
              <a:spcAft>
                <a:spcPts val="600"/>
              </a:spcAft>
              <a:buAutoNum type="arabicPeriod"/>
              <a:tabLst>
                <a:tab pos="241300" algn="l"/>
              </a:tabLst>
              <a:defRPr/>
            </a:pPr>
            <a:r>
              <a:rPr lang="en-US" sz="1600" dirty="0">
                <a:solidFill>
                  <a:srgbClr val="000000"/>
                </a:solidFill>
                <a:latin typeface="EYInterstate"/>
              </a:rPr>
              <a:t>Click </a:t>
            </a:r>
            <a:r>
              <a:rPr lang="en-US" sz="1600" b="1" dirty="0">
                <a:solidFill>
                  <a:srgbClr val="000000"/>
                </a:solidFill>
                <a:latin typeface="EYInterstate"/>
              </a:rPr>
              <a:t>NEXT</a:t>
            </a:r>
          </a:p>
          <a:p>
            <a:pPr marL="12065" marR="5080" lvl="0" defTabSz="457200">
              <a:spcAft>
                <a:spcPts val="600"/>
              </a:spcAft>
              <a:tabLst>
                <a:tab pos="241300" algn="l"/>
              </a:tabLst>
              <a:defRPr/>
            </a:pPr>
            <a:endParaRPr lang="en-US" sz="1600" dirty="0">
              <a:solidFill>
                <a:srgbClr val="000000"/>
              </a:solidFill>
              <a:latin typeface="EYInterstate"/>
            </a:endParaRPr>
          </a:p>
        </p:txBody>
      </p:sp>
      <p:sp>
        <p:nvSpPr>
          <p:cNvPr id="12" name="Rectangle 11">
            <a:extLst>
              <a:ext uri="{FF2B5EF4-FFF2-40B4-BE49-F238E27FC236}">
                <a16:creationId xmlns:a16="http://schemas.microsoft.com/office/drawing/2014/main" id="{958D4D5E-3C20-4E3D-BC24-147D04CE8DD9}"/>
              </a:ext>
            </a:extLst>
          </p:cNvPr>
          <p:cNvSpPr/>
          <p:nvPr/>
        </p:nvSpPr>
        <p:spPr>
          <a:xfrm>
            <a:off x="9713125" y="43220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93871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Enter doses received and date received to process inbound transfer</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93871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i="0" u="none" strike="noStrike" kern="1200" cap="none" spc="0" normalizeH="0" baseline="0" noProof="0" dirty="0">
                <a:ln>
                  <a:noFill/>
                </a:ln>
                <a:solidFill>
                  <a:srgbClr val="000000"/>
                </a:solidFill>
                <a:effectLst/>
                <a:uLnTx/>
                <a:uFillTx/>
                <a:latin typeface="EYInterstate"/>
                <a:ea typeface="+mn-ea"/>
                <a:cs typeface="+mn-cs"/>
              </a:rPr>
              <a:t>Identify </a:t>
            </a:r>
            <a:r>
              <a:rPr lang="en-US" sz="1400" dirty="0">
                <a:solidFill>
                  <a:srgbClr val="000000"/>
                </a:solidFill>
                <a:latin typeface="EYInterstate"/>
              </a:rPr>
              <a:t>doses received and date received for the vaccine inventory</a:t>
            </a:r>
            <a:endParaRPr kumimoji="0" lang="en-US" sz="1400" i="0" u="none" strike="noStrike" kern="1200" cap="none" spc="0" normalizeH="0" baseline="0" noProof="0" dirty="0">
              <a:ln>
                <a:noFill/>
              </a:ln>
              <a:solidFill>
                <a:srgbClr val="000000"/>
              </a:solidFill>
              <a:effectLst/>
              <a:uLnTx/>
              <a:uFillTx/>
              <a:latin typeface="EYInterstate"/>
              <a:ea typeface="+mn-ea"/>
              <a:cs typeface="+mn-cs"/>
            </a:endParaRPr>
          </a:p>
        </p:txBody>
      </p:sp>
      <p:pic>
        <p:nvPicPr>
          <p:cNvPr id="20" name="Picture 6">
            <a:extLst>
              <a:ext uri="{FF2B5EF4-FFF2-40B4-BE49-F238E27FC236}">
                <a16:creationId xmlns:a16="http://schemas.microsoft.com/office/drawing/2014/main" id="{4D0B9911-9AE8-45AA-8375-080D416794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8085" y="3255570"/>
            <a:ext cx="6175319" cy="3180289"/>
          </a:xfrm>
          <a:prstGeom prst="rect">
            <a:avLst/>
          </a:prstGeom>
          <a:ln w="28575">
            <a:solidFill>
              <a:schemeClr val="tx1"/>
            </a:solidFill>
          </a:ln>
          <a:effectLst/>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59DBE2D8-341B-4696-BD1B-64C377A5AA69}"/>
              </a:ext>
            </a:extLst>
          </p:cNvPr>
          <p:cNvSpPr/>
          <p:nvPr/>
        </p:nvSpPr>
        <p:spPr>
          <a:xfrm>
            <a:off x="2499195" y="5312779"/>
            <a:ext cx="3241962" cy="6088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D27AE3A-0D36-432F-BDBB-6ED48410B82C}"/>
              </a:ext>
            </a:extLst>
          </p:cNvPr>
          <p:cNvSpPr/>
          <p:nvPr/>
        </p:nvSpPr>
        <p:spPr>
          <a:xfrm>
            <a:off x="8125426" y="6103286"/>
            <a:ext cx="332313" cy="33257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0D27E1A-44E5-4EFA-9160-5FFFFB05E6A9}"/>
              </a:ext>
            </a:extLst>
          </p:cNvPr>
          <p:cNvSpPr/>
          <p:nvPr/>
        </p:nvSpPr>
        <p:spPr>
          <a:xfrm>
            <a:off x="9848490" y="46667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315336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01"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defRPr/>
            </a:pPr>
            <a:r>
              <a:rPr lang="en-US" sz="2000" b="1" dirty="0">
                <a:ln w="0">
                  <a:noFill/>
                </a:ln>
                <a:solidFill>
                  <a:srgbClr val="000000"/>
                </a:solidFill>
                <a:latin typeface="EYInterstate"/>
                <a:cs typeface="Arial"/>
              </a:rPr>
              <a:t>Step 4 of 4: Complete the Inbound Transfer form </a:t>
            </a:r>
          </a:p>
        </p:txBody>
      </p:sp>
      <p:sp>
        <p:nvSpPr>
          <p:cNvPr id="6" name="object 4">
            <a:extLst>
              <a:ext uri="{FF2B5EF4-FFF2-40B4-BE49-F238E27FC236}">
                <a16:creationId xmlns:a16="http://schemas.microsoft.com/office/drawing/2014/main" id="{E841121C-0B87-45EF-9992-D117D47969D7}"/>
              </a:ext>
            </a:extLst>
          </p:cNvPr>
          <p:cNvSpPr txBox="1"/>
          <p:nvPr/>
        </p:nvSpPr>
        <p:spPr>
          <a:xfrm>
            <a:off x="356921" y="878820"/>
            <a:ext cx="8815445" cy="1228541"/>
          </a:xfrm>
          <a:prstGeom prst="rect">
            <a:avLst/>
          </a:prstGeom>
        </p:spPr>
        <p:txBody>
          <a:bodyPr vert="horz" wrap="square" lIns="0" tIns="12700" rIns="0" bIns="0" rtlCol="0" anchor="t">
            <a:spAutoFit/>
          </a:bodyPr>
          <a:lstStyle/>
          <a:p>
            <a:pPr marL="12065" marR="5080" lvl="0" defTabSz="457200">
              <a:spcAft>
                <a:spcPts val="600"/>
              </a:spcAft>
              <a:tabLst>
                <a:tab pos="241300" algn="l"/>
              </a:tabLst>
              <a:defRPr/>
            </a:pPr>
            <a:r>
              <a:rPr lang="en-US" sz="1600" dirty="0">
                <a:solidFill>
                  <a:srgbClr val="000000"/>
                </a:solidFill>
                <a:latin typeface="EYInterstate"/>
              </a:rPr>
              <a:t>After clicking next, your inbound transfer is processed and added to your inventory. </a:t>
            </a:r>
          </a:p>
          <a:p>
            <a:pPr marL="354965" marR="5080" lvl="0" indent="-342900" defTabSz="457200">
              <a:spcAft>
                <a:spcPts val="600"/>
              </a:spcAft>
              <a:buAutoNum type="arabicPeriod"/>
              <a:tabLst>
                <a:tab pos="241300" algn="l"/>
              </a:tabLst>
              <a:defRPr/>
            </a:pPr>
            <a:endParaRPr lang="en-US" sz="1600" dirty="0">
              <a:solidFill>
                <a:srgbClr val="000000"/>
              </a:solidFill>
              <a:latin typeface="EYInterstate"/>
            </a:endParaRPr>
          </a:p>
          <a:p>
            <a:pPr marL="354965" marR="5080" lvl="0" indent="-342900" defTabSz="457200">
              <a:spcAft>
                <a:spcPts val="600"/>
              </a:spcAft>
              <a:buAutoNum type="arabicPeriod"/>
              <a:tabLst>
                <a:tab pos="241300" algn="l"/>
              </a:tabLst>
              <a:defRPr/>
            </a:pPr>
            <a:r>
              <a:rPr lang="en-US" sz="1600" dirty="0">
                <a:solidFill>
                  <a:srgbClr val="000000"/>
                </a:solidFill>
                <a:latin typeface="EYInterstate"/>
              </a:rPr>
              <a:t>Click </a:t>
            </a:r>
            <a:r>
              <a:rPr lang="en-US" sz="1600" b="1" dirty="0">
                <a:solidFill>
                  <a:srgbClr val="000000"/>
                </a:solidFill>
                <a:latin typeface="EYInterstate"/>
              </a:rPr>
              <a:t>FINISH</a:t>
            </a:r>
          </a:p>
          <a:p>
            <a:pPr marL="12065" marR="5080" lvl="0" defTabSz="457200">
              <a:spcAft>
                <a:spcPts val="600"/>
              </a:spcAft>
              <a:tabLst>
                <a:tab pos="241300" algn="l"/>
              </a:tabLst>
              <a:defRPr/>
            </a:pPr>
            <a:endParaRPr lang="en-US" sz="1600" dirty="0">
              <a:solidFill>
                <a:srgbClr val="000000"/>
              </a:solidFill>
              <a:latin typeface="EYInterstate"/>
            </a:endParaRPr>
          </a:p>
        </p:txBody>
      </p:sp>
      <p:sp>
        <p:nvSpPr>
          <p:cNvPr id="12" name="Rectangle 11">
            <a:extLst>
              <a:ext uri="{FF2B5EF4-FFF2-40B4-BE49-F238E27FC236}">
                <a16:creationId xmlns:a16="http://schemas.microsoft.com/office/drawing/2014/main" id="{958D4D5E-3C20-4E3D-BC24-147D04CE8DD9}"/>
              </a:ext>
            </a:extLst>
          </p:cNvPr>
          <p:cNvSpPr/>
          <p:nvPr/>
        </p:nvSpPr>
        <p:spPr>
          <a:xfrm>
            <a:off x="9713125" y="43220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5078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Finish inbound transfer</a:t>
            </a:r>
            <a:endParaRPr kumimoji="0" lang="en-US" sz="1400" b="0" i="0" u="none" strike="noStrike" kern="1200" cap="none" spc="0" normalizeH="0" baseline="0" noProof="0" dirty="0">
              <a:ln>
                <a:noFill/>
              </a:ln>
              <a:solidFill>
                <a:srgbClr val="000000"/>
              </a:solidFill>
              <a:effectLst/>
              <a:uLnTx/>
              <a:uFillTx/>
              <a:latin typeface="EYInterstate"/>
              <a:ea typeface="+mn-ea"/>
              <a:cs typeface="+mn-cs"/>
            </a:endParaRP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Complete the inbound transfer form</a:t>
            </a:r>
            <a:endParaRPr kumimoji="0" lang="en-US" sz="1400" i="0" u="none" strike="noStrike" kern="1200" cap="none" spc="0" normalizeH="0" baseline="0" noProof="0" dirty="0">
              <a:ln>
                <a:noFill/>
              </a:ln>
              <a:solidFill>
                <a:srgbClr val="000000"/>
              </a:solidFill>
              <a:effectLst/>
              <a:uLnTx/>
              <a:uFillTx/>
              <a:latin typeface="EYInterstate"/>
              <a:ea typeface="+mn-ea"/>
              <a:cs typeface="+mn-cs"/>
            </a:endParaRPr>
          </a:p>
        </p:txBody>
      </p:sp>
      <p:pic>
        <p:nvPicPr>
          <p:cNvPr id="20" name="Picture 4">
            <a:extLst>
              <a:ext uri="{FF2B5EF4-FFF2-40B4-BE49-F238E27FC236}">
                <a16:creationId xmlns:a16="http://schemas.microsoft.com/office/drawing/2014/main" id="{1E6EC07A-51D4-439A-AD14-FCE23CE6E7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696" y="2667991"/>
            <a:ext cx="8815445" cy="2082649"/>
          </a:xfrm>
          <a:prstGeom prst="rect">
            <a:avLst/>
          </a:prstGeom>
          <a:ln w="28575">
            <a:solidFill>
              <a:schemeClr val="tx1"/>
            </a:solidFill>
          </a:ln>
          <a:effectLst/>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E4BA9F3-2851-4C1E-9426-8DDC4355F4AA}"/>
              </a:ext>
            </a:extLst>
          </p:cNvPr>
          <p:cNvSpPr/>
          <p:nvPr/>
        </p:nvSpPr>
        <p:spPr>
          <a:xfrm>
            <a:off x="8482000" y="4315138"/>
            <a:ext cx="743158" cy="4171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803A43-D261-4F74-A68F-CBEE185B4607}"/>
              </a:ext>
            </a:extLst>
          </p:cNvPr>
          <p:cNvSpPr/>
          <p:nvPr/>
        </p:nvSpPr>
        <p:spPr>
          <a:xfrm>
            <a:off x="9848490" y="47429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344645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49"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3" y="2734358"/>
            <a:ext cx="6878358" cy="646331"/>
          </a:xfrm>
          <a:prstGeom prst="rect">
            <a:avLst/>
          </a:prstGeom>
          <a:noFill/>
        </p:spPr>
        <p:txBody>
          <a:bodyPr wrap="none" rtlCol="0">
            <a:spAutoFit/>
          </a:bodyPr>
          <a:lstStyle/>
          <a:p>
            <a:pPr lvl="0">
              <a:defRPr/>
            </a:pPr>
            <a:r>
              <a:rPr lang="en-US" sz="3600" b="1" dirty="0">
                <a:solidFill>
                  <a:prstClr val="white"/>
                </a:solidFill>
                <a:latin typeface="EYInterstate" panose="02000503020000020004" pitchFamily="2" charset="0"/>
              </a:rPr>
              <a:t>Updating Vaccine Inventory Details</a:t>
            </a:r>
            <a:endParaRPr lang="en-US" sz="2400" b="1" dirty="0">
              <a:solidFill>
                <a:prstClr val="white"/>
              </a:solidFill>
              <a:latin typeface="EYInterstate" panose="02000503020000020004" pitchFamily="2" charset="0"/>
            </a:endParaRPr>
          </a:p>
        </p:txBody>
      </p:sp>
      <p:sp>
        <p:nvSpPr>
          <p:cNvPr id="5" name="TextBox 4">
            <a:extLst>
              <a:ext uri="{FF2B5EF4-FFF2-40B4-BE49-F238E27FC236}">
                <a16:creationId xmlns:a16="http://schemas.microsoft.com/office/drawing/2014/main" id="{3366A3C8-6E72-4FCF-9905-10773A6AC923}"/>
              </a:ext>
            </a:extLst>
          </p:cNvPr>
          <p:cNvSpPr txBox="1"/>
          <p:nvPr/>
        </p:nvSpPr>
        <p:spPr>
          <a:xfrm>
            <a:off x="864523" y="3429000"/>
            <a:ext cx="8198848" cy="523220"/>
          </a:xfrm>
          <a:prstGeom prst="rect">
            <a:avLst/>
          </a:prstGeom>
          <a:noFill/>
        </p:spPr>
        <p:txBody>
          <a:bodyPr wrap="square" rtlCol="0">
            <a:spAutoFit/>
          </a:bodyPr>
          <a:lstStyle/>
          <a:p>
            <a:pPr lvl="0">
              <a:defRPr/>
            </a:pPr>
            <a:r>
              <a:rPr lang="en-US" sz="2800" dirty="0">
                <a:solidFill>
                  <a:prstClr val="white"/>
                </a:solidFill>
                <a:latin typeface="EYInterstate" panose="02000503020000020004" pitchFamily="2" charset="0"/>
              </a:rPr>
              <a:t>How do you modify a vaccine inventory record?</a:t>
            </a:r>
          </a:p>
        </p:txBody>
      </p:sp>
    </p:spTree>
    <p:extLst>
      <p:ext uri="{BB962C8B-B14F-4D97-AF65-F5344CB8AC3E}">
        <p14:creationId xmlns:p14="http://schemas.microsoft.com/office/powerpoint/2010/main" val="3090772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297"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1 of 3: Navigate to the Vaccine Inventory tab</a:t>
            </a:r>
          </a:p>
        </p:txBody>
      </p:sp>
      <p:sp>
        <p:nvSpPr>
          <p:cNvPr id="6" name="object 4">
            <a:extLst>
              <a:ext uri="{FF2B5EF4-FFF2-40B4-BE49-F238E27FC236}">
                <a16:creationId xmlns:a16="http://schemas.microsoft.com/office/drawing/2014/main" id="{E841121C-0B87-45EF-9992-D117D47969D7}"/>
              </a:ext>
            </a:extLst>
          </p:cNvPr>
          <p:cNvSpPr txBox="1"/>
          <p:nvPr/>
        </p:nvSpPr>
        <p:spPr>
          <a:xfrm>
            <a:off x="356921" y="878820"/>
            <a:ext cx="8815445" cy="3336811"/>
          </a:xfrm>
          <a:prstGeom prst="rect">
            <a:avLst/>
          </a:prstGeom>
        </p:spPr>
        <p:txBody>
          <a:bodyPr vert="horz" wrap="square" lIns="0" tIns="12700" rIns="0" bIns="0" rtlCol="0" anchor="t">
            <a:spAutoFit/>
          </a:bodyPr>
          <a:lstStyle/>
          <a:p>
            <a:pPr fontAlgn="base"/>
            <a:r>
              <a:rPr lang="en-US" dirty="0"/>
              <a:t>You will </a:t>
            </a:r>
            <a:r>
              <a:rPr lang="en-US" b="1" dirty="0"/>
              <a:t>ONLY</a:t>
            </a:r>
            <a:r>
              <a:rPr lang="en-US" dirty="0"/>
              <a:t> be able to update the </a:t>
            </a:r>
            <a:r>
              <a:rPr lang="en-US" b="1" dirty="0"/>
              <a:t>VACCINE INVENTORY NAME </a:t>
            </a:r>
            <a:r>
              <a:rPr lang="en-US" dirty="0"/>
              <a:t>on the vaccine inventory record. It will be very important to ensure accurate data entry when processing a new vaccine inventory shipment.</a:t>
            </a:r>
          </a:p>
          <a:p>
            <a:pPr fontAlgn="base"/>
            <a:endParaRPr lang="en-US" dirty="0"/>
          </a:p>
          <a:p>
            <a:pPr fontAlgn="base"/>
            <a:r>
              <a:rPr lang="en-US" dirty="0"/>
              <a:t>If you need to make </a:t>
            </a:r>
            <a:r>
              <a:rPr lang="en-US" b="1" dirty="0"/>
              <a:t>ADDITIONAL CORRECTIONS </a:t>
            </a:r>
            <a:r>
              <a:rPr lang="en-US" dirty="0"/>
              <a:t>to the vaccine inventory record, you will need to contact the </a:t>
            </a:r>
            <a:r>
              <a:rPr lang="en-US" b="1" dirty="0"/>
              <a:t>CVMS HELPDESK</a:t>
            </a:r>
            <a:r>
              <a:rPr lang="en-US" dirty="0"/>
              <a:t>.</a:t>
            </a:r>
          </a:p>
          <a:p>
            <a:pPr fontAlgn="base"/>
            <a:endParaRPr lang="en-US" dirty="0"/>
          </a:p>
          <a:p>
            <a:pPr fontAlgn="base"/>
            <a:r>
              <a:rPr lang="en-US" i="1" dirty="0"/>
              <a:t>The CVMS helpdesk can be reached at </a:t>
            </a:r>
            <a:r>
              <a:rPr lang="en-US" i="1" dirty="0">
                <a:hlinkClick r:id="rId7"/>
              </a:rPr>
              <a:t>CVMS-help@dhhs.nc.gov</a:t>
            </a:r>
            <a:endParaRPr lang="en-US" i="1" dirty="0"/>
          </a:p>
          <a:p>
            <a:pPr fontAlgn="base"/>
            <a:endParaRPr lang="en-US" dirty="0"/>
          </a:p>
          <a:p>
            <a:pPr marL="342900" indent="-342900" fontAlgn="base">
              <a:buFont typeface="+mj-lt"/>
              <a:buAutoNum type="arabicPeriod"/>
            </a:pPr>
            <a:r>
              <a:rPr lang="en-US" dirty="0"/>
              <a:t>At the top of your home page, locate the </a:t>
            </a:r>
            <a:r>
              <a:rPr lang="en-US" b="1" dirty="0"/>
              <a:t>VACCINE INVENTORY</a:t>
            </a:r>
            <a:r>
              <a:rPr lang="en-US" dirty="0"/>
              <a:t>​ tab</a:t>
            </a:r>
          </a:p>
          <a:p>
            <a:pPr marL="342900" indent="-342900" fontAlgn="base">
              <a:buFont typeface="+mj-lt"/>
              <a:buAutoNum type="arabicPeriod"/>
            </a:pPr>
            <a:r>
              <a:rPr lang="en-US" dirty="0"/>
              <a:t>Click </a:t>
            </a:r>
            <a:r>
              <a:rPr lang="en-US" b="1" dirty="0"/>
              <a:t>VACCINE INVENTORY</a:t>
            </a:r>
            <a:r>
              <a:rPr lang="en-US" dirty="0"/>
              <a:t>​</a:t>
            </a:r>
          </a:p>
          <a:p>
            <a:pPr marL="342900" indent="-342900" fontAlgn="base">
              <a:buFont typeface="+mj-lt"/>
              <a:buAutoNum type="arabicPeriod"/>
            </a:pPr>
            <a:r>
              <a:rPr lang="en-US" dirty="0"/>
              <a:t>After clicking </a:t>
            </a:r>
            <a:r>
              <a:rPr lang="en-US" b="1" dirty="0"/>
              <a:t>VACCINE INVENTORY</a:t>
            </a:r>
            <a:r>
              <a:rPr lang="en-US" dirty="0"/>
              <a:t>, you will be directed to the </a:t>
            </a:r>
            <a:r>
              <a:rPr lang="en-US" b="1" dirty="0"/>
              <a:t>VACCINE INVENTORY TAB</a:t>
            </a:r>
            <a:endParaRPr lang="en-US" dirty="0"/>
          </a:p>
        </p:txBody>
      </p:sp>
      <p:sp>
        <p:nvSpPr>
          <p:cNvPr id="12" name="Rectangle 11">
            <a:extLst>
              <a:ext uri="{FF2B5EF4-FFF2-40B4-BE49-F238E27FC236}">
                <a16:creationId xmlns:a16="http://schemas.microsoft.com/office/drawing/2014/main" id="{958D4D5E-3C20-4E3D-BC24-147D04CE8DD9}"/>
              </a:ext>
            </a:extLst>
          </p:cNvPr>
          <p:cNvSpPr/>
          <p:nvPr/>
        </p:nvSpPr>
        <p:spPr>
          <a:xfrm>
            <a:off x="9713125" y="43220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Locate the vaccine inventory tab</a:t>
            </a:r>
            <a:endParaRPr kumimoji="0" lang="en-US" sz="1400" b="0" i="0" u="none" strike="noStrike" kern="1200" cap="none" spc="0" normalizeH="0" baseline="0" noProof="0" dirty="0">
              <a:ln>
                <a:noFill/>
              </a:ln>
              <a:solidFill>
                <a:srgbClr val="000000"/>
              </a:solidFill>
              <a:effectLst/>
              <a:uLnTx/>
              <a:uFillTx/>
              <a:latin typeface="EYInterstate"/>
              <a:ea typeface="+mn-ea"/>
              <a:cs typeface="+mn-cs"/>
            </a:endParaRPr>
          </a:p>
        </p:txBody>
      </p:sp>
      <p:sp>
        <p:nvSpPr>
          <p:cNvPr id="17" name="TextBox 16">
            <a:extLst>
              <a:ext uri="{FF2B5EF4-FFF2-40B4-BE49-F238E27FC236}">
                <a16:creationId xmlns:a16="http://schemas.microsoft.com/office/drawing/2014/main" id="{AF07CC19-3810-4EE2-82E0-6F58D7767A8C}"/>
              </a:ext>
            </a:extLst>
          </p:cNvPr>
          <p:cNvSpPr txBox="1"/>
          <p:nvPr/>
        </p:nvSpPr>
        <p:spPr>
          <a:xfrm>
            <a:off x="9784801" y="2879186"/>
            <a:ext cx="2137123" cy="11541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Vaccine quantity will change through other actions, such as administration, wastage events, returns, or transfers</a:t>
            </a:r>
            <a:endParaRPr kumimoji="0" lang="en-US" sz="1400" b="0" i="0" u="none" strike="noStrike" kern="1200" cap="none" spc="0" normalizeH="0" baseline="0" noProof="0" dirty="0">
              <a:ln>
                <a:noFill/>
              </a:ln>
              <a:solidFill>
                <a:srgbClr val="000000"/>
              </a:solidFill>
              <a:effectLst/>
              <a:uLnTx/>
              <a:uFillTx/>
              <a:latin typeface="EYInterstate"/>
              <a:ea typeface="+mn-ea"/>
              <a:cs typeface="+mn-cs"/>
            </a:endParaRPr>
          </a:p>
        </p:txBody>
      </p:sp>
      <p:pic>
        <p:nvPicPr>
          <p:cNvPr id="22" name="Picture 21">
            <a:extLst>
              <a:ext uri="{FF2B5EF4-FFF2-40B4-BE49-F238E27FC236}">
                <a16:creationId xmlns:a16="http://schemas.microsoft.com/office/drawing/2014/main" id="{333132F7-7ADB-420B-8765-722EEDBF3ECB}"/>
              </a:ext>
            </a:extLst>
          </p:cNvPr>
          <p:cNvPicPr>
            <a:picLocks noChangeAspect="1"/>
          </p:cNvPicPr>
          <p:nvPr/>
        </p:nvPicPr>
        <p:blipFill>
          <a:blip r:embed="rId8"/>
          <a:stretch>
            <a:fillRect/>
          </a:stretch>
        </p:blipFill>
        <p:spPr>
          <a:xfrm>
            <a:off x="356921" y="4425683"/>
            <a:ext cx="9016849" cy="1438681"/>
          </a:xfrm>
          <a:prstGeom prst="rect">
            <a:avLst/>
          </a:prstGeom>
          <a:ln w="28575">
            <a:solidFill>
              <a:schemeClr val="tx1"/>
            </a:solidFill>
          </a:ln>
          <a:effectLst/>
        </p:spPr>
      </p:pic>
      <p:sp>
        <p:nvSpPr>
          <p:cNvPr id="23" name="Rectangle 22">
            <a:extLst>
              <a:ext uri="{FF2B5EF4-FFF2-40B4-BE49-F238E27FC236}">
                <a16:creationId xmlns:a16="http://schemas.microsoft.com/office/drawing/2014/main" id="{AA68160D-16F9-4968-9430-0A0D910A0C95}"/>
              </a:ext>
            </a:extLst>
          </p:cNvPr>
          <p:cNvSpPr/>
          <p:nvPr/>
        </p:nvSpPr>
        <p:spPr>
          <a:xfrm>
            <a:off x="4444583" y="5003440"/>
            <a:ext cx="1425556" cy="504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8D0C23E-7CFB-4D43-AB58-787B987B676D}"/>
              </a:ext>
            </a:extLst>
          </p:cNvPr>
          <p:cNvSpPr/>
          <p:nvPr/>
        </p:nvSpPr>
        <p:spPr>
          <a:xfrm>
            <a:off x="9848490" y="47429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3573033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45"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2 of 3: Navigate to Vaccine Inventory Record</a:t>
            </a:r>
          </a:p>
        </p:txBody>
      </p:sp>
      <p:sp>
        <p:nvSpPr>
          <p:cNvPr id="12" name="Rectangle 11">
            <a:extLst>
              <a:ext uri="{FF2B5EF4-FFF2-40B4-BE49-F238E27FC236}">
                <a16:creationId xmlns:a16="http://schemas.microsoft.com/office/drawing/2014/main" id="{958D4D5E-3C20-4E3D-BC24-147D04CE8DD9}"/>
              </a:ext>
            </a:extLst>
          </p:cNvPr>
          <p:cNvSpPr/>
          <p:nvPr/>
        </p:nvSpPr>
        <p:spPr>
          <a:xfrm>
            <a:off x="9713125" y="4867948"/>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Locate the specific vaccine inventory record to update</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1154162"/>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i="0" u="none" strike="noStrike" kern="1200" cap="none" spc="0" normalizeH="0" baseline="0" noProof="0" dirty="0">
                <a:ln>
                  <a:noFill/>
                </a:ln>
                <a:solidFill>
                  <a:srgbClr val="000000"/>
                </a:solidFill>
                <a:effectLst/>
                <a:uLnTx/>
                <a:uFillTx/>
                <a:latin typeface="EYInterstate"/>
                <a:ea typeface="+mn-ea"/>
                <a:cs typeface="+mn-cs"/>
              </a:rPr>
              <a:t>You can select the drop</a:t>
            </a:r>
            <a:r>
              <a:rPr lang="en-US" sz="1400" dirty="0">
                <a:solidFill>
                  <a:srgbClr val="000000"/>
                </a:solidFill>
                <a:latin typeface="EYInterstate"/>
              </a:rPr>
              <a:t>-</a:t>
            </a:r>
            <a:r>
              <a:rPr kumimoji="0" lang="en-US" sz="1400" i="0" u="none" strike="noStrike" kern="1200" cap="none" spc="0" normalizeH="0" baseline="0" noProof="0" dirty="0">
                <a:ln>
                  <a:noFill/>
                </a:ln>
                <a:solidFill>
                  <a:srgbClr val="000000"/>
                </a:solidFill>
                <a:effectLst/>
                <a:uLnTx/>
                <a:uFillTx/>
                <a:latin typeface="EYInterstate"/>
                <a:ea typeface="+mn-ea"/>
                <a:cs typeface="+mn-cs"/>
              </a:rPr>
              <a:t>down LIST VIEW MENU to see your RECENTLY VIEWED vaccine records</a:t>
            </a:r>
          </a:p>
        </p:txBody>
      </p:sp>
      <p:sp>
        <p:nvSpPr>
          <p:cNvPr id="19" name="object 4">
            <a:extLst>
              <a:ext uri="{FF2B5EF4-FFF2-40B4-BE49-F238E27FC236}">
                <a16:creationId xmlns:a16="http://schemas.microsoft.com/office/drawing/2014/main" id="{1E526E58-B9EA-4BAC-89C5-226F9BD5E628}"/>
              </a:ext>
            </a:extLst>
          </p:cNvPr>
          <p:cNvSpPr txBox="1"/>
          <p:nvPr/>
        </p:nvSpPr>
        <p:spPr>
          <a:xfrm>
            <a:off x="356921" y="878820"/>
            <a:ext cx="8815445" cy="1397819"/>
          </a:xfrm>
          <a:prstGeom prst="rect">
            <a:avLst/>
          </a:prstGeom>
        </p:spPr>
        <p:txBody>
          <a:bodyPr vert="horz" wrap="square" lIns="0" tIns="12700" rIns="0" bIns="0" rtlCol="0" anchor="t">
            <a:spAutoFit/>
          </a:bodyPr>
          <a:lstStyle/>
          <a:p>
            <a:pPr fontAlgn="base"/>
            <a:r>
              <a:rPr lang="en-US" dirty="0"/>
              <a:t>Use the All Vaccine Inventories List View to locate the specific record you need to update. You can </a:t>
            </a:r>
            <a:r>
              <a:rPr lang="en-US" b="1" dirty="0"/>
              <a:t>SEARCH or SORT</a:t>
            </a:r>
            <a:r>
              <a:rPr lang="en-US" dirty="0"/>
              <a:t> in the list view. </a:t>
            </a:r>
          </a:p>
          <a:p>
            <a:pPr marL="342900" indent="-342900" fontAlgn="base">
              <a:buFont typeface="+mj-lt"/>
              <a:buAutoNum type="arabicPeriod"/>
            </a:pPr>
            <a:endParaRPr lang="en-US" dirty="0"/>
          </a:p>
          <a:p>
            <a:pPr marL="342900" indent="-342900" fontAlgn="base">
              <a:buFont typeface="+mj-lt"/>
              <a:buAutoNum type="arabicPeriod"/>
            </a:pPr>
            <a:r>
              <a:rPr lang="en-US" dirty="0"/>
              <a:t>Identify the </a:t>
            </a:r>
            <a:r>
              <a:rPr lang="en-US" b="1" dirty="0"/>
              <a:t>VACCINE INVENTORY RECORD </a:t>
            </a:r>
            <a:r>
              <a:rPr lang="en-US" dirty="0"/>
              <a:t>that you wish to update</a:t>
            </a:r>
            <a:endParaRPr lang="en-US" b="1" dirty="0"/>
          </a:p>
          <a:p>
            <a:pPr marL="342900" indent="-342900" fontAlgn="base">
              <a:buFont typeface="+mj-lt"/>
              <a:buAutoNum type="arabicPeriod"/>
            </a:pPr>
            <a:r>
              <a:rPr lang="en-US" dirty="0"/>
              <a:t>Click the </a:t>
            </a:r>
            <a:r>
              <a:rPr lang="en-US" b="1" dirty="0"/>
              <a:t>VACCINE INVENTORY NAME HYPERLINK</a:t>
            </a:r>
            <a:endParaRPr lang="en-US" dirty="0"/>
          </a:p>
        </p:txBody>
      </p:sp>
      <p:pic>
        <p:nvPicPr>
          <p:cNvPr id="5" name="Picture 4">
            <a:extLst>
              <a:ext uri="{FF2B5EF4-FFF2-40B4-BE49-F238E27FC236}">
                <a16:creationId xmlns:a16="http://schemas.microsoft.com/office/drawing/2014/main" id="{09F72411-246E-4A85-B548-40CABFECC979}"/>
              </a:ext>
            </a:extLst>
          </p:cNvPr>
          <p:cNvPicPr>
            <a:picLocks noChangeAspect="1"/>
          </p:cNvPicPr>
          <p:nvPr/>
        </p:nvPicPr>
        <p:blipFill>
          <a:blip r:embed="rId7"/>
          <a:stretch>
            <a:fillRect/>
          </a:stretch>
        </p:blipFill>
        <p:spPr>
          <a:xfrm>
            <a:off x="349185" y="2411850"/>
            <a:ext cx="9005895" cy="2034299"/>
          </a:xfrm>
          <a:prstGeom prst="rect">
            <a:avLst/>
          </a:prstGeom>
          <a:ln w="28575">
            <a:solidFill>
              <a:schemeClr val="tx1"/>
            </a:solidFill>
          </a:ln>
          <a:effectLst/>
        </p:spPr>
      </p:pic>
      <p:sp>
        <p:nvSpPr>
          <p:cNvPr id="22" name="Rectangle 21">
            <a:extLst>
              <a:ext uri="{FF2B5EF4-FFF2-40B4-BE49-F238E27FC236}">
                <a16:creationId xmlns:a16="http://schemas.microsoft.com/office/drawing/2014/main" id="{052F9243-B08F-42A0-8ED3-F0E43574F68B}"/>
              </a:ext>
            </a:extLst>
          </p:cNvPr>
          <p:cNvSpPr/>
          <p:nvPr/>
        </p:nvSpPr>
        <p:spPr>
          <a:xfrm>
            <a:off x="356921" y="2926249"/>
            <a:ext cx="2142274" cy="4167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ED690B-6F3A-4604-A503-0AB0E3935054}"/>
              </a:ext>
            </a:extLst>
          </p:cNvPr>
          <p:cNvSpPr/>
          <p:nvPr/>
        </p:nvSpPr>
        <p:spPr>
          <a:xfrm>
            <a:off x="6387677" y="3247908"/>
            <a:ext cx="1664942" cy="3015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01EEB5C-3144-4466-952B-5989C4721C31}"/>
              </a:ext>
            </a:extLst>
          </p:cNvPr>
          <p:cNvSpPr/>
          <p:nvPr/>
        </p:nvSpPr>
        <p:spPr>
          <a:xfrm>
            <a:off x="595587" y="3802659"/>
            <a:ext cx="1243045" cy="2306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79F639-E8F5-4288-974A-64DA7D6C7D70}"/>
              </a:ext>
            </a:extLst>
          </p:cNvPr>
          <p:cNvSpPr/>
          <p:nvPr/>
        </p:nvSpPr>
        <p:spPr>
          <a:xfrm>
            <a:off x="9848490" y="53271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1463238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5EE037-2449-401C-AEF9-A2924E8E751D}"/>
              </a:ext>
            </a:extLst>
          </p:cNvPr>
          <p:cNvPicPr>
            <a:picLocks noChangeAspect="1"/>
          </p:cNvPicPr>
          <p:nvPr/>
        </p:nvPicPr>
        <p:blipFill>
          <a:blip r:embed="rId5"/>
          <a:stretch>
            <a:fillRect/>
          </a:stretch>
        </p:blipFill>
        <p:spPr>
          <a:xfrm>
            <a:off x="349185" y="970434"/>
            <a:ext cx="5021702" cy="4315525"/>
          </a:xfrm>
          <a:prstGeom prst="rect">
            <a:avLst/>
          </a:prstGeom>
          <a:ln w="28575">
            <a:solidFill>
              <a:schemeClr val="tx1"/>
            </a:solidFill>
          </a:ln>
          <a:effectLst/>
        </p:spPr>
      </p:pic>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393" name="think-cell Slide" r:id="rId6" imgW="7772400" imgH="10058400" progId="TCLayout.ActiveDocument.1">
                  <p:embed/>
                </p:oleObj>
              </mc:Choice>
              <mc:Fallback>
                <p:oleObj name="think-cell Slide" r:id="rId6"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3 of 3: Update the Vaccine Inventory Record</a:t>
            </a:r>
          </a:p>
        </p:txBody>
      </p:sp>
      <p:sp>
        <p:nvSpPr>
          <p:cNvPr id="12" name="Rectangle 11">
            <a:extLst>
              <a:ext uri="{FF2B5EF4-FFF2-40B4-BE49-F238E27FC236}">
                <a16:creationId xmlns:a16="http://schemas.microsoft.com/office/drawing/2014/main" id="{958D4D5E-3C20-4E3D-BC24-147D04CE8DD9}"/>
              </a:ext>
            </a:extLst>
          </p:cNvPr>
          <p:cNvSpPr/>
          <p:nvPr/>
        </p:nvSpPr>
        <p:spPr>
          <a:xfrm>
            <a:off x="9713125" y="432203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Update the appropriate vaccine inventory record</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72327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lang="en-US" sz="1400" dirty="0">
                <a:solidFill>
                  <a:srgbClr val="000000"/>
                </a:solidFill>
                <a:latin typeface="EYInterstate"/>
              </a:rPr>
              <a:t>Identify vaccine inventory name </a:t>
            </a:r>
            <a:endParaRPr kumimoji="0" lang="en-US" sz="1400" b="0" i="0" u="none" strike="noStrike" kern="1200" cap="none" spc="0" normalizeH="0" baseline="0" noProof="0" dirty="0">
              <a:ln>
                <a:noFill/>
              </a:ln>
              <a:solidFill>
                <a:srgbClr val="000000"/>
              </a:solidFill>
              <a:effectLst/>
              <a:uLnTx/>
              <a:uFillTx/>
              <a:latin typeface="EYInterstate"/>
              <a:ea typeface="+mn-ea"/>
              <a:cs typeface="+mn-cs"/>
            </a:endParaRPr>
          </a:p>
        </p:txBody>
      </p:sp>
      <p:sp>
        <p:nvSpPr>
          <p:cNvPr id="21" name="object 4">
            <a:extLst>
              <a:ext uri="{FF2B5EF4-FFF2-40B4-BE49-F238E27FC236}">
                <a16:creationId xmlns:a16="http://schemas.microsoft.com/office/drawing/2014/main" id="{057338A5-F137-4C78-9D2C-72E89B202CBD}"/>
              </a:ext>
            </a:extLst>
          </p:cNvPr>
          <p:cNvSpPr txBox="1"/>
          <p:nvPr/>
        </p:nvSpPr>
        <p:spPr>
          <a:xfrm>
            <a:off x="5512664" y="878820"/>
            <a:ext cx="4052342" cy="4998804"/>
          </a:xfrm>
          <a:prstGeom prst="rect">
            <a:avLst/>
          </a:prstGeom>
        </p:spPr>
        <p:txBody>
          <a:bodyPr vert="horz" wrap="square" lIns="0" tIns="12700" rIns="0" bIns="0" rtlCol="0" anchor="t">
            <a:spAutoFit/>
          </a:bodyPr>
          <a:lstStyle/>
          <a:p>
            <a:pPr fontAlgn="base"/>
            <a:r>
              <a:rPr lang="en-US" dirty="0"/>
              <a:t>Before you edit, make sure you are on the appropriate record. </a:t>
            </a:r>
          </a:p>
          <a:p>
            <a:pPr fontAlgn="base"/>
            <a:endParaRPr lang="en-US" dirty="0"/>
          </a:p>
          <a:p>
            <a:pPr fontAlgn="base"/>
            <a:r>
              <a:rPr lang="en-US" i="1" dirty="0"/>
              <a:t>Remember, you must always save your changes. </a:t>
            </a:r>
          </a:p>
          <a:p>
            <a:pPr marL="342900" indent="-342900" fontAlgn="base">
              <a:lnSpc>
                <a:spcPct val="150000"/>
              </a:lnSpc>
              <a:buFont typeface="+mj-lt"/>
              <a:buAutoNum type="arabicPeriod"/>
            </a:pPr>
            <a:endParaRPr lang="en-US" dirty="0"/>
          </a:p>
          <a:p>
            <a:pPr marL="342900" indent="-342900" fontAlgn="base">
              <a:lnSpc>
                <a:spcPct val="150000"/>
              </a:lnSpc>
              <a:buFont typeface="+mj-lt"/>
              <a:buAutoNum type="arabicPeriod"/>
            </a:pPr>
            <a:r>
              <a:rPr lang="en-US" dirty="0"/>
              <a:t>Click the </a:t>
            </a:r>
            <a:r>
              <a:rPr lang="en-US" b="1" dirty="0"/>
              <a:t>EDIT BUTTON </a:t>
            </a:r>
            <a:r>
              <a:rPr lang="en-US" dirty="0"/>
              <a:t>on the right-hand side</a:t>
            </a:r>
          </a:p>
          <a:p>
            <a:pPr marL="342900" indent="-342900" fontAlgn="base">
              <a:lnSpc>
                <a:spcPct val="150000"/>
              </a:lnSpc>
              <a:buFont typeface="+mj-lt"/>
              <a:buAutoNum type="arabicPeriod"/>
            </a:pPr>
            <a:r>
              <a:rPr lang="en-US" dirty="0"/>
              <a:t>Locate </a:t>
            </a:r>
            <a:r>
              <a:rPr lang="en-US" b="1" dirty="0"/>
              <a:t>VACCINE INVENTORY NAME </a:t>
            </a:r>
          </a:p>
          <a:p>
            <a:pPr marL="342900" indent="-342900" fontAlgn="base">
              <a:lnSpc>
                <a:spcPct val="150000"/>
              </a:lnSpc>
              <a:buFont typeface="+mj-lt"/>
              <a:buAutoNum type="arabicPeriod"/>
            </a:pPr>
            <a:r>
              <a:rPr lang="en-US" dirty="0"/>
              <a:t>Update the field</a:t>
            </a:r>
          </a:p>
          <a:p>
            <a:pPr marL="342900" indent="-342900" fontAlgn="base">
              <a:lnSpc>
                <a:spcPct val="150000"/>
              </a:lnSpc>
              <a:buFont typeface="+mj-lt"/>
              <a:buAutoNum type="arabicPeriod"/>
            </a:pPr>
            <a:r>
              <a:rPr lang="en-US" dirty="0"/>
              <a:t>Click</a:t>
            </a:r>
            <a:r>
              <a:rPr lang="en-US" b="1" dirty="0"/>
              <a:t> SAVE</a:t>
            </a:r>
          </a:p>
          <a:p>
            <a:pPr marL="342900" indent="-342900" fontAlgn="base">
              <a:lnSpc>
                <a:spcPct val="150000"/>
              </a:lnSpc>
              <a:buFont typeface="+mj-lt"/>
              <a:buAutoNum type="arabicPeriod"/>
            </a:pPr>
            <a:r>
              <a:rPr lang="en-US" dirty="0"/>
              <a:t>If the field does not update, click </a:t>
            </a:r>
            <a:r>
              <a:rPr lang="en-US" b="1" dirty="0"/>
              <a:t>REFRESH</a:t>
            </a:r>
            <a:r>
              <a:rPr lang="en-US" dirty="0"/>
              <a:t> and try again</a:t>
            </a:r>
          </a:p>
          <a:p>
            <a:pPr marL="342900" indent="-342900" fontAlgn="base">
              <a:buFont typeface="+mj-lt"/>
              <a:buAutoNum type="arabicPeriod"/>
            </a:pPr>
            <a:endParaRPr lang="en-US" b="1" dirty="0"/>
          </a:p>
        </p:txBody>
      </p:sp>
      <p:sp>
        <p:nvSpPr>
          <p:cNvPr id="19" name="Rectangle 18">
            <a:extLst>
              <a:ext uri="{FF2B5EF4-FFF2-40B4-BE49-F238E27FC236}">
                <a16:creationId xmlns:a16="http://schemas.microsoft.com/office/drawing/2014/main" id="{B59BF848-2F51-4EE2-8F95-32AD45261C14}"/>
              </a:ext>
            </a:extLst>
          </p:cNvPr>
          <p:cNvSpPr/>
          <p:nvPr/>
        </p:nvSpPr>
        <p:spPr>
          <a:xfrm>
            <a:off x="2860036" y="1797974"/>
            <a:ext cx="2223683" cy="3736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0B14EFE-C18F-4A08-862F-76C45700E560}"/>
              </a:ext>
            </a:extLst>
          </p:cNvPr>
          <p:cNvSpPr/>
          <p:nvPr/>
        </p:nvSpPr>
        <p:spPr>
          <a:xfrm>
            <a:off x="4871473" y="4925961"/>
            <a:ext cx="499414" cy="298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DF58F2-2BDC-400B-ADE4-B95C5D3933DE}"/>
              </a:ext>
            </a:extLst>
          </p:cNvPr>
          <p:cNvSpPr/>
          <p:nvPr/>
        </p:nvSpPr>
        <p:spPr>
          <a:xfrm>
            <a:off x="9848490" y="47429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2749560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41"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3" y="2734358"/>
            <a:ext cx="2222083" cy="646331"/>
          </a:xfrm>
          <a:prstGeom prst="rect">
            <a:avLst/>
          </a:prstGeom>
          <a:noFill/>
        </p:spPr>
        <p:txBody>
          <a:bodyPr wrap="none" rtlCol="0">
            <a:spAutoFit/>
          </a:bodyPr>
          <a:lstStyle/>
          <a:p>
            <a:pPr lvl="0">
              <a:defRPr/>
            </a:pPr>
            <a:r>
              <a:rPr lang="en-US" sz="3600" b="1" dirty="0">
                <a:solidFill>
                  <a:prstClr val="white"/>
                </a:solidFill>
                <a:latin typeface="EYInterstate" panose="02000503020000020004" pitchFamily="2" charset="0"/>
              </a:rPr>
              <a:t>Appendix</a:t>
            </a:r>
            <a:endParaRPr lang="en-US" sz="2400" b="1" dirty="0">
              <a:solidFill>
                <a:prstClr val="white"/>
              </a:solidFill>
              <a:latin typeface="EYInterstate" panose="02000503020000020004" pitchFamily="2" charset="0"/>
            </a:endParaRPr>
          </a:p>
        </p:txBody>
      </p:sp>
    </p:spTree>
    <p:extLst>
      <p:ext uri="{BB962C8B-B14F-4D97-AF65-F5344CB8AC3E}">
        <p14:creationId xmlns:p14="http://schemas.microsoft.com/office/powerpoint/2010/main" val="3813086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489"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Additional Notes</a:t>
            </a:r>
          </a:p>
        </p:txBody>
      </p:sp>
      <p:cxnSp>
        <p:nvCxnSpPr>
          <p:cNvPr id="9" name="Straight Arrow Connector 8">
            <a:extLst>
              <a:ext uri="{FF2B5EF4-FFF2-40B4-BE49-F238E27FC236}">
                <a16:creationId xmlns:a16="http://schemas.microsoft.com/office/drawing/2014/main" id="{CE0EA485-49A3-4D08-AC46-48F0A11D58BA}"/>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6" name="object 4">
            <a:extLst>
              <a:ext uri="{FF2B5EF4-FFF2-40B4-BE49-F238E27FC236}">
                <a16:creationId xmlns:a16="http://schemas.microsoft.com/office/drawing/2014/main" id="{E841121C-0B87-45EF-9992-D117D47969D7}"/>
              </a:ext>
            </a:extLst>
          </p:cNvPr>
          <p:cNvSpPr txBox="1"/>
          <p:nvPr/>
        </p:nvSpPr>
        <p:spPr>
          <a:xfrm>
            <a:off x="407743" y="833500"/>
            <a:ext cx="10947829" cy="6050374"/>
          </a:xfrm>
          <a:prstGeom prst="rect">
            <a:avLst/>
          </a:prstGeom>
        </p:spPr>
        <p:txBody>
          <a:bodyPr vert="horz" wrap="square" lIns="0" tIns="12700" rIns="0" bIns="0" rtlCol="0" anchor="t">
            <a:spAutoFit/>
          </a:bodyPr>
          <a:lstStyle/>
          <a:p>
            <a:pPr marL="12065" marR="5080" defTabSz="457200">
              <a:lnSpc>
                <a:spcPct val="150000"/>
              </a:lnSpc>
              <a:spcBef>
                <a:spcPts val="100"/>
              </a:spcBef>
              <a:tabLst>
                <a:tab pos="241300" algn="l"/>
              </a:tabLst>
              <a:defRPr/>
            </a:pPr>
            <a:r>
              <a:rPr lang="en-US" sz="1600" b="1" dirty="0">
                <a:solidFill>
                  <a:srgbClr val="000000"/>
                </a:solidFill>
                <a:latin typeface="EYInterstate"/>
              </a:rPr>
              <a:t>Key Items:</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b="1" dirty="0">
                <a:solidFill>
                  <a:schemeClr val="accent1"/>
                </a:solidFill>
              </a:rPr>
              <a:t>Hyperlink</a:t>
            </a:r>
            <a:r>
              <a:rPr lang="en-US" sz="1600" dirty="0"/>
              <a:t>s appear as light blue and will provide additional information or navigation.</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b="1" dirty="0">
                <a:solidFill>
                  <a:srgbClr val="FF0000"/>
                </a:solidFill>
                <a:latin typeface="EYInterstate"/>
              </a:rPr>
              <a:t>* Asterisks </a:t>
            </a:r>
            <a:r>
              <a:rPr lang="en-US" sz="1600" dirty="0">
                <a:latin typeface="EYInterstate"/>
              </a:rPr>
              <a:t>are used to denote required information.</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dirty="0">
                <a:latin typeface="EYInterstate"/>
              </a:rPr>
              <a:t>    A Toggle can be clicked to see selectable options.</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dirty="0">
                <a:latin typeface="EYInterstate"/>
              </a:rPr>
              <a:t>      A Pen can be clicked to make edits to the field.</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dirty="0">
                <a:latin typeface="EYInterstate"/>
              </a:rPr>
              <a:t>                    Navigation Buttons can be clicked on to progress to the “next” or the “previous” step in a task.</a:t>
            </a:r>
          </a:p>
          <a:p>
            <a:pPr marL="297815" marR="5080" indent="-285750" defTabSz="457200">
              <a:lnSpc>
                <a:spcPct val="150000"/>
              </a:lnSpc>
              <a:spcBef>
                <a:spcPts val="100"/>
              </a:spcBef>
              <a:buFont typeface="Arial" panose="020B0604020202020204" pitchFamily="34" charset="0"/>
              <a:buChar char="•"/>
              <a:tabLst>
                <a:tab pos="241300" algn="l"/>
              </a:tabLst>
              <a:defRPr/>
            </a:pPr>
            <a:r>
              <a:rPr lang="en-US" sz="1600" dirty="0">
                <a:latin typeface="EYInterstate"/>
              </a:rPr>
              <a:t>             A Pause button can be clicked if you wish to step away / and return to your form later. You will be prompted to review your previously entered data upon your return/ login. </a:t>
            </a:r>
          </a:p>
          <a:p>
            <a:pPr marL="12065" marR="5080" defTabSz="457200">
              <a:lnSpc>
                <a:spcPct val="150000"/>
              </a:lnSpc>
              <a:spcBef>
                <a:spcPts val="100"/>
              </a:spcBef>
              <a:tabLst>
                <a:tab pos="241300" algn="l"/>
              </a:tabLst>
              <a:defRPr/>
            </a:pPr>
            <a:endParaRPr lang="en-US" sz="1600" b="1" dirty="0">
              <a:solidFill>
                <a:srgbClr val="000000"/>
              </a:solidFill>
              <a:latin typeface="EYInterstate"/>
            </a:endParaRPr>
          </a:p>
          <a:p>
            <a:pPr marL="12065" marR="5080" defTabSz="457200">
              <a:lnSpc>
                <a:spcPct val="150000"/>
              </a:lnSpc>
              <a:spcBef>
                <a:spcPts val="100"/>
              </a:spcBef>
              <a:tabLst>
                <a:tab pos="241300" algn="l"/>
              </a:tabLst>
              <a:defRPr/>
            </a:pPr>
            <a:r>
              <a:rPr lang="en-US" sz="1600" b="1" dirty="0">
                <a:solidFill>
                  <a:srgbClr val="000000"/>
                </a:solidFill>
                <a:latin typeface="EYInterstate"/>
              </a:rPr>
              <a:t>Contact Information: </a:t>
            </a:r>
          </a:p>
          <a:p>
            <a:pPr marL="285750" indent="-285750" fontAlgn="base">
              <a:buFont typeface="Arial" panose="020B0604020202020204" pitchFamily="34" charset="0"/>
              <a:buChar char="•"/>
            </a:pPr>
            <a:r>
              <a:rPr lang="en-US" sz="1600" dirty="0"/>
              <a:t>All questions should be directed to </a:t>
            </a:r>
            <a:r>
              <a:rPr lang="en-US" sz="1600" u="sng" dirty="0">
                <a:hlinkClick r:id="rId7"/>
              </a:rPr>
              <a:t>CVMS-help@dhhs.nc.gov</a:t>
            </a:r>
            <a:r>
              <a:rPr lang="en-US" sz="1600" dirty="0"/>
              <a:t>.</a:t>
            </a:r>
            <a:endParaRPr lang="en-US" sz="1600" b="1" dirty="0">
              <a:solidFill>
                <a:srgbClr val="000000"/>
              </a:solidFill>
              <a:latin typeface="EYInterstate"/>
            </a:endParaRPr>
          </a:p>
          <a:p>
            <a:pPr marL="12065" marR="5080" lvl="0" algn="l" defTabSz="457200" rtl="0" eaLnBrk="1" fontAlgn="auto" latinLnBrk="0" hangingPunct="1">
              <a:lnSpc>
                <a:spcPct val="150000"/>
              </a:lnSpc>
              <a:spcBef>
                <a:spcPts val="100"/>
              </a:spcBef>
              <a:spcAft>
                <a:spcPts val="0"/>
              </a:spcAft>
              <a:buClrTx/>
              <a:buSzTx/>
              <a:tabLst>
                <a:tab pos="241300" algn="l"/>
              </a:tabLst>
              <a:defRPr/>
            </a:pPr>
            <a:endParaRPr kumimoji="0" lang="en-US" sz="1600" b="1" i="0" u="none" strike="noStrike" kern="1200" cap="none" spc="0" normalizeH="0" baseline="0" noProof="0" dirty="0">
              <a:ln>
                <a:noFill/>
              </a:ln>
              <a:solidFill>
                <a:srgbClr val="000000"/>
              </a:solidFill>
              <a:effectLst/>
              <a:uLnTx/>
              <a:uFillTx/>
              <a:latin typeface="EYInterstate"/>
              <a:ea typeface="+mn-ea"/>
              <a:cs typeface="+mn-cs"/>
            </a:endParaRPr>
          </a:p>
          <a:p>
            <a:pPr marL="12065" marR="5080" lvl="0" algn="l" defTabSz="457200" rtl="0" eaLnBrk="1" fontAlgn="auto" latinLnBrk="0" hangingPunct="1">
              <a:lnSpc>
                <a:spcPct val="150000"/>
              </a:lnSpc>
              <a:spcBef>
                <a:spcPts val="100"/>
              </a:spcBef>
              <a:spcAft>
                <a:spcPts val="0"/>
              </a:spcAft>
              <a:buClrTx/>
              <a:buSzTx/>
              <a:tabLst>
                <a:tab pos="241300" algn="l"/>
              </a:tabLst>
              <a:defRPr/>
            </a:pPr>
            <a:r>
              <a:rPr kumimoji="0" lang="en-US" sz="1600" b="1" i="0" u="none" strike="noStrike" kern="1200" cap="none" spc="0" normalizeH="0" baseline="0" noProof="0" dirty="0">
                <a:ln>
                  <a:noFill/>
                </a:ln>
                <a:solidFill>
                  <a:srgbClr val="000000"/>
                </a:solidFill>
                <a:effectLst/>
                <a:uLnTx/>
                <a:uFillTx/>
                <a:latin typeface="EYInterstate"/>
                <a:ea typeface="+mn-ea"/>
                <a:cs typeface="+mn-cs"/>
              </a:rPr>
              <a:t>Supported Web Browsers:</a:t>
            </a:r>
          </a:p>
          <a:p>
            <a:pPr marL="285750" indent="-285750">
              <a:buFont typeface="Arial" panose="020B0604020202020204" pitchFamily="34" charset="0"/>
              <a:buChar char="•"/>
            </a:pPr>
            <a:r>
              <a:rPr lang="en-US" sz="1600" dirty="0"/>
              <a:t>Please use the latest version of Chrome, Firefox or Safari to use this tool.</a:t>
            </a:r>
          </a:p>
          <a:p>
            <a:pPr marL="285750" indent="-285750">
              <a:buFont typeface="Arial" panose="020B0604020202020204" pitchFamily="34" charset="0"/>
              <a:buChar char="•"/>
            </a:pPr>
            <a:r>
              <a:rPr lang="en-US" sz="1600" b="1" u="sng" dirty="0">
                <a:hlinkClick r:id="rId8"/>
              </a:rPr>
              <a:t>https://help.salesforce.com/articleView?id=getstart_browsers_sfx.htm&amp;type=5</a:t>
            </a:r>
            <a:endParaRPr lang="en-US" sz="1600" dirty="0"/>
          </a:p>
          <a:p>
            <a:pPr marL="285750" indent="-285750">
              <a:buFont typeface="Arial" panose="020B0604020202020204" pitchFamily="34" charset="0"/>
              <a:buChar char="•"/>
            </a:pPr>
            <a:r>
              <a:rPr lang="en-US" sz="1600" dirty="0"/>
              <a:t>Note, Internet Explorer and Edge (Non-Chromium) will not be supported beginning January 2021.</a:t>
            </a:r>
          </a:p>
          <a:p>
            <a:endParaRPr lang="en-US" sz="1600" dirty="0"/>
          </a:p>
          <a:p>
            <a:r>
              <a:rPr lang="en-US" sz="1600" dirty="0"/>
              <a:t> </a:t>
            </a:r>
            <a:endParaRPr kumimoji="0" lang="en-US" sz="1600" b="0" i="0" u="none" strike="noStrike" kern="1200" cap="none" spc="0" normalizeH="0" baseline="0" noProof="0" dirty="0">
              <a:ln>
                <a:noFill/>
              </a:ln>
              <a:solidFill>
                <a:srgbClr val="000000"/>
              </a:solidFill>
              <a:effectLst/>
              <a:uLnTx/>
              <a:uFillTx/>
              <a:latin typeface="EYInterstate"/>
              <a:ea typeface="+mn-ea"/>
              <a:cs typeface="+mn-cs"/>
            </a:endParaRPr>
          </a:p>
        </p:txBody>
      </p:sp>
      <p:pic>
        <p:nvPicPr>
          <p:cNvPr id="97287" name="Picture 7">
            <a:extLst>
              <a:ext uri="{FF2B5EF4-FFF2-40B4-BE49-F238E27FC236}">
                <a16:creationId xmlns:a16="http://schemas.microsoft.com/office/drawing/2014/main" id="{CCCF4E5D-3184-49FC-9E62-CC09501B95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8920" y="2097265"/>
            <a:ext cx="228600" cy="209550"/>
          </a:xfrm>
          <a:prstGeom prst="rect">
            <a:avLst/>
          </a:prstGeom>
          <a:noFill/>
          <a:extLst>
            <a:ext uri="{909E8E84-426E-40DD-AFC4-6F175D3DCCD1}">
              <a14:hiddenFill xmlns:a14="http://schemas.microsoft.com/office/drawing/2010/main">
                <a:solidFill>
                  <a:srgbClr val="FFFFFF"/>
                </a:solidFill>
              </a14:hiddenFill>
            </a:ext>
          </a:extLst>
        </p:spPr>
      </p:pic>
      <p:pic>
        <p:nvPicPr>
          <p:cNvPr id="97289" name="Picture 9">
            <a:extLst>
              <a:ext uri="{FF2B5EF4-FFF2-40B4-BE49-F238E27FC236}">
                <a16:creationId xmlns:a16="http://schemas.microsoft.com/office/drawing/2014/main" id="{95617E9A-A4AE-4218-AB53-3324D03B1BA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097" y="2491779"/>
            <a:ext cx="2286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97291" name="Picture 11">
            <a:extLst>
              <a:ext uri="{FF2B5EF4-FFF2-40B4-BE49-F238E27FC236}">
                <a16:creationId xmlns:a16="http://schemas.microsoft.com/office/drawing/2014/main" id="{14DD0EEB-28CE-40DF-9939-E128F6EACB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618" y="2824711"/>
            <a:ext cx="995964" cy="268374"/>
          </a:xfrm>
          <a:prstGeom prst="rect">
            <a:avLst/>
          </a:prstGeom>
          <a:noFill/>
          <a:extLst>
            <a:ext uri="{909E8E84-426E-40DD-AFC4-6F175D3DCCD1}">
              <a14:hiddenFill xmlns:a14="http://schemas.microsoft.com/office/drawing/2010/main">
                <a:solidFill>
                  <a:srgbClr val="FFFFFF"/>
                </a:solidFill>
              </a14:hiddenFill>
            </a:ext>
          </a:extLst>
        </p:spPr>
      </p:pic>
      <p:pic>
        <p:nvPicPr>
          <p:cNvPr id="97293" name="Picture 13">
            <a:extLst>
              <a:ext uri="{FF2B5EF4-FFF2-40B4-BE49-F238E27FC236}">
                <a16:creationId xmlns:a16="http://schemas.microsoft.com/office/drawing/2014/main" id="{5EDB2E5A-8343-444C-BC13-7F05B70D5E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619" y="3200175"/>
            <a:ext cx="550155" cy="27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782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5"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349184" y="-5158"/>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panose="02000503020000020004" pitchFamily="2" charset="0"/>
                <a:cs typeface="Arial" panose="020B0604020202020204" pitchFamily="34" charset="0"/>
              </a:rPr>
              <a:t>Table of Contents</a:t>
            </a:r>
          </a:p>
        </p:txBody>
      </p:sp>
      <p:cxnSp>
        <p:nvCxnSpPr>
          <p:cNvPr id="9" name="Straight Arrow Connector 8">
            <a:extLst>
              <a:ext uri="{FF2B5EF4-FFF2-40B4-BE49-F238E27FC236}">
                <a16:creationId xmlns:a16="http://schemas.microsoft.com/office/drawing/2014/main" id="{CE0EA485-49A3-4D08-AC46-48F0A11D58BA}"/>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graphicFrame>
        <p:nvGraphicFramePr>
          <p:cNvPr id="6" name="Table 5">
            <a:extLst>
              <a:ext uri="{FF2B5EF4-FFF2-40B4-BE49-F238E27FC236}">
                <a16:creationId xmlns:a16="http://schemas.microsoft.com/office/drawing/2014/main" id="{78B1BD31-3AF9-4B81-93FC-7241460106EA}"/>
              </a:ext>
            </a:extLst>
          </p:cNvPr>
          <p:cNvGraphicFramePr>
            <a:graphicFrameLocks noGrp="1"/>
          </p:cNvGraphicFramePr>
          <p:nvPr>
            <p:extLst>
              <p:ext uri="{D42A27DB-BD31-4B8C-83A1-F6EECF244321}">
                <p14:modId xmlns:p14="http://schemas.microsoft.com/office/powerpoint/2010/main" val="2673180088"/>
              </p:ext>
            </p:extLst>
          </p:nvPr>
        </p:nvGraphicFramePr>
        <p:xfrm>
          <a:off x="406400" y="2134161"/>
          <a:ext cx="11379200" cy="2863036"/>
        </p:xfrm>
        <a:graphic>
          <a:graphicData uri="http://schemas.openxmlformats.org/drawingml/2006/table">
            <a:tbl>
              <a:tblPr firstRow="1" bandRow="1"/>
              <a:tblGrid>
                <a:gridCol w="92456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251947">
                <a:tc>
                  <a:txBody>
                    <a:bodyPr/>
                    <a:lstStyle>
                      <a:lvl1pPr marL="0" algn="l" defTabSz="913943" rtl="0" eaLnBrk="1" latinLnBrk="0" hangingPunct="1">
                        <a:defRPr sz="1799" b="1" kern="1200">
                          <a:solidFill>
                            <a:schemeClr val="bg1"/>
                          </a:solidFill>
                          <a:latin typeface="Arial"/>
                        </a:defRPr>
                      </a:lvl1pPr>
                      <a:lvl2pPr marL="456971" algn="l" defTabSz="913943" rtl="0" eaLnBrk="1" latinLnBrk="0" hangingPunct="1">
                        <a:defRPr sz="1799" b="1" kern="1200">
                          <a:solidFill>
                            <a:schemeClr val="bg1"/>
                          </a:solidFill>
                          <a:latin typeface="Arial"/>
                        </a:defRPr>
                      </a:lvl2pPr>
                      <a:lvl3pPr marL="913943" algn="l" defTabSz="913943" rtl="0" eaLnBrk="1" latinLnBrk="0" hangingPunct="1">
                        <a:defRPr sz="1799" b="1" kern="1200">
                          <a:solidFill>
                            <a:schemeClr val="bg1"/>
                          </a:solidFill>
                          <a:latin typeface="Arial"/>
                        </a:defRPr>
                      </a:lvl3pPr>
                      <a:lvl4pPr marL="1370914" algn="l" defTabSz="913943" rtl="0" eaLnBrk="1" latinLnBrk="0" hangingPunct="1">
                        <a:defRPr sz="1799" b="1" kern="1200">
                          <a:solidFill>
                            <a:schemeClr val="bg1"/>
                          </a:solidFill>
                          <a:latin typeface="Arial"/>
                        </a:defRPr>
                      </a:lvl4pPr>
                      <a:lvl5pPr marL="1827886" algn="l" defTabSz="913943" rtl="0" eaLnBrk="1" latinLnBrk="0" hangingPunct="1">
                        <a:defRPr sz="1799" b="1" kern="1200">
                          <a:solidFill>
                            <a:schemeClr val="bg1"/>
                          </a:solidFill>
                          <a:latin typeface="Arial"/>
                        </a:defRPr>
                      </a:lvl5pPr>
                      <a:lvl6pPr marL="2284857" algn="l" defTabSz="913943" rtl="0" eaLnBrk="1" latinLnBrk="0" hangingPunct="1">
                        <a:defRPr sz="1799" b="1" kern="1200">
                          <a:solidFill>
                            <a:schemeClr val="bg1"/>
                          </a:solidFill>
                          <a:latin typeface="Arial"/>
                        </a:defRPr>
                      </a:lvl6pPr>
                      <a:lvl7pPr marL="2741828" algn="l" defTabSz="913943" rtl="0" eaLnBrk="1" latinLnBrk="0" hangingPunct="1">
                        <a:defRPr sz="1799" b="1" kern="1200">
                          <a:solidFill>
                            <a:schemeClr val="bg1"/>
                          </a:solidFill>
                          <a:latin typeface="Arial"/>
                        </a:defRPr>
                      </a:lvl7pPr>
                      <a:lvl8pPr marL="3198800" algn="l" defTabSz="913943" rtl="0" eaLnBrk="1" latinLnBrk="0" hangingPunct="1">
                        <a:defRPr sz="1799" b="1" kern="1200">
                          <a:solidFill>
                            <a:schemeClr val="bg1"/>
                          </a:solidFill>
                          <a:latin typeface="Arial"/>
                        </a:defRPr>
                      </a:lvl8pPr>
                      <a:lvl9pPr marL="3655771" algn="l" defTabSz="913943" rtl="0" eaLnBrk="1" latinLnBrk="0" hangingPunct="1">
                        <a:defRPr sz="1799" b="1" kern="1200">
                          <a:solidFill>
                            <a:schemeClr val="bg1"/>
                          </a:solidFill>
                          <a:latin typeface="Arial"/>
                        </a:defRPr>
                      </a:lvl9pPr>
                    </a:lstStyle>
                    <a:p>
                      <a:pPr marL="0" algn="l" defTabSz="457200" rtl="0" eaLnBrk="1" latinLnBrk="0" hangingPunct="1"/>
                      <a:r>
                        <a:rPr lang="en-US" sz="1400" b="1" kern="1200" dirty="0">
                          <a:solidFill>
                            <a:schemeClr val="bg1"/>
                          </a:solidFill>
                          <a:latin typeface="EYInterstate"/>
                          <a:ea typeface="+mn-ea"/>
                          <a:cs typeface="+mn-cs"/>
                        </a:rPr>
                        <a:t>Vaccine Inventory Management Overview and Process</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b="1" kern="1200">
                          <a:solidFill>
                            <a:schemeClr val="bg1"/>
                          </a:solidFill>
                          <a:latin typeface="Arial"/>
                        </a:defRPr>
                      </a:lvl1pPr>
                      <a:lvl2pPr marL="456971" algn="l" defTabSz="913943" rtl="0" eaLnBrk="1" latinLnBrk="0" hangingPunct="1">
                        <a:defRPr sz="1799" b="1" kern="1200">
                          <a:solidFill>
                            <a:schemeClr val="bg1"/>
                          </a:solidFill>
                          <a:latin typeface="Arial"/>
                        </a:defRPr>
                      </a:lvl2pPr>
                      <a:lvl3pPr marL="913943" algn="l" defTabSz="913943" rtl="0" eaLnBrk="1" latinLnBrk="0" hangingPunct="1">
                        <a:defRPr sz="1799" b="1" kern="1200">
                          <a:solidFill>
                            <a:schemeClr val="bg1"/>
                          </a:solidFill>
                          <a:latin typeface="Arial"/>
                        </a:defRPr>
                      </a:lvl3pPr>
                      <a:lvl4pPr marL="1370914" algn="l" defTabSz="913943" rtl="0" eaLnBrk="1" latinLnBrk="0" hangingPunct="1">
                        <a:defRPr sz="1799" b="1" kern="1200">
                          <a:solidFill>
                            <a:schemeClr val="bg1"/>
                          </a:solidFill>
                          <a:latin typeface="Arial"/>
                        </a:defRPr>
                      </a:lvl4pPr>
                      <a:lvl5pPr marL="1827886" algn="l" defTabSz="913943" rtl="0" eaLnBrk="1" latinLnBrk="0" hangingPunct="1">
                        <a:defRPr sz="1799" b="1" kern="1200">
                          <a:solidFill>
                            <a:schemeClr val="bg1"/>
                          </a:solidFill>
                          <a:latin typeface="Arial"/>
                        </a:defRPr>
                      </a:lvl5pPr>
                      <a:lvl6pPr marL="2284857" algn="l" defTabSz="913943" rtl="0" eaLnBrk="1" latinLnBrk="0" hangingPunct="1">
                        <a:defRPr sz="1799" b="1" kern="1200">
                          <a:solidFill>
                            <a:schemeClr val="bg1"/>
                          </a:solidFill>
                          <a:latin typeface="Arial"/>
                        </a:defRPr>
                      </a:lvl6pPr>
                      <a:lvl7pPr marL="2741828" algn="l" defTabSz="913943" rtl="0" eaLnBrk="1" latinLnBrk="0" hangingPunct="1">
                        <a:defRPr sz="1799" b="1" kern="1200">
                          <a:solidFill>
                            <a:schemeClr val="bg1"/>
                          </a:solidFill>
                          <a:latin typeface="Arial"/>
                        </a:defRPr>
                      </a:lvl7pPr>
                      <a:lvl8pPr marL="3198800" algn="l" defTabSz="913943" rtl="0" eaLnBrk="1" latinLnBrk="0" hangingPunct="1">
                        <a:defRPr sz="1799" b="1" kern="1200">
                          <a:solidFill>
                            <a:schemeClr val="bg1"/>
                          </a:solidFill>
                          <a:latin typeface="Arial"/>
                        </a:defRPr>
                      </a:lvl8pPr>
                      <a:lvl9pPr marL="3655771" algn="l" defTabSz="913943" rtl="0" eaLnBrk="1" latinLnBrk="0" hangingPunct="1">
                        <a:defRPr sz="1799" b="1" kern="1200">
                          <a:solidFill>
                            <a:schemeClr val="bg1"/>
                          </a:solidFill>
                          <a:latin typeface="Arial"/>
                        </a:defRPr>
                      </a:lvl9pPr>
                    </a:lstStyle>
                    <a:p>
                      <a:pPr lvl="1" algn="r"/>
                      <a:r>
                        <a:rPr lang="en-US" sz="1100" b="1" kern="1200" dirty="0">
                          <a:solidFill>
                            <a:schemeClr val="bg1"/>
                          </a:solidFill>
                          <a:latin typeface="EYInterstate" panose="02000503020000020004" pitchFamily="2" charset="0"/>
                          <a:ea typeface="+mn-ea"/>
                          <a:cs typeface="+mn-cs"/>
                        </a:rPr>
                        <a:t>4 - 7</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10000"/>
                  </a:ext>
                </a:extLst>
              </a:tr>
              <a:tr h="229043">
                <a:tc>
                  <a:txBody>
                    <a:bodyPr/>
                    <a:lstStyle/>
                    <a:p>
                      <a:pPr marL="0" indent="0" algn="l" defTabSz="457200" rtl="0" eaLnBrk="1" latinLnBrk="0" hangingPunct="1">
                        <a:buFont typeface="Arial" panose="020B0604020202020204" pitchFamily="34" charset="0"/>
                        <a:buNone/>
                      </a:pPr>
                      <a:endParaRPr lang="en-US" sz="1200" b="0" kern="1200" dirty="0">
                        <a:solidFill>
                          <a:schemeClr val="tx1"/>
                        </a:solidFill>
                        <a:latin typeface="EYInterstate"/>
                        <a:ea typeface="+mn-ea"/>
                        <a:cs typeface="+mn-cs"/>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lvl="1" algn="r"/>
                      <a:endParaRPr lang="en-US" sz="1100" b="0" dirty="0">
                        <a:solidFill>
                          <a:schemeClr val="tx1">
                            <a:lumMod val="65000"/>
                            <a:lumOff val="35000"/>
                          </a:schemeClr>
                        </a:solidFill>
                        <a:latin typeface="EYInterstate" panose="02000503020000020004" pitchFamily="2" charset="0"/>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409515071"/>
                  </a:ext>
                </a:extLst>
              </a:tr>
              <a:tr h="251947">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r>
                        <a:rPr lang="en-US" sz="1400" b="1" dirty="0">
                          <a:solidFill>
                            <a:schemeClr val="bg1"/>
                          </a:solidFill>
                          <a:latin typeface="EYInterstate"/>
                        </a:rPr>
                        <a:t>Receiving Vaccine Inventory Shipment Notification</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r>
                        <a:rPr lang="en-US" sz="1100" b="1" kern="1200" dirty="0">
                          <a:solidFill>
                            <a:schemeClr val="bg1"/>
                          </a:solidFill>
                          <a:latin typeface="EYInterstate" panose="02000503020000020004" pitchFamily="2" charset="0"/>
                          <a:ea typeface="+mn-ea"/>
                          <a:cs typeface="+mn-cs"/>
                        </a:rPr>
                        <a:t>8 - 12</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10004"/>
                  </a:ext>
                </a:extLst>
              </a:tr>
              <a:tr h="229043">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171450" indent="-171450" algn="l" defTabSz="457200" rtl="0" eaLnBrk="1" latinLnBrk="0" hangingPunct="1">
                        <a:buFont typeface="Arial" panose="020B0604020202020204" pitchFamily="34" charset="0"/>
                        <a:buChar char="•"/>
                      </a:pPr>
                      <a:endParaRPr lang="en-US" sz="1200" b="0" kern="1200" dirty="0">
                        <a:solidFill>
                          <a:schemeClr val="tx1"/>
                        </a:solidFill>
                        <a:latin typeface="EYInterstate"/>
                        <a:ea typeface="+mn-ea"/>
                        <a:cs typeface="+mn-cs"/>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endParaRPr lang="en-US" sz="1100" b="0" kern="1200" dirty="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15150173"/>
                  </a:ext>
                </a:extLst>
              </a:tr>
              <a:tr h="251947">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r>
                        <a:rPr lang="en-US" sz="1400" b="1" dirty="0">
                          <a:solidFill>
                            <a:schemeClr val="bg1"/>
                          </a:solidFill>
                          <a:latin typeface="EYInterstate"/>
                        </a:rPr>
                        <a:t>Adding Vaccine Inventory </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r>
                        <a:rPr lang="en-US" sz="1100" b="1" kern="1200" dirty="0">
                          <a:solidFill>
                            <a:schemeClr val="bg1"/>
                          </a:solidFill>
                          <a:latin typeface="EYInterstate" panose="02000503020000020004" pitchFamily="2" charset="0"/>
                          <a:ea typeface="+mn-ea"/>
                          <a:cs typeface="+mn-cs"/>
                        </a:rPr>
                        <a:t>13 - 18</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10012"/>
                  </a:ext>
                </a:extLst>
              </a:tr>
              <a:tr h="229043">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171450" marR="0" lvl="0" indent="-171450" algn="l" defTabSz="913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EYInterstate"/>
                        <a:cs typeface="Calibri"/>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endParaRPr lang="en-US" sz="1100" b="0" kern="1200" dirty="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29043">
                <a:tc>
                  <a:txBody>
                    <a:bodyPr/>
                    <a:lstStyle/>
                    <a:p>
                      <a:pPr marL="0" marR="0" lvl="0" indent="0" algn="l" defTabSz="913943"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dirty="0">
                          <a:solidFill>
                            <a:schemeClr val="bg1"/>
                          </a:solidFill>
                          <a:latin typeface="EYInterstate"/>
                          <a:ea typeface="+mn-ea"/>
                          <a:cs typeface="+mn-cs"/>
                        </a:rPr>
                        <a:t>Receiving an Inbound Transfer</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p>
                      <a:pPr marL="0" lvl="1" algn="r" defTabSz="913943" rtl="0" eaLnBrk="1" latinLnBrk="0" hangingPunct="1"/>
                      <a:r>
                        <a:rPr lang="en-US" sz="1100" b="1" kern="1200" dirty="0">
                          <a:solidFill>
                            <a:schemeClr val="bg1"/>
                          </a:solidFill>
                          <a:latin typeface="EYInterstate"/>
                          <a:ea typeface="+mn-ea"/>
                          <a:cs typeface="+mn-cs"/>
                        </a:rPr>
                        <a:t>19 - 23</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3188928256"/>
                  </a:ext>
                </a:extLst>
              </a:tr>
              <a:tr h="229043">
                <a:tc>
                  <a:txBody>
                    <a:bodyPr/>
                    <a:lstStyle/>
                    <a:p>
                      <a:pPr marL="171450" marR="0" lvl="0" indent="-171450" algn="l" defTabSz="91394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EYInterstate"/>
                        <a:cs typeface="Calibri"/>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457200" lvl="1" algn="r" defTabSz="457200" rtl="0" eaLnBrk="1" latinLnBrk="0" hangingPunct="1"/>
                      <a:endParaRPr lang="en-US" sz="1100" b="0" kern="1200" dirty="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92764270"/>
                  </a:ext>
                </a:extLst>
              </a:tr>
              <a:tr h="229043">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r>
                        <a:rPr lang="en-US" sz="1400" b="1" dirty="0">
                          <a:solidFill>
                            <a:schemeClr val="bg1"/>
                          </a:solidFill>
                          <a:latin typeface="EYInterstate"/>
                        </a:rPr>
                        <a:t>Editing Vaccine Inventory Shipment Details</a:t>
                      </a: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r>
                        <a:rPr lang="en-US" sz="1100" b="1" kern="1200" dirty="0">
                          <a:solidFill>
                            <a:schemeClr val="bg1"/>
                          </a:solidFill>
                          <a:latin typeface="EYInterstate" panose="02000503020000020004" pitchFamily="2" charset="0"/>
                          <a:ea typeface="+mn-ea"/>
                          <a:cs typeface="+mn-cs"/>
                        </a:rPr>
                        <a:t>24 - 27</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3135934228"/>
                  </a:ext>
                </a:extLst>
              </a:tr>
              <a:tr h="229043">
                <a:tc>
                  <a:txBody>
                    <a:bodyPr/>
                    <a:lstStyle/>
                    <a:p>
                      <a:pPr marL="0" marR="0" lvl="0" indent="0" algn="l" defTabSz="91394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EYInterstate"/>
                        <a:cs typeface="Calibri"/>
                      </a:endParaRPr>
                    </a:p>
                  </a:txBody>
                  <a:tcPr marL="121920" marR="1219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457200" lvl="1" algn="r" defTabSz="457200" rtl="0" eaLnBrk="1" latinLnBrk="0" hangingPunct="1"/>
                      <a:endParaRPr lang="en-US" sz="1100" b="0" kern="1200" dirty="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673624576"/>
                  </a:ext>
                </a:extLst>
              </a:tr>
              <a:tr h="251947">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r>
                        <a:rPr lang="en-US" sz="1400" b="1" baseline="0" dirty="0">
                          <a:solidFill>
                            <a:schemeClr val="bg1"/>
                          </a:solidFill>
                          <a:latin typeface="EYInterstate"/>
                        </a:rPr>
                        <a:t>Appendix</a:t>
                      </a:r>
                    </a:p>
                  </a:txBody>
                  <a:tcPr marL="121920" marR="12192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r>
                        <a:rPr lang="en-US" sz="1100" b="1" kern="1200" dirty="0">
                          <a:solidFill>
                            <a:schemeClr val="bg1"/>
                          </a:solidFill>
                          <a:latin typeface="EYInterstate" panose="02000503020000020004" pitchFamily="2" charset="0"/>
                          <a:ea typeface="+mn-ea"/>
                          <a:cs typeface="+mn-cs"/>
                        </a:rPr>
                        <a:t>28 - 29</a:t>
                      </a: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646464"/>
                    </a:solidFill>
                  </a:tcPr>
                </a:tc>
                <a:extLst>
                  <a:ext uri="{0D108BD9-81ED-4DB2-BD59-A6C34878D82A}">
                    <a16:rowId xmlns:a16="http://schemas.microsoft.com/office/drawing/2014/main" val="10016"/>
                  </a:ext>
                </a:extLst>
              </a:tr>
              <a:tr h="251947">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0" indent="0">
                        <a:buFont typeface="Arial" panose="020B0604020202020204" pitchFamily="34" charset="0"/>
                        <a:buNone/>
                      </a:pPr>
                      <a:endParaRPr lang="en-US" sz="1200" b="0" dirty="0">
                        <a:latin typeface="EYInterstate"/>
                      </a:endParaRPr>
                    </a:p>
                  </a:txBody>
                  <a:tcPr marL="121920" marR="121920" marT="0" marB="0">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lvl1pPr marL="0" algn="l" defTabSz="913943" rtl="0" eaLnBrk="1" latinLnBrk="0" hangingPunct="1">
                        <a:defRPr sz="1799" kern="1200">
                          <a:solidFill>
                            <a:schemeClr val="tx1"/>
                          </a:solidFill>
                          <a:latin typeface="Arial"/>
                        </a:defRPr>
                      </a:lvl1pPr>
                      <a:lvl2pPr marL="456971" algn="l" defTabSz="913943" rtl="0" eaLnBrk="1" latinLnBrk="0" hangingPunct="1">
                        <a:defRPr sz="1799" kern="1200">
                          <a:solidFill>
                            <a:schemeClr val="tx1"/>
                          </a:solidFill>
                          <a:latin typeface="Arial"/>
                        </a:defRPr>
                      </a:lvl2pPr>
                      <a:lvl3pPr marL="913943" algn="l" defTabSz="913943" rtl="0" eaLnBrk="1" latinLnBrk="0" hangingPunct="1">
                        <a:defRPr sz="1799" kern="1200">
                          <a:solidFill>
                            <a:schemeClr val="tx1"/>
                          </a:solidFill>
                          <a:latin typeface="Arial"/>
                        </a:defRPr>
                      </a:lvl3pPr>
                      <a:lvl4pPr marL="1370914" algn="l" defTabSz="913943" rtl="0" eaLnBrk="1" latinLnBrk="0" hangingPunct="1">
                        <a:defRPr sz="1799" kern="1200">
                          <a:solidFill>
                            <a:schemeClr val="tx1"/>
                          </a:solidFill>
                          <a:latin typeface="Arial"/>
                        </a:defRPr>
                      </a:lvl4pPr>
                      <a:lvl5pPr marL="1827886" algn="l" defTabSz="913943" rtl="0" eaLnBrk="1" latinLnBrk="0" hangingPunct="1">
                        <a:defRPr sz="1799" kern="1200">
                          <a:solidFill>
                            <a:schemeClr val="tx1"/>
                          </a:solidFill>
                          <a:latin typeface="Arial"/>
                        </a:defRPr>
                      </a:lvl5pPr>
                      <a:lvl6pPr marL="2284857" algn="l" defTabSz="913943" rtl="0" eaLnBrk="1" latinLnBrk="0" hangingPunct="1">
                        <a:defRPr sz="1799" kern="1200">
                          <a:solidFill>
                            <a:schemeClr val="tx1"/>
                          </a:solidFill>
                          <a:latin typeface="Arial"/>
                        </a:defRPr>
                      </a:lvl6pPr>
                      <a:lvl7pPr marL="2741828" algn="l" defTabSz="913943" rtl="0" eaLnBrk="1" latinLnBrk="0" hangingPunct="1">
                        <a:defRPr sz="1799" kern="1200">
                          <a:solidFill>
                            <a:schemeClr val="tx1"/>
                          </a:solidFill>
                          <a:latin typeface="Arial"/>
                        </a:defRPr>
                      </a:lvl7pPr>
                      <a:lvl8pPr marL="3198800" algn="l" defTabSz="913943" rtl="0" eaLnBrk="1" latinLnBrk="0" hangingPunct="1">
                        <a:defRPr sz="1799" kern="1200">
                          <a:solidFill>
                            <a:schemeClr val="tx1"/>
                          </a:solidFill>
                          <a:latin typeface="Arial"/>
                        </a:defRPr>
                      </a:lvl8pPr>
                      <a:lvl9pPr marL="3655771" algn="l" defTabSz="913943" rtl="0" eaLnBrk="1" latinLnBrk="0" hangingPunct="1">
                        <a:defRPr sz="1799" kern="1200">
                          <a:solidFill>
                            <a:schemeClr val="tx1"/>
                          </a:solidFill>
                          <a:latin typeface="Arial"/>
                        </a:defRPr>
                      </a:lvl9pPr>
                    </a:lstStyle>
                    <a:p>
                      <a:pPr marL="457200" lvl="1" algn="r" defTabSz="457200" rtl="0" eaLnBrk="1" latinLnBrk="0" hangingPunct="1"/>
                      <a:endParaRPr lang="en-US" sz="1100" b="0" kern="1200" dirty="0">
                        <a:solidFill>
                          <a:schemeClr val="tx1">
                            <a:lumMod val="65000"/>
                            <a:lumOff val="35000"/>
                          </a:schemeClr>
                        </a:solidFill>
                        <a:latin typeface="EYInterstate" panose="02000503020000020004" pitchFamily="2" charset="0"/>
                        <a:ea typeface="+mn-ea"/>
                        <a:cs typeface="+mn-cs"/>
                      </a:endParaRPr>
                    </a:p>
                  </a:txBody>
                  <a:tcPr marL="121920" marR="1219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bl>
          </a:graphicData>
        </a:graphic>
      </p:graphicFrame>
      <p:sp>
        <p:nvSpPr>
          <p:cNvPr id="11" name="TextBox 10">
            <a:extLst>
              <a:ext uri="{FF2B5EF4-FFF2-40B4-BE49-F238E27FC236}">
                <a16:creationId xmlns:a16="http://schemas.microsoft.com/office/drawing/2014/main" id="{8C71F15F-1DBD-450C-878F-91B44D00C7A3}"/>
              </a:ext>
            </a:extLst>
          </p:cNvPr>
          <p:cNvSpPr txBox="1"/>
          <p:nvPr/>
        </p:nvSpPr>
        <p:spPr>
          <a:xfrm>
            <a:off x="11229766" y="1845908"/>
            <a:ext cx="594189" cy="287323"/>
          </a:xfrm>
          <a:prstGeom prst="rect">
            <a:avLst/>
          </a:prstGeom>
        </p:spPr>
        <p:txBody>
          <a:bodyPr vert="horz" wrap="square" lIns="121920" tIns="60960" rIns="121920" bIns="6096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67" b="0" i="0" u="none" strike="noStrike" kern="0" cap="none" spc="0" normalizeH="0" baseline="0" noProof="0" dirty="0">
                <a:ln>
                  <a:noFill/>
                </a:ln>
                <a:solidFill>
                  <a:srgbClr val="000000"/>
                </a:solidFill>
                <a:effectLst/>
                <a:uLnTx/>
                <a:uFillTx/>
              </a:rPr>
              <a:t>Pages</a:t>
            </a:r>
          </a:p>
        </p:txBody>
      </p:sp>
    </p:spTree>
    <p:extLst>
      <p:ext uri="{BB962C8B-B14F-4D97-AF65-F5344CB8AC3E}">
        <p14:creationId xmlns:p14="http://schemas.microsoft.com/office/powerpoint/2010/main" val="312327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3"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3" y="2734358"/>
            <a:ext cx="8197822" cy="646331"/>
          </a:xfrm>
          <a:prstGeom prst="rect">
            <a:avLst/>
          </a:prstGeom>
          <a:noFill/>
        </p:spPr>
        <p:txBody>
          <a:bodyPr wrap="none" rtlCol="0">
            <a:spAutoFit/>
          </a:bodyPr>
          <a:lstStyle/>
          <a:p>
            <a:pPr lvl="0">
              <a:defRPr/>
            </a:pPr>
            <a:r>
              <a:rPr lang="en-US" sz="3600" b="1" dirty="0">
                <a:solidFill>
                  <a:prstClr val="white"/>
                </a:solidFill>
                <a:latin typeface="EYInterstate" panose="02000503020000020004" pitchFamily="2" charset="0"/>
              </a:rPr>
              <a:t>Vaccine Inventory Management Overview</a:t>
            </a:r>
            <a:endParaRPr lang="en-US" sz="2400" b="1" dirty="0">
              <a:solidFill>
                <a:prstClr val="white"/>
              </a:solidFill>
              <a:latin typeface="EYInterstate" panose="02000503020000020004" pitchFamily="2" charset="0"/>
            </a:endParaRPr>
          </a:p>
        </p:txBody>
      </p:sp>
      <p:sp>
        <p:nvSpPr>
          <p:cNvPr id="5" name="TextBox 4">
            <a:extLst>
              <a:ext uri="{FF2B5EF4-FFF2-40B4-BE49-F238E27FC236}">
                <a16:creationId xmlns:a16="http://schemas.microsoft.com/office/drawing/2014/main" id="{BADEDF88-32FC-4856-AE87-DB351D2708C1}"/>
              </a:ext>
            </a:extLst>
          </p:cNvPr>
          <p:cNvSpPr txBox="1"/>
          <p:nvPr/>
        </p:nvSpPr>
        <p:spPr>
          <a:xfrm>
            <a:off x="864523" y="3255874"/>
            <a:ext cx="3205686" cy="523220"/>
          </a:xfrm>
          <a:prstGeom prst="rect">
            <a:avLst/>
          </a:prstGeom>
          <a:noFill/>
        </p:spPr>
        <p:txBody>
          <a:bodyPr wrap="none" rtlCol="0">
            <a:spAutoFit/>
          </a:bodyPr>
          <a:lstStyle/>
          <a:p>
            <a:pPr lvl="0">
              <a:defRPr/>
            </a:pPr>
            <a:r>
              <a:rPr lang="en-US" sz="2800" dirty="0">
                <a:solidFill>
                  <a:prstClr val="white"/>
                </a:solidFill>
                <a:latin typeface="EYInterstate" panose="02000503020000020004" pitchFamily="2" charset="0"/>
              </a:rPr>
              <a:t>Process Overview</a:t>
            </a:r>
          </a:p>
        </p:txBody>
      </p:sp>
    </p:spTree>
    <p:extLst>
      <p:ext uri="{BB962C8B-B14F-4D97-AF65-F5344CB8AC3E}">
        <p14:creationId xmlns:p14="http://schemas.microsoft.com/office/powerpoint/2010/main" val="946266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1"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349184" y="-5158"/>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2000" b="1" dirty="0">
                <a:ln w="0">
                  <a:noFill/>
                </a:ln>
                <a:solidFill>
                  <a:srgbClr val="000000"/>
                </a:solidFill>
                <a:latin typeface="EYInterstate" panose="02000503020000020004" pitchFamily="2" charset="0"/>
                <a:cs typeface="Arial" panose="020B0604020202020204" pitchFamily="34" charset="0"/>
              </a:rPr>
              <a:t>Overview</a:t>
            </a:r>
            <a:endParaRPr kumimoji="0" lang="en-US" sz="2000" b="1" i="0" u="none" strike="noStrike" kern="1200" cap="none" spc="0" normalizeH="0" baseline="0" noProof="0" dirty="0">
              <a:ln w="0">
                <a:noFill/>
              </a:ln>
              <a:solidFill>
                <a:srgbClr val="000000"/>
              </a:solidFill>
              <a:effectLst/>
              <a:uLnTx/>
              <a:uFillTx/>
              <a:latin typeface="EYInterstate" panose="02000503020000020004" pitchFamily="2" charset="0"/>
              <a:ea typeface="+mj-ea"/>
              <a:cs typeface="Arial" panose="020B0604020202020204" pitchFamily="34" charset="0"/>
            </a:endParaRPr>
          </a:p>
        </p:txBody>
      </p:sp>
      <p:cxnSp>
        <p:nvCxnSpPr>
          <p:cNvPr id="9" name="Straight Arrow Connector 8">
            <a:extLst>
              <a:ext uri="{FF2B5EF4-FFF2-40B4-BE49-F238E27FC236}">
                <a16:creationId xmlns:a16="http://schemas.microsoft.com/office/drawing/2014/main" id="{CE0EA485-49A3-4D08-AC46-48F0A11D58BA}"/>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6" name="TextBox 5">
            <a:extLst>
              <a:ext uri="{FF2B5EF4-FFF2-40B4-BE49-F238E27FC236}">
                <a16:creationId xmlns:a16="http://schemas.microsoft.com/office/drawing/2014/main" id="{9EE0901A-6C7E-4CB6-B96B-1CF3FBEB6E3D}"/>
              </a:ext>
            </a:extLst>
          </p:cNvPr>
          <p:cNvSpPr txBox="1"/>
          <p:nvPr/>
        </p:nvSpPr>
        <p:spPr>
          <a:xfrm>
            <a:off x="6592186" y="992601"/>
            <a:ext cx="5250630" cy="4878259"/>
          </a:xfrm>
          <a:prstGeom prst="rect">
            <a:avLst/>
          </a:prstGeom>
          <a:noFill/>
        </p:spPr>
        <p:txBody>
          <a:bodyPr wrap="square" rtlCol="0">
            <a:spAutoFit/>
          </a:bodyPr>
          <a:lstStyle/>
          <a:p>
            <a:r>
              <a:rPr lang="en-US" dirty="0"/>
              <a:t>Receiving and processing vaccine inventory shipments typically involves:</a:t>
            </a:r>
          </a:p>
          <a:p>
            <a:pPr marL="342900" indent="-342900">
              <a:buFont typeface="+mj-lt"/>
              <a:buAutoNum type="arabicPeriod"/>
            </a:pPr>
            <a:r>
              <a:rPr lang="en-US" dirty="0"/>
              <a:t>Reviewing the vaccine inventory shipment record</a:t>
            </a:r>
          </a:p>
          <a:p>
            <a:pPr marL="342900" indent="-342900">
              <a:buFont typeface="+mj-lt"/>
              <a:buAutoNum type="arabicPeriod"/>
            </a:pPr>
            <a:r>
              <a:rPr lang="en-US" dirty="0"/>
              <a:t>Adding vaccine inventory</a:t>
            </a:r>
          </a:p>
          <a:p>
            <a:pPr marL="342900" indent="-342900">
              <a:buFont typeface="+mj-lt"/>
              <a:buAutoNum type="arabicPeriod"/>
            </a:pPr>
            <a:r>
              <a:rPr lang="en-US" dirty="0"/>
              <a:t>Adding inbound vaccine transfers </a:t>
            </a:r>
          </a:p>
          <a:p>
            <a:pPr marL="342900" indent="-342900">
              <a:buFont typeface="+mj-lt"/>
              <a:buAutoNum type="arabicPeriod"/>
            </a:pPr>
            <a:endParaRPr lang="en-US" dirty="0"/>
          </a:p>
          <a:p>
            <a:pPr marL="342900" indent="-342900">
              <a:buFont typeface="+mj-lt"/>
              <a:buAutoNum type="arabicPeriod"/>
            </a:pPr>
            <a:endParaRPr lang="en-US" dirty="0"/>
          </a:p>
          <a:p>
            <a:pPr marL="12065" marR="5080" defTabSz="457200">
              <a:spcAft>
                <a:spcPts val="600"/>
              </a:spcAft>
              <a:tabLst>
                <a:tab pos="241300" algn="l"/>
              </a:tabLst>
              <a:defRPr/>
            </a:pPr>
            <a:r>
              <a:rPr lang="en-US" dirty="0"/>
              <a:t>The processes included in this training are for </a:t>
            </a:r>
            <a:r>
              <a:rPr lang="en-US" b="1" dirty="0"/>
              <a:t>Healthcare Location Managers.</a:t>
            </a:r>
            <a:endParaRPr lang="en-US" b="1" i="1" dirty="0">
              <a:solidFill>
                <a:srgbClr val="000000"/>
              </a:solidFill>
              <a:latin typeface="EYInterstate"/>
            </a:endParaRPr>
          </a:p>
          <a:p>
            <a:endParaRPr lang="en-US" dirty="0"/>
          </a:p>
          <a:p>
            <a:r>
              <a:rPr lang="en-US" i="1" dirty="0"/>
              <a:t>Additionally, you will need to:</a:t>
            </a:r>
          </a:p>
          <a:p>
            <a:pPr marL="285750" indent="-285750">
              <a:buFont typeface="Arial" panose="020B0604020202020204" pitchFamily="34" charset="0"/>
              <a:buChar char="•"/>
            </a:pPr>
            <a:r>
              <a:rPr lang="en-US" dirty="0"/>
              <a:t>Use the latest version of Chrome, Firefox, or Safari</a:t>
            </a:r>
          </a:p>
          <a:p>
            <a:pPr marL="285750" indent="-285750">
              <a:buFont typeface="Arial" panose="020B0604020202020204" pitchFamily="34" charset="0"/>
              <a:buChar char="•"/>
            </a:pPr>
            <a:r>
              <a:rPr lang="en-US" dirty="0"/>
              <a:t>Log into the CVMS Provider Portal</a:t>
            </a:r>
          </a:p>
          <a:p>
            <a:pPr marL="285750" indent="-285750">
              <a:buFont typeface="Arial" panose="020B0604020202020204" pitchFamily="34" charset="0"/>
              <a:buChar char="•"/>
            </a:pPr>
            <a:endParaRPr lang="en-US" dirty="0"/>
          </a:p>
          <a:p>
            <a:endParaRPr lang="en-US" dirty="0"/>
          </a:p>
          <a:p>
            <a:r>
              <a:rPr lang="en-US" b="1" dirty="0"/>
              <a:t>Now, let’s get started!</a:t>
            </a:r>
          </a:p>
          <a:p>
            <a:pPr marL="342900" indent="-342900">
              <a:buFont typeface="+mj-lt"/>
              <a:buAutoNum type="arabicPeriod"/>
            </a:pPr>
            <a:endParaRPr lang="en-US" dirty="0"/>
          </a:p>
        </p:txBody>
      </p:sp>
      <p:sp>
        <p:nvSpPr>
          <p:cNvPr id="11" name="Rectangle 10">
            <a:extLst>
              <a:ext uri="{FF2B5EF4-FFF2-40B4-BE49-F238E27FC236}">
                <a16:creationId xmlns:a16="http://schemas.microsoft.com/office/drawing/2014/main" id="{4C4929F8-31F2-4843-983A-9CE957492340}"/>
              </a:ext>
            </a:extLst>
          </p:cNvPr>
          <p:cNvSpPr/>
          <p:nvPr/>
        </p:nvSpPr>
        <p:spPr>
          <a:xfrm>
            <a:off x="3863787" y="1187824"/>
            <a:ext cx="600636" cy="13447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a:extLst>
              <a:ext uri="{FF2B5EF4-FFF2-40B4-BE49-F238E27FC236}">
                <a16:creationId xmlns:a16="http://schemas.microsoft.com/office/drawing/2014/main" id="{4C4929F8-31F2-4843-983A-9CE957492340}"/>
              </a:ext>
            </a:extLst>
          </p:cNvPr>
          <p:cNvSpPr/>
          <p:nvPr/>
        </p:nvSpPr>
        <p:spPr>
          <a:xfrm>
            <a:off x="4723838" y="1223122"/>
            <a:ext cx="815788" cy="9861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13" name="Picture 12">
            <a:extLst>
              <a:ext uri="{FF2B5EF4-FFF2-40B4-BE49-F238E27FC236}">
                <a16:creationId xmlns:a16="http://schemas.microsoft.com/office/drawing/2014/main" id="{C921D064-23E2-4171-8E0F-DE0CFAF1E432}"/>
              </a:ext>
            </a:extLst>
          </p:cNvPr>
          <p:cNvPicPr>
            <a:picLocks noChangeAspect="1"/>
          </p:cNvPicPr>
          <p:nvPr/>
        </p:nvPicPr>
        <p:blipFill>
          <a:blip r:embed="rId7"/>
          <a:stretch>
            <a:fillRect/>
          </a:stretch>
        </p:blipFill>
        <p:spPr>
          <a:xfrm>
            <a:off x="349184" y="1070704"/>
            <a:ext cx="5485043" cy="3588856"/>
          </a:xfrm>
          <a:prstGeom prst="rect">
            <a:avLst/>
          </a:prstGeom>
          <a:ln w="28575">
            <a:solidFill>
              <a:schemeClr val="tx1"/>
            </a:solidFill>
          </a:ln>
          <a:effectLst/>
        </p:spPr>
      </p:pic>
    </p:spTree>
    <p:extLst>
      <p:ext uri="{BB962C8B-B14F-4D97-AF65-F5344CB8AC3E}">
        <p14:creationId xmlns:p14="http://schemas.microsoft.com/office/powerpoint/2010/main" val="264368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6BEA930D-A79D-48B7-8C36-233F22E7D2AC}"/>
              </a:ext>
            </a:extLst>
          </p:cNvPr>
          <p:cNvSpPr txBox="1">
            <a:spLocks/>
          </p:cNvSpPr>
          <p:nvPr/>
        </p:nvSpPr>
        <p:spPr>
          <a:xfrm>
            <a:off x="297157" y="42753"/>
            <a:ext cx="11718897" cy="1047707"/>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b="1" dirty="0">
                <a:solidFill>
                  <a:schemeClr val="tx1"/>
                </a:solidFill>
                <a:latin typeface="EYInterstate" panose="02000503020000020004" pitchFamily="2" charset="0"/>
                <a:cs typeface="Calibri"/>
              </a:rPr>
              <a:t>Vaccine Inventory Process Overview (Receiving) </a:t>
            </a:r>
          </a:p>
          <a:p>
            <a:r>
              <a:rPr lang="en-US" sz="1400" i="1" dirty="0">
                <a:solidFill>
                  <a:schemeClr val="tx1"/>
                </a:solidFill>
                <a:latin typeface="EYInterstate" panose="02000503020000020004" pitchFamily="2" charset="0"/>
                <a:cs typeface="Calibri"/>
              </a:rPr>
              <a:t>What should you do to properly track and report receiving vaccine inventory in CVMS?</a:t>
            </a:r>
          </a:p>
        </p:txBody>
      </p:sp>
      <p:cxnSp>
        <p:nvCxnSpPr>
          <p:cNvPr id="6" name="Straight Arrow Connector 5">
            <a:extLst>
              <a:ext uri="{FF2B5EF4-FFF2-40B4-BE49-F238E27FC236}">
                <a16:creationId xmlns:a16="http://schemas.microsoft.com/office/drawing/2014/main" id="{BD310EBA-D9DD-4780-90C1-2FAE303E0861}"/>
              </a:ext>
            </a:extLst>
          </p:cNvPr>
          <p:cNvCxnSpPr>
            <a:cxnSpLocks/>
          </p:cNvCxnSpPr>
          <p:nvPr/>
        </p:nvCxnSpPr>
        <p:spPr>
          <a:xfrm flipV="1">
            <a:off x="349183" y="1019036"/>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sp>
        <p:nvSpPr>
          <p:cNvPr id="116" name="Rectangle 115">
            <a:extLst>
              <a:ext uri="{FF2B5EF4-FFF2-40B4-BE49-F238E27FC236}">
                <a16:creationId xmlns:a16="http://schemas.microsoft.com/office/drawing/2014/main" id="{31E0B6F1-485A-4C22-8B1B-4BD6357662A2}"/>
              </a:ext>
            </a:extLst>
          </p:cNvPr>
          <p:cNvSpPr/>
          <p:nvPr/>
        </p:nvSpPr>
        <p:spPr>
          <a:xfrm>
            <a:off x="5767943" y="2844713"/>
            <a:ext cx="1737360" cy="1000274"/>
          </a:xfrm>
          <a:prstGeom prst="rect">
            <a:avLst/>
          </a:prstGeom>
          <a:noFill/>
        </p:spPr>
        <p:txBody>
          <a:bodyPr wrap="square" lIns="0" tIns="45720" rIns="0" bIns="45720" rtlCol="0" anchor="t">
            <a:spAutoFit/>
          </a:bodyPr>
          <a:lstStyle/>
          <a:p>
            <a:pPr marL="12065" marR="5080" defTabSz="457200">
              <a:spcAft>
                <a:spcPts val="600"/>
              </a:spcAft>
              <a:tabLst>
                <a:tab pos="241300" algn="l"/>
              </a:tabLst>
              <a:defRPr/>
            </a:pPr>
            <a:endParaRPr lang="en-US" sz="900" dirty="0">
              <a:solidFill>
                <a:srgbClr val="000000"/>
              </a:solidFill>
              <a:latin typeface="EYInterstate"/>
            </a:endParaRPr>
          </a:p>
          <a:p>
            <a:pPr defTabSz="914400">
              <a:defRPr/>
            </a:pPr>
            <a:endParaRPr lang="en-US" sz="900" dirty="0">
              <a:solidFill>
                <a:prstClr val="black"/>
              </a:solidFill>
              <a:latin typeface="EYInterstate" panose="02000503020000020004" pitchFamily="2" charset="0"/>
            </a:endParaRPr>
          </a:p>
          <a:p>
            <a:pPr defTabSz="914400">
              <a:defRPr/>
            </a:pPr>
            <a:r>
              <a:rPr lang="en-US" sz="900" dirty="0">
                <a:solidFill>
                  <a:prstClr val="black"/>
                </a:solidFill>
                <a:latin typeface="EYInterstate" panose="02000503020000020004" pitchFamily="2" charset="0"/>
              </a:rPr>
              <a:t> </a:t>
            </a:r>
          </a:p>
          <a:p>
            <a:pPr defTabSz="914400">
              <a:defRPr/>
            </a:pPr>
            <a:endParaRPr lang="en-US" sz="900" dirty="0">
              <a:solidFill>
                <a:prstClr val="black"/>
              </a:solidFill>
              <a:latin typeface="EYInterstate" panose="02000503020000020004" pitchFamily="2" charset="0"/>
            </a:endParaRPr>
          </a:p>
          <a:p>
            <a:pPr defTabSz="914400">
              <a:defRPr/>
            </a:pPr>
            <a:endParaRPr lang="en-US" sz="900" dirty="0">
              <a:solidFill>
                <a:prstClr val="black"/>
              </a:solidFill>
              <a:latin typeface="EYInterstate" panose="02000503020000020004" pitchFamily="2" charset="0"/>
            </a:endParaRPr>
          </a:p>
          <a:p>
            <a:pPr defTabSz="914400">
              <a:defRPr/>
            </a:pPr>
            <a:endParaRPr lang="en-US" sz="900" dirty="0">
              <a:solidFill>
                <a:prstClr val="black"/>
              </a:solidFill>
              <a:latin typeface="EYInterstate" panose="02000503020000020004" pitchFamily="2" charset="0"/>
            </a:endParaRPr>
          </a:p>
        </p:txBody>
      </p:sp>
      <p:sp>
        <p:nvSpPr>
          <p:cNvPr id="117" name="Right Arrow 31">
            <a:extLst>
              <a:ext uri="{FF2B5EF4-FFF2-40B4-BE49-F238E27FC236}">
                <a16:creationId xmlns:a16="http://schemas.microsoft.com/office/drawing/2014/main" id="{9E59BA74-96F8-4AF2-88F8-386D2A84DF11}"/>
              </a:ext>
            </a:extLst>
          </p:cNvPr>
          <p:cNvSpPr/>
          <p:nvPr/>
        </p:nvSpPr>
        <p:spPr>
          <a:xfrm>
            <a:off x="349584" y="2508406"/>
            <a:ext cx="9666579" cy="256317"/>
          </a:xfrm>
          <a:prstGeom prst="rightArrow">
            <a:avLst/>
          </a:prstGeom>
          <a:solidFill>
            <a:srgbClr val="BDD7EE"/>
          </a:solidFill>
          <a:ln>
            <a:solidFill>
              <a:srgbClr val="4472C4"/>
            </a:solidFill>
          </a:ln>
        </p:spPr>
        <p:txBody>
          <a:bodyPr rtlCol="0" anchor="ctr">
            <a:noAutofit/>
          </a:bodyPr>
          <a:lstStyle/>
          <a:p>
            <a:pPr marL="182880" indent="-182880" algn="ctr" defTabSz="914400">
              <a:buClr>
                <a:srgbClr val="FFFFFF"/>
              </a:buClr>
              <a:buFont typeface="Arial" charset="0"/>
              <a:buChar char="•"/>
            </a:pPr>
            <a:endParaRPr lang="en-US" sz="2000" kern="0" dirty="0">
              <a:solidFill>
                <a:srgbClr val="FFFFFF"/>
              </a:solidFill>
              <a:latin typeface="+mj-lt"/>
            </a:endParaRPr>
          </a:p>
        </p:txBody>
      </p:sp>
      <p:sp>
        <p:nvSpPr>
          <p:cNvPr id="118" name="Oval 117">
            <a:extLst>
              <a:ext uri="{FF2B5EF4-FFF2-40B4-BE49-F238E27FC236}">
                <a16:creationId xmlns:a16="http://schemas.microsoft.com/office/drawing/2014/main" id="{44898254-BB30-4468-8DA7-24C0E71FBE56}"/>
              </a:ext>
            </a:extLst>
          </p:cNvPr>
          <p:cNvSpPr/>
          <p:nvPr/>
        </p:nvSpPr>
        <p:spPr>
          <a:xfrm>
            <a:off x="6412409" y="2501874"/>
            <a:ext cx="274320" cy="274320"/>
          </a:xfrm>
          <a:prstGeom prst="ellipse">
            <a:avLst/>
          </a:prstGeom>
          <a:solidFill>
            <a:srgbClr val="0070C0"/>
          </a:solidFill>
          <a:ln w="19050">
            <a:solidFill>
              <a:srgbClr val="0070C0"/>
            </a:solidFill>
          </a:ln>
        </p:spPr>
        <p:txBody>
          <a:bodyPr rtlCol="0" anchor="ctr">
            <a:noAutofit/>
          </a:bodyPr>
          <a:lstStyle/>
          <a:p>
            <a:pPr algn="ctr" defTabSz="914400">
              <a:buClr>
                <a:srgbClr val="FFFFFF"/>
              </a:buClr>
            </a:pPr>
            <a:r>
              <a:rPr lang="en-US" sz="1000" kern="0" dirty="0">
                <a:solidFill>
                  <a:srgbClr val="FFFFFF"/>
                </a:solidFill>
                <a:latin typeface="+mj-lt"/>
              </a:rPr>
              <a:t>3</a:t>
            </a:r>
          </a:p>
        </p:txBody>
      </p:sp>
      <p:sp>
        <p:nvSpPr>
          <p:cNvPr id="119" name="Oval 118">
            <a:extLst>
              <a:ext uri="{FF2B5EF4-FFF2-40B4-BE49-F238E27FC236}">
                <a16:creationId xmlns:a16="http://schemas.microsoft.com/office/drawing/2014/main" id="{9E2B3B37-EB3A-4BD1-A5AA-9B19DEB69F68}"/>
              </a:ext>
            </a:extLst>
          </p:cNvPr>
          <p:cNvSpPr/>
          <p:nvPr/>
        </p:nvSpPr>
        <p:spPr>
          <a:xfrm>
            <a:off x="1045329" y="2501874"/>
            <a:ext cx="274320" cy="274320"/>
          </a:xfrm>
          <a:prstGeom prst="ellipse">
            <a:avLst/>
          </a:prstGeom>
          <a:solidFill>
            <a:srgbClr val="0070C0"/>
          </a:solidFill>
          <a:ln w="19050">
            <a:solidFill>
              <a:srgbClr val="0070C0"/>
            </a:solidFill>
          </a:ln>
        </p:spPr>
        <p:txBody>
          <a:bodyPr rtlCol="0" anchor="ctr">
            <a:noAutofit/>
          </a:bodyPr>
          <a:lstStyle/>
          <a:p>
            <a:pPr algn="ctr" defTabSz="914400">
              <a:buClr>
                <a:srgbClr val="FFFFFF"/>
              </a:buClr>
            </a:pPr>
            <a:r>
              <a:rPr lang="en-US" sz="1000" kern="0" dirty="0">
                <a:solidFill>
                  <a:srgbClr val="FFFFFF"/>
                </a:solidFill>
                <a:latin typeface="+mj-lt"/>
              </a:rPr>
              <a:t>1</a:t>
            </a:r>
          </a:p>
        </p:txBody>
      </p:sp>
      <p:sp>
        <p:nvSpPr>
          <p:cNvPr id="120" name="Oval 119">
            <a:extLst>
              <a:ext uri="{FF2B5EF4-FFF2-40B4-BE49-F238E27FC236}">
                <a16:creationId xmlns:a16="http://schemas.microsoft.com/office/drawing/2014/main" id="{89FA9D56-DA4B-4C56-9242-E3FDEF5A24FA}"/>
              </a:ext>
            </a:extLst>
          </p:cNvPr>
          <p:cNvSpPr/>
          <p:nvPr/>
        </p:nvSpPr>
        <p:spPr>
          <a:xfrm>
            <a:off x="3728869" y="2508406"/>
            <a:ext cx="274320" cy="274320"/>
          </a:xfrm>
          <a:prstGeom prst="ellipse">
            <a:avLst/>
          </a:prstGeom>
          <a:solidFill>
            <a:srgbClr val="0070C0"/>
          </a:solidFill>
          <a:ln w="19050">
            <a:solidFill>
              <a:srgbClr val="0070C0"/>
            </a:solidFill>
          </a:ln>
        </p:spPr>
        <p:txBody>
          <a:bodyPr rtlCol="0" anchor="ctr">
            <a:noAutofit/>
          </a:bodyPr>
          <a:lstStyle/>
          <a:p>
            <a:pPr algn="ctr" defTabSz="914400">
              <a:buClr>
                <a:srgbClr val="FFFFFF"/>
              </a:buClr>
            </a:pPr>
            <a:r>
              <a:rPr lang="en-US" sz="1000" kern="0" dirty="0">
                <a:solidFill>
                  <a:srgbClr val="FFFFFF"/>
                </a:solidFill>
                <a:latin typeface="+mj-lt"/>
              </a:rPr>
              <a:t>2</a:t>
            </a:r>
          </a:p>
        </p:txBody>
      </p:sp>
      <p:sp>
        <p:nvSpPr>
          <p:cNvPr id="121" name="Rectangle 120">
            <a:extLst>
              <a:ext uri="{FF2B5EF4-FFF2-40B4-BE49-F238E27FC236}">
                <a16:creationId xmlns:a16="http://schemas.microsoft.com/office/drawing/2014/main" id="{4FAF0BC6-15DB-4921-B81D-9E5B2D8B98E1}"/>
              </a:ext>
            </a:extLst>
          </p:cNvPr>
          <p:cNvSpPr/>
          <p:nvPr/>
        </p:nvSpPr>
        <p:spPr>
          <a:xfrm>
            <a:off x="2530743" y="2844713"/>
            <a:ext cx="2880714" cy="2754600"/>
          </a:xfrm>
          <a:prstGeom prst="rect">
            <a:avLst/>
          </a:prstGeom>
          <a:noFill/>
        </p:spPr>
        <p:txBody>
          <a:bodyPr wrap="square" lIns="0" tIns="45720" rIns="0" bIns="45720" rtlCol="0" anchor="t">
            <a:spAutoFit/>
          </a:bodyPr>
          <a:lstStyle/>
          <a:p>
            <a:r>
              <a:rPr lang="en-US" sz="1200" dirty="0">
                <a:solidFill>
                  <a:srgbClr val="000000"/>
                </a:solidFill>
                <a:latin typeface="EYInterstate"/>
              </a:rPr>
              <a:t>Once a vaccine inventory shipment is on its way, you will receive an email notification. </a:t>
            </a:r>
          </a:p>
          <a:p>
            <a:pPr defTabSz="914400"/>
            <a:endParaRPr lang="en-US" sz="1200" dirty="0">
              <a:latin typeface="EYInterstate" panose="02000503020000020004" pitchFamily="2" charset="0"/>
              <a:cs typeface="Calibri"/>
            </a:endParaRPr>
          </a:p>
          <a:p>
            <a:pPr defTabSz="914400"/>
            <a:r>
              <a:rPr lang="en-US" sz="1200" dirty="0">
                <a:latin typeface="EYInterstate" panose="02000503020000020004" pitchFamily="2" charset="0"/>
                <a:cs typeface="Calibri"/>
              </a:rPr>
              <a:t>From the homepage, click to the Shipments page to </a:t>
            </a:r>
            <a:r>
              <a:rPr lang="en-US" sz="1200" b="1" dirty="0">
                <a:latin typeface="EYInterstate" panose="02000503020000020004" pitchFamily="2" charset="0"/>
                <a:cs typeface="Calibri"/>
              </a:rPr>
              <a:t>review shipment information.</a:t>
            </a:r>
          </a:p>
          <a:p>
            <a:pPr defTabSz="914400"/>
            <a:endParaRPr lang="en-US" sz="1200" dirty="0">
              <a:latin typeface="EYInterstate" panose="02000503020000020004" pitchFamily="2" charset="0"/>
              <a:cs typeface="Calibri"/>
            </a:endParaRPr>
          </a:p>
          <a:p>
            <a:pPr>
              <a:defRPr/>
            </a:pPr>
            <a:r>
              <a:rPr lang="en-US" sz="1200" dirty="0">
                <a:solidFill>
                  <a:prstClr val="black"/>
                </a:solidFill>
                <a:latin typeface="EYInterstate" panose="02000503020000020004" pitchFamily="2" charset="0"/>
              </a:rPr>
              <a:t>A list of shipments will be on the Shipments page.</a:t>
            </a:r>
          </a:p>
          <a:p>
            <a:pPr>
              <a:defRPr/>
            </a:pPr>
            <a:endParaRPr lang="en-US" sz="1200" dirty="0">
              <a:solidFill>
                <a:prstClr val="black"/>
              </a:solidFill>
              <a:latin typeface="EYInterstate" panose="02000503020000020004" pitchFamily="2" charset="0"/>
            </a:endParaRPr>
          </a:p>
          <a:p>
            <a:pPr marL="12065" marR="5080" defTabSz="457200">
              <a:spcAft>
                <a:spcPts val="600"/>
              </a:spcAft>
              <a:tabLst>
                <a:tab pos="241300" algn="l"/>
              </a:tabLst>
              <a:defRPr/>
            </a:pPr>
            <a:r>
              <a:rPr lang="en-US" sz="1200" dirty="0">
                <a:solidFill>
                  <a:prstClr val="black"/>
                </a:solidFill>
                <a:latin typeface="EYInterstate" panose="02000503020000020004" pitchFamily="2" charset="0"/>
              </a:rPr>
              <a:t>You will be able to view on this page shipment information, including </a:t>
            </a:r>
            <a:r>
              <a:rPr lang="en-US" sz="1200" dirty="0">
                <a:solidFill>
                  <a:srgbClr val="000000"/>
                </a:solidFill>
                <a:latin typeface="EYInterstate"/>
              </a:rPr>
              <a:t>date shipped, quantity shipped, and tracking information.</a:t>
            </a:r>
          </a:p>
          <a:p>
            <a:pPr marL="12065" marR="5080" defTabSz="457200">
              <a:spcAft>
                <a:spcPts val="600"/>
              </a:spcAft>
              <a:tabLst>
                <a:tab pos="241300" algn="l"/>
              </a:tabLst>
              <a:defRPr/>
            </a:pPr>
            <a:r>
              <a:rPr lang="en-US" sz="1200" dirty="0">
                <a:solidFill>
                  <a:srgbClr val="000000"/>
                </a:solidFill>
                <a:latin typeface="EYInterstate"/>
              </a:rPr>
              <a:t>You can also review shipment Lot #, NDC #, expiration date, and the manufacturer.</a:t>
            </a:r>
          </a:p>
        </p:txBody>
      </p:sp>
      <p:sp>
        <p:nvSpPr>
          <p:cNvPr id="122" name="Oval 121">
            <a:extLst>
              <a:ext uri="{FF2B5EF4-FFF2-40B4-BE49-F238E27FC236}">
                <a16:creationId xmlns:a16="http://schemas.microsoft.com/office/drawing/2014/main" id="{42DBCD26-26AE-4422-831C-44EA9FAEE12E}"/>
              </a:ext>
            </a:extLst>
          </p:cNvPr>
          <p:cNvSpPr/>
          <p:nvPr/>
        </p:nvSpPr>
        <p:spPr>
          <a:xfrm>
            <a:off x="9095949" y="2499404"/>
            <a:ext cx="274320" cy="274320"/>
          </a:xfrm>
          <a:prstGeom prst="ellipse">
            <a:avLst/>
          </a:prstGeom>
          <a:solidFill>
            <a:srgbClr val="0070C0"/>
          </a:solidFill>
          <a:ln w="19050">
            <a:solidFill>
              <a:srgbClr val="0070C0"/>
            </a:solidFill>
          </a:ln>
        </p:spPr>
        <p:txBody>
          <a:bodyPr rtlCol="0" anchor="ctr">
            <a:noAutofit/>
          </a:bodyPr>
          <a:lstStyle/>
          <a:p>
            <a:pPr algn="ctr" defTabSz="914400">
              <a:buClr>
                <a:srgbClr val="FFFFFF"/>
              </a:buClr>
            </a:pPr>
            <a:r>
              <a:rPr lang="en-US" sz="1000" kern="0" dirty="0">
                <a:solidFill>
                  <a:srgbClr val="FFFFFF"/>
                </a:solidFill>
                <a:latin typeface="+mj-lt"/>
              </a:rPr>
              <a:t>4</a:t>
            </a:r>
          </a:p>
        </p:txBody>
      </p:sp>
      <p:cxnSp>
        <p:nvCxnSpPr>
          <p:cNvPr id="123" name="Straight Arrow Connector 122">
            <a:extLst>
              <a:ext uri="{FF2B5EF4-FFF2-40B4-BE49-F238E27FC236}">
                <a16:creationId xmlns:a16="http://schemas.microsoft.com/office/drawing/2014/main" id="{886D0E46-1718-4AD2-9879-A5C4693996EE}"/>
              </a:ext>
            </a:extLst>
          </p:cNvPr>
          <p:cNvCxnSpPr/>
          <p:nvPr/>
        </p:nvCxnSpPr>
        <p:spPr>
          <a:xfrm>
            <a:off x="2440804" y="2069565"/>
            <a:ext cx="182880" cy="1"/>
          </a:xfrm>
          <a:prstGeom prst="straightConnector1">
            <a:avLst/>
          </a:prstGeom>
          <a:noFill/>
          <a:ln w="6350" cap="flat" cmpd="sng" algn="ctr">
            <a:solidFill>
              <a:srgbClr val="2E3238"/>
            </a:solidFill>
            <a:prstDash val="sysDash"/>
            <a:miter lim="800000"/>
            <a:tailEnd type="triangle"/>
          </a:ln>
          <a:effectLst/>
        </p:spPr>
      </p:cxnSp>
      <p:sp>
        <p:nvSpPr>
          <p:cNvPr id="124" name="TextBox 123">
            <a:extLst>
              <a:ext uri="{FF2B5EF4-FFF2-40B4-BE49-F238E27FC236}">
                <a16:creationId xmlns:a16="http://schemas.microsoft.com/office/drawing/2014/main" id="{46ED309E-F59D-45A0-B1EE-99B4AA64F61D}"/>
              </a:ext>
            </a:extLst>
          </p:cNvPr>
          <p:cNvSpPr txBox="1"/>
          <p:nvPr/>
        </p:nvSpPr>
        <p:spPr>
          <a:xfrm>
            <a:off x="462850" y="2848425"/>
            <a:ext cx="1737360" cy="1569660"/>
          </a:xfrm>
          <a:prstGeom prst="rect">
            <a:avLst/>
          </a:prstGeom>
          <a:noFill/>
        </p:spPr>
        <p:txBody>
          <a:bodyPr wrap="square" lIns="0" tIns="45720" rIns="0" bIns="45720" rtlCol="0" anchor="t">
            <a:spAutoFit/>
          </a:bodyPr>
          <a:lstStyle/>
          <a:p>
            <a:pPr lvl="0">
              <a:defRPr/>
            </a:pPr>
            <a:r>
              <a:rPr lang="en-US" sz="1200" dirty="0">
                <a:latin typeface="EYInterstate" panose="02000503020000020004" pitchFamily="2" charset="0"/>
              </a:rPr>
              <a:t>Log into the CVMS Provider Portal.</a:t>
            </a:r>
          </a:p>
          <a:p>
            <a:pPr lvl="0">
              <a:defRPr/>
            </a:pPr>
            <a:endParaRPr lang="en-US" sz="1200" dirty="0">
              <a:latin typeface="EYInterstate" panose="02000503020000020004" pitchFamily="2" charset="0"/>
            </a:endParaRPr>
          </a:p>
          <a:p>
            <a:pPr lvl="0">
              <a:defRPr/>
            </a:pPr>
            <a:r>
              <a:rPr lang="en-US" sz="1200" dirty="0">
                <a:latin typeface="EYInterstate" panose="02000503020000020004" pitchFamily="2" charset="0"/>
              </a:rPr>
              <a:t>Identify if you’d like to review existing vaccine inventory and/or add additional vaccine inventory.</a:t>
            </a:r>
          </a:p>
        </p:txBody>
      </p:sp>
      <p:sp>
        <p:nvSpPr>
          <p:cNvPr id="128" name="Rectangle 127">
            <a:extLst>
              <a:ext uri="{FF2B5EF4-FFF2-40B4-BE49-F238E27FC236}">
                <a16:creationId xmlns:a16="http://schemas.microsoft.com/office/drawing/2014/main" id="{4B364070-751C-44A4-961C-4D9D59932C74}"/>
              </a:ext>
            </a:extLst>
          </p:cNvPr>
          <p:cNvSpPr/>
          <p:nvPr/>
        </p:nvSpPr>
        <p:spPr>
          <a:xfrm>
            <a:off x="8364429" y="2827055"/>
            <a:ext cx="1737360" cy="4154984"/>
          </a:xfrm>
          <a:prstGeom prst="rect">
            <a:avLst/>
          </a:prstGeom>
          <a:noFill/>
        </p:spPr>
        <p:txBody>
          <a:bodyPr wrap="square" lIns="0" rIns="0" rtlCol="0">
            <a:spAutoFit/>
          </a:bodyPr>
          <a:lstStyle/>
          <a:p>
            <a:pPr defTabSz="914400"/>
            <a:r>
              <a:rPr lang="en-US" sz="1200" dirty="0">
                <a:latin typeface="EYInterstate" panose="02000503020000020004" pitchFamily="2" charset="0"/>
                <a:cs typeface="Calibri"/>
              </a:rPr>
              <a:t>Need to make updates to a vaccine shipment? You will only be able to make updates to the Total Inventory number.</a:t>
            </a:r>
          </a:p>
          <a:p>
            <a:pPr defTabSz="914400"/>
            <a:endParaRPr lang="en-US" sz="1200" dirty="0">
              <a:latin typeface="EYInterstate" panose="02000503020000020004" pitchFamily="2" charset="0"/>
              <a:cs typeface="Calibri"/>
            </a:endParaRPr>
          </a:p>
          <a:p>
            <a:pPr defTabSz="914400"/>
            <a:r>
              <a:rPr lang="en-US" sz="1200" dirty="0">
                <a:latin typeface="EYInterstate" panose="02000503020000020004" pitchFamily="2" charset="0"/>
                <a:cs typeface="Calibri"/>
              </a:rPr>
              <a:t>Click into the vaccine inventory tab and click your desired shipment to make updates.</a:t>
            </a:r>
          </a:p>
          <a:p>
            <a:pPr defTabSz="914400"/>
            <a:endParaRPr lang="en-US" sz="1200" dirty="0">
              <a:latin typeface="EYInterstate" panose="02000503020000020004" pitchFamily="2" charset="0"/>
              <a:cs typeface="Calibri"/>
            </a:endParaRPr>
          </a:p>
          <a:p>
            <a:r>
              <a:rPr lang="en-US" sz="1200" dirty="0">
                <a:latin typeface="EYInterstate" panose="02000503020000020004" pitchFamily="2" charset="0"/>
                <a:cs typeface="Calibri"/>
              </a:rPr>
              <a:t>If additional corrections/updates need to be made, please contact the CVMS </a:t>
            </a:r>
            <a:r>
              <a:rPr lang="en-US" sz="1200" dirty="0">
                <a:latin typeface="EYInterstate" panose="02000503020000020004" pitchFamily="2" charset="0"/>
              </a:rPr>
              <a:t>helpdesk (CVMS-help@dhhs.nc.gov).</a:t>
            </a:r>
            <a:endParaRPr lang="en-US" sz="1200" dirty="0">
              <a:latin typeface="EYInterstate" panose="02000503020000020004" pitchFamily="2" charset="0"/>
              <a:cs typeface="Calibri"/>
            </a:endParaRPr>
          </a:p>
          <a:p>
            <a:pPr defTabSz="914400"/>
            <a:endParaRPr lang="en-US" sz="1200" i="1" dirty="0">
              <a:latin typeface="EYInterstate" panose="02000503020000020004" pitchFamily="2" charset="0"/>
              <a:cs typeface="Calibri"/>
            </a:endParaRPr>
          </a:p>
          <a:p>
            <a:pPr defTabSz="914400"/>
            <a:endParaRPr lang="en-US" sz="1200" i="1" dirty="0">
              <a:latin typeface="EYInterstate" panose="02000503020000020004" pitchFamily="2" charset="0"/>
              <a:cs typeface="Calibri"/>
            </a:endParaRPr>
          </a:p>
          <a:p>
            <a:pPr defTabSz="914400"/>
            <a:endParaRPr lang="en-US" sz="1200" dirty="0">
              <a:highlight>
                <a:srgbClr val="FFFF00"/>
              </a:highlight>
              <a:latin typeface="EYInterstate" panose="02000503020000020004" pitchFamily="2" charset="0"/>
              <a:cs typeface="Calibri"/>
            </a:endParaRPr>
          </a:p>
          <a:p>
            <a:pPr defTabSz="914400"/>
            <a:endParaRPr lang="en-US" sz="1200" dirty="0">
              <a:latin typeface="EYInterstate" panose="02000503020000020004" pitchFamily="2" charset="0"/>
              <a:cs typeface="Calibri"/>
            </a:endParaRPr>
          </a:p>
          <a:p>
            <a:pPr defTabSz="914400"/>
            <a:endParaRPr lang="en-US" sz="1200" dirty="0">
              <a:latin typeface="EYInterstate" panose="02000503020000020004" pitchFamily="2" charset="0"/>
              <a:cs typeface="Calibri"/>
            </a:endParaRPr>
          </a:p>
          <a:p>
            <a:pPr defTabSz="914400"/>
            <a:endParaRPr lang="en-US" sz="1200" dirty="0">
              <a:latin typeface="EYInterstate" panose="02000503020000020004" pitchFamily="2" charset="0"/>
              <a:cs typeface="Calibri"/>
            </a:endParaRPr>
          </a:p>
        </p:txBody>
      </p:sp>
      <p:cxnSp>
        <p:nvCxnSpPr>
          <p:cNvPr id="129" name="Straight Arrow Connector 128">
            <a:extLst>
              <a:ext uri="{FF2B5EF4-FFF2-40B4-BE49-F238E27FC236}">
                <a16:creationId xmlns:a16="http://schemas.microsoft.com/office/drawing/2014/main" id="{4E6E0D6E-A9EA-4467-B5E6-4152F3932A8D}"/>
              </a:ext>
            </a:extLst>
          </p:cNvPr>
          <p:cNvCxnSpPr/>
          <p:nvPr/>
        </p:nvCxnSpPr>
        <p:spPr>
          <a:xfrm>
            <a:off x="5228577" y="2064235"/>
            <a:ext cx="182880" cy="1"/>
          </a:xfrm>
          <a:prstGeom prst="straightConnector1">
            <a:avLst/>
          </a:prstGeom>
          <a:noFill/>
          <a:ln w="6350" cap="flat" cmpd="sng" algn="ctr">
            <a:solidFill>
              <a:srgbClr val="2E3238"/>
            </a:solidFill>
            <a:prstDash val="sysDash"/>
            <a:miter lim="800000"/>
            <a:tailEnd type="triangle"/>
          </a:ln>
          <a:effectLst/>
        </p:spPr>
      </p:cxnSp>
      <p:cxnSp>
        <p:nvCxnSpPr>
          <p:cNvPr id="130" name="Straight Arrow Connector 129">
            <a:extLst>
              <a:ext uri="{FF2B5EF4-FFF2-40B4-BE49-F238E27FC236}">
                <a16:creationId xmlns:a16="http://schemas.microsoft.com/office/drawing/2014/main" id="{1F19AC25-3327-44CA-A437-20360CC504DB}"/>
              </a:ext>
            </a:extLst>
          </p:cNvPr>
          <p:cNvCxnSpPr/>
          <p:nvPr/>
        </p:nvCxnSpPr>
        <p:spPr>
          <a:xfrm>
            <a:off x="7817501" y="2064235"/>
            <a:ext cx="182880" cy="1"/>
          </a:xfrm>
          <a:prstGeom prst="straightConnector1">
            <a:avLst/>
          </a:prstGeom>
          <a:noFill/>
          <a:ln w="6350" cap="flat" cmpd="sng" algn="ctr">
            <a:solidFill>
              <a:srgbClr val="2E3238"/>
            </a:solidFill>
            <a:prstDash val="sysDash"/>
            <a:miter lim="800000"/>
            <a:tailEnd type="triangle"/>
          </a:ln>
          <a:effectLst/>
        </p:spPr>
      </p:cxnSp>
      <p:sp>
        <p:nvSpPr>
          <p:cNvPr id="137" name="Freeform 43">
            <a:extLst>
              <a:ext uri="{FF2B5EF4-FFF2-40B4-BE49-F238E27FC236}">
                <a16:creationId xmlns:a16="http://schemas.microsoft.com/office/drawing/2014/main" id="{26D803DC-4F76-4541-9BF2-4A0303DACF63}"/>
              </a:ext>
            </a:extLst>
          </p:cNvPr>
          <p:cNvSpPr>
            <a:spLocks/>
          </p:cNvSpPr>
          <p:nvPr/>
        </p:nvSpPr>
        <p:spPr>
          <a:xfrm rot="5400000" flipV="1">
            <a:off x="7937708" y="3969446"/>
            <a:ext cx="5034947"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a:ln>
                <a:noFill/>
              </a:ln>
              <a:solidFill>
                <a:prstClr val="white"/>
              </a:solidFill>
              <a:effectLst/>
              <a:uLnTx/>
              <a:uFillTx/>
              <a:latin typeface="Calibri" panose="020F0502020204030204"/>
            </a:endParaRPr>
          </a:p>
        </p:txBody>
      </p:sp>
      <p:sp>
        <p:nvSpPr>
          <p:cNvPr id="42" name="TextBox 41">
            <a:extLst>
              <a:ext uri="{FF2B5EF4-FFF2-40B4-BE49-F238E27FC236}">
                <a16:creationId xmlns:a16="http://schemas.microsoft.com/office/drawing/2014/main" id="{187B154F-E5BB-446E-BB8F-50BB37DB7FBD}"/>
              </a:ext>
            </a:extLst>
          </p:cNvPr>
          <p:cNvSpPr txBox="1"/>
          <p:nvPr/>
        </p:nvSpPr>
        <p:spPr>
          <a:xfrm>
            <a:off x="10593029" y="1614767"/>
            <a:ext cx="1230925" cy="184666"/>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600"/>
              </a:spcAft>
              <a:buClr>
                <a:srgbClr val="4472C4"/>
              </a:buClr>
              <a:buSzPct val="70000"/>
              <a:tabLst/>
              <a:defRPr/>
            </a:pPr>
            <a:r>
              <a:rPr kumimoji="0" lang="en-US" sz="1200" b="1" i="0" u="none" strike="noStrike" kern="1200" cap="none" spc="0" normalizeH="0" baseline="0" noProof="0" dirty="0">
                <a:ln>
                  <a:noFill/>
                </a:ln>
                <a:solidFill>
                  <a:prstClr val="black"/>
                </a:solidFill>
                <a:effectLst/>
                <a:uLnTx/>
                <a:uFillTx/>
                <a:latin typeface="EYInterstate" panose="02000503020000020004" pitchFamily="2" charset="0"/>
              </a:rPr>
              <a:t>Key </a:t>
            </a:r>
            <a:r>
              <a:rPr lang="en-US" sz="1200" b="1" dirty="0">
                <a:solidFill>
                  <a:prstClr val="black"/>
                </a:solidFill>
                <a:latin typeface="EYInterstate" panose="02000503020000020004" pitchFamily="2" charset="0"/>
              </a:rPr>
              <a:t>Objectives:</a:t>
            </a:r>
          </a:p>
        </p:txBody>
      </p:sp>
      <p:sp>
        <p:nvSpPr>
          <p:cNvPr id="43" name="TextBox 42">
            <a:extLst>
              <a:ext uri="{FF2B5EF4-FFF2-40B4-BE49-F238E27FC236}">
                <a16:creationId xmlns:a16="http://schemas.microsoft.com/office/drawing/2014/main" id="{D5E7ED42-B4E5-4D48-BB7E-F6442E48CB83}"/>
              </a:ext>
            </a:extLst>
          </p:cNvPr>
          <p:cNvSpPr txBox="1"/>
          <p:nvPr/>
        </p:nvSpPr>
        <p:spPr>
          <a:xfrm>
            <a:off x="10593029" y="1955121"/>
            <a:ext cx="1230925" cy="846386"/>
          </a:xfrm>
          <a:prstGeom prst="rect">
            <a:avLst/>
          </a:prstGeom>
          <a:noFill/>
        </p:spPr>
        <p:txBody>
          <a:bodyPr wrap="square" lIns="0" tIns="0" rIns="0" bIns="0" rtlCol="0">
            <a:spAutoFit/>
          </a:bodyPr>
          <a:lstStyle/>
          <a:p>
            <a:pPr marR="0" lvl="0" algn="l" defTabSz="914400" rtl="0" eaLnBrk="1" fontAlgn="auto" latinLnBrk="0" hangingPunct="1">
              <a:lnSpc>
                <a:spcPct val="100000"/>
              </a:lnSpc>
              <a:spcBef>
                <a:spcPts val="0"/>
              </a:spcBef>
              <a:spcAft>
                <a:spcPts val="600"/>
              </a:spcAft>
              <a:buClr>
                <a:srgbClr val="4472C4"/>
              </a:buClr>
              <a:buSzPct val="70000"/>
              <a:tabLst/>
              <a:defRPr/>
            </a:pPr>
            <a:r>
              <a:rPr lang="en-US" sz="1100" dirty="0">
                <a:solidFill>
                  <a:prstClr val="black"/>
                </a:solidFill>
                <a:latin typeface="EYInterstate" panose="02000503020000020004" pitchFamily="2" charset="0"/>
              </a:rPr>
              <a:t>How to review vaccine inventory records and add new vaccine inventory in CVMS</a:t>
            </a:r>
          </a:p>
        </p:txBody>
      </p:sp>
      <p:sp>
        <p:nvSpPr>
          <p:cNvPr id="26" name="Rectangle 25">
            <a:extLst>
              <a:ext uri="{FF2B5EF4-FFF2-40B4-BE49-F238E27FC236}">
                <a16:creationId xmlns:a16="http://schemas.microsoft.com/office/drawing/2014/main" id="{288A37BC-A44E-4EFD-B25B-12D9A89A6F3F}"/>
              </a:ext>
            </a:extLst>
          </p:cNvPr>
          <p:cNvSpPr/>
          <p:nvPr/>
        </p:nvSpPr>
        <p:spPr>
          <a:xfrm>
            <a:off x="5486486" y="2856184"/>
            <a:ext cx="2513895" cy="2492990"/>
          </a:xfrm>
          <a:prstGeom prst="rect">
            <a:avLst/>
          </a:prstGeom>
          <a:noFill/>
        </p:spPr>
        <p:txBody>
          <a:bodyPr wrap="square" lIns="0" rIns="0" rtlCol="0">
            <a:spAutoFit/>
          </a:bodyPr>
          <a:lstStyle/>
          <a:p>
            <a:r>
              <a:rPr lang="en-US" sz="1200" dirty="0">
                <a:latin typeface="EYInterstate" panose="02000503020000020004" pitchFamily="2" charset="0"/>
              </a:rPr>
              <a:t>When you </a:t>
            </a:r>
            <a:r>
              <a:rPr lang="en-US" sz="1200" b="1" dirty="0">
                <a:latin typeface="EYInterstate" panose="02000503020000020004" pitchFamily="2" charset="0"/>
              </a:rPr>
              <a:t>receive a</a:t>
            </a:r>
            <a:r>
              <a:rPr lang="en-US" sz="1200" dirty="0">
                <a:latin typeface="EYInterstate" panose="02000503020000020004" pitchFamily="2" charset="0"/>
              </a:rPr>
              <a:t> vaccine shipment, you will </a:t>
            </a:r>
            <a:r>
              <a:rPr lang="en-US" sz="1200" b="1" dirty="0">
                <a:latin typeface="EYInterstate" panose="02000503020000020004" pitchFamily="2" charset="0"/>
              </a:rPr>
              <a:t>add the inventory </a:t>
            </a:r>
            <a:r>
              <a:rPr lang="en-US" sz="1200" dirty="0">
                <a:latin typeface="EYInterstate" panose="02000503020000020004" pitchFamily="2" charset="0"/>
              </a:rPr>
              <a:t>to your location’s overall vaccine inventory.</a:t>
            </a:r>
          </a:p>
          <a:p>
            <a:endParaRPr lang="en-US" sz="1200" dirty="0">
              <a:latin typeface="EYInterstate" panose="02000503020000020004" pitchFamily="2" charset="0"/>
            </a:endParaRPr>
          </a:p>
          <a:p>
            <a:r>
              <a:rPr lang="en-US" sz="1200" dirty="0">
                <a:latin typeface="EYInterstate" panose="02000503020000020004" pitchFamily="2" charset="0"/>
              </a:rPr>
              <a:t>Navigate to the </a:t>
            </a:r>
            <a:r>
              <a:rPr lang="en-US" sz="1200" i="1" dirty="0">
                <a:latin typeface="EYInterstate" panose="02000503020000020004" pitchFamily="2" charset="0"/>
              </a:rPr>
              <a:t>Vaccine Inventory </a:t>
            </a:r>
            <a:r>
              <a:rPr lang="en-US" sz="1200" dirty="0">
                <a:latin typeface="EYInterstate" panose="02000503020000020004" pitchFamily="2" charset="0"/>
              </a:rPr>
              <a:t>tab and click </a:t>
            </a:r>
            <a:r>
              <a:rPr lang="en-US" sz="1200" i="1" dirty="0">
                <a:latin typeface="EYInterstate" panose="02000503020000020004" pitchFamily="2" charset="0"/>
              </a:rPr>
              <a:t>add.</a:t>
            </a:r>
          </a:p>
          <a:p>
            <a:endParaRPr lang="en-US" sz="1200" i="1" dirty="0">
              <a:latin typeface="EYInterstate" panose="02000503020000020004" pitchFamily="2" charset="0"/>
            </a:endParaRPr>
          </a:p>
          <a:p>
            <a:r>
              <a:rPr lang="en-US" sz="1200" dirty="0">
                <a:latin typeface="EYInterstate" panose="02000503020000020004" pitchFamily="2" charset="0"/>
              </a:rPr>
              <a:t>Enter all needed details into the prompted fields for the shipped vaccine inventory.</a:t>
            </a:r>
          </a:p>
          <a:p>
            <a:endParaRPr lang="en-US" sz="1200" dirty="0">
              <a:latin typeface="EYInterstate" panose="02000503020000020004" pitchFamily="2" charset="0"/>
            </a:endParaRPr>
          </a:p>
          <a:p>
            <a:r>
              <a:rPr lang="en-US" sz="1200" dirty="0">
                <a:latin typeface="EYInterstate" panose="02000503020000020004" pitchFamily="2" charset="0"/>
              </a:rPr>
              <a:t>Review and save the inputted information.</a:t>
            </a:r>
            <a:endParaRPr lang="en-US" sz="1200" dirty="0">
              <a:latin typeface="EYInterstate" panose="02000503020000020004" pitchFamily="2" charset="0"/>
              <a:cs typeface="Calibri"/>
            </a:endParaRPr>
          </a:p>
        </p:txBody>
      </p:sp>
      <p:pic>
        <p:nvPicPr>
          <p:cNvPr id="4" name="Graphic 3" descr="Computer">
            <a:extLst>
              <a:ext uri="{FF2B5EF4-FFF2-40B4-BE49-F238E27FC236}">
                <a16:creationId xmlns:a16="http://schemas.microsoft.com/office/drawing/2014/main" id="{423E82EB-C5E4-4978-B6E3-FF527DEF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2186" y="1559384"/>
            <a:ext cx="914400" cy="914400"/>
          </a:xfrm>
          <a:prstGeom prst="rect">
            <a:avLst/>
          </a:prstGeom>
        </p:spPr>
      </p:pic>
      <p:pic>
        <p:nvPicPr>
          <p:cNvPr id="7" name="Graphic 6" descr="Truck">
            <a:extLst>
              <a:ext uri="{FF2B5EF4-FFF2-40B4-BE49-F238E27FC236}">
                <a16:creationId xmlns:a16="http://schemas.microsoft.com/office/drawing/2014/main" id="{014E2A11-18F3-4BBB-A76C-57E2E398CD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8829" y="1559384"/>
            <a:ext cx="914400" cy="914400"/>
          </a:xfrm>
          <a:prstGeom prst="rect">
            <a:avLst/>
          </a:prstGeom>
        </p:spPr>
      </p:pic>
      <p:pic>
        <p:nvPicPr>
          <p:cNvPr id="9" name="Graphic 8" descr="Add">
            <a:extLst>
              <a:ext uri="{FF2B5EF4-FFF2-40B4-BE49-F238E27FC236}">
                <a16:creationId xmlns:a16="http://schemas.microsoft.com/office/drawing/2014/main" id="{BAEED9DD-42C5-424D-A314-568EB6DCDA6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84676" y="1635844"/>
            <a:ext cx="761481" cy="761481"/>
          </a:xfrm>
          <a:prstGeom prst="rect">
            <a:avLst/>
          </a:prstGeom>
        </p:spPr>
      </p:pic>
      <p:pic>
        <p:nvPicPr>
          <p:cNvPr id="11" name="Graphic 10" descr="Pencil">
            <a:extLst>
              <a:ext uri="{FF2B5EF4-FFF2-40B4-BE49-F238E27FC236}">
                <a16:creationId xmlns:a16="http://schemas.microsoft.com/office/drawing/2014/main" id="{CD5801B6-13AA-4FD8-B45B-74658BB73C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30277" y="1635843"/>
            <a:ext cx="761482" cy="761482"/>
          </a:xfrm>
          <a:prstGeom prst="rect">
            <a:avLst/>
          </a:prstGeom>
        </p:spPr>
      </p:pic>
    </p:spTree>
    <p:extLst>
      <p:ext uri="{BB962C8B-B14F-4D97-AF65-F5344CB8AC3E}">
        <p14:creationId xmlns:p14="http://schemas.microsoft.com/office/powerpoint/2010/main" val="178940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cxnSp>
        <p:nvCxnSpPr>
          <p:cNvPr id="9" name="Straight Arrow Connector 8">
            <a:extLst>
              <a:ext uri="{FF2B5EF4-FFF2-40B4-BE49-F238E27FC236}">
                <a16:creationId xmlns:a16="http://schemas.microsoft.com/office/drawing/2014/main" id="{CE0EA485-49A3-4D08-AC46-48F0A11D58BA}"/>
              </a:ext>
            </a:extLst>
          </p:cNvPr>
          <p:cNvCxnSpPr>
            <a:cxnSpLocks/>
          </p:cNvCxnSpPr>
          <p:nvPr/>
        </p:nvCxnSpPr>
        <p:spPr>
          <a:xfrm flipV="1">
            <a:off x="349185" y="713894"/>
            <a:ext cx="11474771" cy="930"/>
          </a:xfrm>
          <a:prstGeom prst="straightConnector1">
            <a:avLst/>
          </a:prstGeom>
          <a:noFill/>
          <a:ln w="28575" cap="flat" cmpd="sng" algn="ctr">
            <a:solidFill>
              <a:srgbClr val="0070C0"/>
            </a:solidFill>
            <a:prstDash val="solid"/>
            <a:miter lim="800000"/>
            <a:headEnd type="none" w="med" len="med"/>
            <a:tailEnd type="none" w="med" len="med"/>
          </a:ln>
          <a:effectLst/>
        </p:spPr>
      </p:cxnSp>
      <p:cxnSp>
        <p:nvCxnSpPr>
          <p:cNvPr id="96" name="Straight Connector 95">
            <a:extLst>
              <a:ext uri="{FF2B5EF4-FFF2-40B4-BE49-F238E27FC236}">
                <a16:creationId xmlns:a16="http://schemas.microsoft.com/office/drawing/2014/main" id="{BE7EC605-5A7D-4396-A367-DB434D541FE6}"/>
              </a:ext>
            </a:extLst>
          </p:cNvPr>
          <p:cNvCxnSpPr>
            <a:cxnSpLocks/>
          </p:cNvCxnSpPr>
          <p:nvPr/>
        </p:nvCxnSpPr>
        <p:spPr>
          <a:xfrm>
            <a:off x="959965" y="1288066"/>
            <a:ext cx="7850" cy="4082285"/>
          </a:xfrm>
          <a:prstGeom prst="line">
            <a:avLst/>
          </a:prstGeom>
          <a:noFill/>
          <a:ln w="28575" cap="flat" cmpd="sng" algn="ctr">
            <a:solidFill>
              <a:srgbClr val="0070C0"/>
            </a:solidFill>
            <a:prstDash val="solid"/>
            <a:tailEnd type="none"/>
          </a:ln>
          <a:effectLst/>
        </p:spPr>
      </p:cxnSp>
      <p:sp>
        <p:nvSpPr>
          <p:cNvPr id="125" name="Rectangle: Rounded Corners 124">
            <a:extLst>
              <a:ext uri="{FF2B5EF4-FFF2-40B4-BE49-F238E27FC236}">
                <a16:creationId xmlns:a16="http://schemas.microsoft.com/office/drawing/2014/main" id="{2296636B-20F6-4D0D-8B9D-D398FF1A31E8}"/>
              </a:ext>
            </a:extLst>
          </p:cNvPr>
          <p:cNvSpPr/>
          <p:nvPr/>
        </p:nvSpPr>
        <p:spPr>
          <a:xfrm>
            <a:off x="265501" y="1282630"/>
            <a:ext cx="1376607" cy="542006"/>
          </a:xfrm>
          <a:prstGeom prst="roundRect">
            <a:avLst/>
          </a:prstGeom>
          <a:solidFill>
            <a:srgbClr val="FFFFFF">
              <a:lumMod val="95000"/>
            </a:srgbClr>
          </a:solidFill>
          <a:ln w="9525" cap="flat" cmpd="sng" algn="ctr">
            <a:solidFill>
              <a:srgbClr val="0070C0"/>
            </a:solidFill>
            <a:prstDash val="solid"/>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1100" b="1" kern="0" dirty="0">
                <a:solidFill>
                  <a:srgbClr val="000000"/>
                </a:solidFill>
                <a:latin typeface="EYInterstate" panose="02000503020000020004" pitchFamily="2" charset="0"/>
              </a:rPr>
              <a:t>Primary Location</a:t>
            </a:r>
            <a:endParaRPr kumimoji="0" lang="en-US" sz="1100" b="1" i="0" u="none" strike="noStrike" kern="0" cap="none" spc="0" normalizeH="0" baseline="0" noProof="0" dirty="0">
              <a:ln>
                <a:noFill/>
              </a:ln>
              <a:solidFill>
                <a:srgbClr val="000000"/>
              </a:solidFill>
              <a:effectLst/>
              <a:uLnTx/>
              <a:uFillTx/>
              <a:latin typeface="EYInterstate" panose="02000503020000020004" pitchFamily="2" charset="0"/>
            </a:endParaRPr>
          </a:p>
        </p:txBody>
      </p:sp>
      <p:sp>
        <p:nvSpPr>
          <p:cNvPr id="126" name="Rectangle: Rounded Corners 125">
            <a:extLst>
              <a:ext uri="{FF2B5EF4-FFF2-40B4-BE49-F238E27FC236}">
                <a16:creationId xmlns:a16="http://schemas.microsoft.com/office/drawing/2014/main" id="{FA37D990-C3F1-4BE4-9391-963FB4A1FA74}"/>
              </a:ext>
            </a:extLst>
          </p:cNvPr>
          <p:cNvSpPr/>
          <p:nvPr/>
        </p:nvSpPr>
        <p:spPr>
          <a:xfrm>
            <a:off x="265501" y="2104942"/>
            <a:ext cx="1376607" cy="542006"/>
          </a:xfrm>
          <a:prstGeom prst="roundRect">
            <a:avLst/>
          </a:prstGeom>
          <a:solidFill>
            <a:srgbClr val="FFFFFF">
              <a:lumMod val="95000"/>
            </a:srgbClr>
          </a:solidFill>
          <a:ln w="9525" cap="flat" cmpd="sng" algn="ctr">
            <a:solidFill>
              <a:srgbClr val="0070C0"/>
            </a:solidFill>
            <a:prstDash val="solid"/>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EYInterstate" panose="02000503020000020004" pitchFamily="2" charset="0"/>
              </a:rPr>
              <a:t>Secondary Location</a:t>
            </a:r>
          </a:p>
        </p:txBody>
      </p:sp>
      <p:sp>
        <p:nvSpPr>
          <p:cNvPr id="127" name="Rectangle: Rounded Corners 126">
            <a:extLst>
              <a:ext uri="{FF2B5EF4-FFF2-40B4-BE49-F238E27FC236}">
                <a16:creationId xmlns:a16="http://schemas.microsoft.com/office/drawing/2014/main" id="{78043F49-EA84-4411-B967-7E63151FE422}"/>
              </a:ext>
            </a:extLst>
          </p:cNvPr>
          <p:cNvSpPr/>
          <p:nvPr/>
        </p:nvSpPr>
        <p:spPr>
          <a:xfrm>
            <a:off x="265501" y="2922316"/>
            <a:ext cx="1376607" cy="542006"/>
          </a:xfrm>
          <a:prstGeom prst="roundRect">
            <a:avLst/>
          </a:prstGeom>
          <a:solidFill>
            <a:srgbClr val="FFFFFF">
              <a:lumMod val="95000"/>
            </a:srgbClr>
          </a:solidFill>
          <a:ln w="9525" cap="flat" cmpd="sng" algn="ctr">
            <a:solidFill>
              <a:srgbClr val="0070C0"/>
            </a:solidFill>
            <a:prstDash val="solid"/>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EYInterstate" panose="02000503020000020004" pitchFamily="2" charset="0"/>
              </a:rPr>
              <a:t>Vaccine Deprecation</a:t>
            </a:r>
          </a:p>
        </p:txBody>
      </p:sp>
      <p:sp>
        <p:nvSpPr>
          <p:cNvPr id="128" name="Rectangle: Rounded Corners 127">
            <a:extLst>
              <a:ext uri="{FF2B5EF4-FFF2-40B4-BE49-F238E27FC236}">
                <a16:creationId xmlns:a16="http://schemas.microsoft.com/office/drawing/2014/main" id="{6F16EBD6-6C97-4B1F-9F32-59588F590D7C}"/>
              </a:ext>
            </a:extLst>
          </p:cNvPr>
          <p:cNvSpPr/>
          <p:nvPr/>
        </p:nvSpPr>
        <p:spPr>
          <a:xfrm>
            <a:off x="265501" y="3739690"/>
            <a:ext cx="1376607" cy="542006"/>
          </a:xfrm>
          <a:prstGeom prst="roundRect">
            <a:avLst/>
          </a:prstGeom>
          <a:solidFill>
            <a:srgbClr val="FFFFFF">
              <a:lumMod val="95000"/>
            </a:srgbClr>
          </a:solidFill>
          <a:ln w="9525" cap="flat" cmpd="sng" algn="ctr">
            <a:solidFill>
              <a:srgbClr val="0070C0"/>
            </a:solidFill>
            <a:prstDash val="solid"/>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EYInterstate" panose="02000503020000020004" pitchFamily="2" charset="0"/>
              </a:rPr>
              <a:t>NDC Code</a:t>
            </a:r>
          </a:p>
        </p:txBody>
      </p:sp>
      <p:sp>
        <p:nvSpPr>
          <p:cNvPr id="129" name="Rectangle: Rounded Corners 128">
            <a:extLst>
              <a:ext uri="{FF2B5EF4-FFF2-40B4-BE49-F238E27FC236}">
                <a16:creationId xmlns:a16="http://schemas.microsoft.com/office/drawing/2014/main" id="{C5BDA16F-C006-4F9D-B8CA-51EC7790718C}"/>
              </a:ext>
            </a:extLst>
          </p:cNvPr>
          <p:cNvSpPr/>
          <p:nvPr/>
        </p:nvSpPr>
        <p:spPr>
          <a:xfrm>
            <a:off x="265501" y="5367268"/>
            <a:ext cx="1376607" cy="542006"/>
          </a:xfrm>
          <a:prstGeom prst="roundRect">
            <a:avLst/>
          </a:prstGeom>
          <a:solidFill>
            <a:srgbClr val="FFFFFF">
              <a:lumMod val="95000"/>
            </a:srgbClr>
          </a:solidFill>
          <a:ln w="9525" cap="flat" cmpd="sng" algn="ctr">
            <a:solidFill>
              <a:srgbClr val="0070C0"/>
            </a:solidFill>
            <a:prstDash val="solid"/>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EYInterstate" panose="02000503020000020004" pitchFamily="2" charset="0"/>
              </a:rPr>
              <a:t>Shipment Record</a:t>
            </a:r>
          </a:p>
        </p:txBody>
      </p:sp>
      <p:sp>
        <p:nvSpPr>
          <p:cNvPr id="130" name="Rectangle: Rounded Corners 129">
            <a:extLst>
              <a:ext uri="{FF2B5EF4-FFF2-40B4-BE49-F238E27FC236}">
                <a16:creationId xmlns:a16="http://schemas.microsoft.com/office/drawing/2014/main" id="{CC863836-50E9-46E9-8243-35F1EF65602B}"/>
              </a:ext>
            </a:extLst>
          </p:cNvPr>
          <p:cNvSpPr/>
          <p:nvPr/>
        </p:nvSpPr>
        <p:spPr>
          <a:xfrm>
            <a:off x="265501" y="4557064"/>
            <a:ext cx="1376607" cy="542006"/>
          </a:xfrm>
          <a:prstGeom prst="roundRect">
            <a:avLst/>
          </a:prstGeom>
          <a:solidFill>
            <a:srgbClr val="FFFFFF">
              <a:lumMod val="95000"/>
            </a:srgbClr>
          </a:solidFill>
          <a:ln w="9525" cap="flat" cmpd="sng" algn="ctr">
            <a:solidFill>
              <a:srgbClr val="0070C0"/>
            </a:solidFill>
            <a:prstDash val="solid"/>
          </a:ln>
          <a:effectLst/>
        </p:spPr>
        <p:txBody>
          <a:bodyPr rtlCol="0" anchor="ctr" anchorCtr="0"/>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EYInterstate" panose="02000503020000020004" pitchFamily="2" charset="0"/>
              </a:rPr>
              <a:t>Order Record</a:t>
            </a:r>
          </a:p>
        </p:txBody>
      </p:sp>
      <p:grpSp>
        <p:nvGrpSpPr>
          <p:cNvPr id="131" name="Group 130">
            <a:extLst>
              <a:ext uri="{FF2B5EF4-FFF2-40B4-BE49-F238E27FC236}">
                <a16:creationId xmlns:a16="http://schemas.microsoft.com/office/drawing/2014/main" id="{3B9F7D17-6074-4909-9F5F-1A6B1F5311ED}"/>
              </a:ext>
            </a:extLst>
          </p:cNvPr>
          <p:cNvGrpSpPr/>
          <p:nvPr/>
        </p:nvGrpSpPr>
        <p:grpSpPr>
          <a:xfrm>
            <a:off x="1883616" y="2097968"/>
            <a:ext cx="10090299" cy="545186"/>
            <a:chOff x="1720701" y="1315151"/>
            <a:chExt cx="10090299" cy="545186"/>
          </a:xfrm>
        </p:grpSpPr>
        <p:sp>
          <p:nvSpPr>
            <p:cNvPr id="132" name="Rectangle 131">
              <a:extLst>
                <a:ext uri="{FF2B5EF4-FFF2-40B4-BE49-F238E27FC236}">
                  <a16:creationId xmlns:a16="http://schemas.microsoft.com/office/drawing/2014/main" id="{531A4D90-7C01-42E1-A157-492594C983AC}"/>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a:defRPr/>
              </a:pPr>
              <a:endParaRPr lang="en-US" sz="1400" kern="0" dirty="0">
                <a:solidFill>
                  <a:prstClr val="black"/>
                </a:solidFill>
                <a:cs typeface="Arial" panose="020B0604020202020204" pitchFamily="34" charset="0"/>
              </a:endParaRPr>
            </a:p>
          </p:txBody>
        </p:sp>
        <p:sp>
          <p:nvSpPr>
            <p:cNvPr id="133" name="Rectangle 132">
              <a:extLst>
                <a:ext uri="{FF2B5EF4-FFF2-40B4-BE49-F238E27FC236}">
                  <a16:creationId xmlns:a16="http://schemas.microsoft.com/office/drawing/2014/main" id="{561B4961-7A65-4483-BFFE-13C8436C43EB}"/>
                </a:ext>
              </a:extLst>
            </p:cNvPr>
            <p:cNvSpPr/>
            <p:nvPr/>
          </p:nvSpPr>
          <p:spPr>
            <a:xfrm>
              <a:off x="1777957" y="1479584"/>
              <a:ext cx="9919478" cy="276999"/>
            </a:xfrm>
            <a:prstGeom prst="rect">
              <a:avLst/>
            </a:prstGeom>
          </p:spPr>
          <p:txBody>
            <a:bodyPr wrap="square">
              <a:spAutoFit/>
            </a:bodyPr>
            <a:lstStyle/>
            <a:p>
              <a:pPr>
                <a:defRPr/>
              </a:pPr>
              <a:r>
                <a:rPr lang="en-US" sz="1200" dirty="0">
                  <a:solidFill>
                    <a:srgbClr val="000000"/>
                  </a:solidFill>
                  <a:latin typeface="EYInterstate" panose="02000503020000020004" pitchFamily="2" charset="0"/>
                </a:rPr>
                <a:t>Secondary locations are the sites where vaccines are transferred from primary locations, rather than the CDC.</a:t>
              </a:r>
              <a:endParaRPr lang="en-US" sz="1200" kern="0" dirty="0">
                <a:solidFill>
                  <a:prstClr val="black"/>
                </a:solidFill>
                <a:latin typeface="EYInterstate" panose="02000503020000020004" pitchFamily="2" charset="0"/>
                <a:cs typeface="Arial" panose="020B0604020202020204" pitchFamily="34" charset="0"/>
              </a:endParaRPr>
            </a:p>
          </p:txBody>
        </p:sp>
      </p:grpSp>
      <p:grpSp>
        <p:nvGrpSpPr>
          <p:cNvPr id="134" name="Group 133">
            <a:extLst>
              <a:ext uri="{FF2B5EF4-FFF2-40B4-BE49-F238E27FC236}">
                <a16:creationId xmlns:a16="http://schemas.microsoft.com/office/drawing/2014/main" id="{335B7B84-37C2-4D53-9034-8360485F2E26}"/>
              </a:ext>
            </a:extLst>
          </p:cNvPr>
          <p:cNvGrpSpPr/>
          <p:nvPr/>
        </p:nvGrpSpPr>
        <p:grpSpPr>
          <a:xfrm>
            <a:off x="1883616" y="1281040"/>
            <a:ext cx="10090299" cy="545186"/>
            <a:chOff x="1720701" y="1315151"/>
            <a:chExt cx="10090299" cy="545186"/>
          </a:xfrm>
        </p:grpSpPr>
        <p:sp>
          <p:nvSpPr>
            <p:cNvPr id="135" name="Rectangle 134">
              <a:extLst>
                <a:ext uri="{FF2B5EF4-FFF2-40B4-BE49-F238E27FC236}">
                  <a16:creationId xmlns:a16="http://schemas.microsoft.com/office/drawing/2014/main" id="{A3DE2B0D-6FDE-48A3-9C31-EF8637240F67}"/>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a:defRPr/>
              </a:pPr>
              <a:endParaRPr lang="en-US" sz="1400" kern="0" dirty="0">
                <a:solidFill>
                  <a:prstClr val="black"/>
                </a:solidFill>
                <a:cs typeface="Arial" panose="020B0604020202020204" pitchFamily="34" charset="0"/>
              </a:endParaRPr>
            </a:p>
          </p:txBody>
        </p:sp>
        <p:sp>
          <p:nvSpPr>
            <p:cNvPr id="136" name="Rectangle 135">
              <a:extLst>
                <a:ext uri="{FF2B5EF4-FFF2-40B4-BE49-F238E27FC236}">
                  <a16:creationId xmlns:a16="http://schemas.microsoft.com/office/drawing/2014/main" id="{C43569DC-468C-494C-91E0-30003EB3706A}"/>
                </a:ext>
              </a:extLst>
            </p:cNvPr>
            <p:cNvSpPr/>
            <p:nvPr/>
          </p:nvSpPr>
          <p:spPr>
            <a:xfrm>
              <a:off x="1777957" y="1479584"/>
              <a:ext cx="9919478" cy="276999"/>
            </a:xfrm>
            <a:prstGeom prst="rect">
              <a:avLst/>
            </a:prstGeom>
          </p:spPr>
          <p:txBody>
            <a:bodyPr wrap="square">
              <a:spAutoFit/>
            </a:bodyPr>
            <a:lstStyle/>
            <a:p>
              <a:pPr>
                <a:defRPr/>
              </a:pPr>
              <a:r>
                <a:rPr lang="en-US" sz="1200" kern="0" dirty="0">
                  <a:solidFill>
                    <a:srgbClr val="000000"/>
                  </a:solidFill>
                  <a:latin typeface="EYInterstate" panose="02000503020000020004" pitchFamily="2" charset="0"/>
                  <a:cs typeface="Arial" panose="020B0604020202020204" pitchFamily="34" charset="0"/>
                </a:rPr>
                <a:t>Primary locations are the sites where vaccines are first shipped from the CDC. </a:t>
              </a:r>
              <a:endParaRPr lang="en-US" sz="1200" kern="0" dirty="0">
                <a:solidFill>
                  <a:prstClr val="black"/>
                </a:solidFill>
                <a:latin typeface="EYInterstate" panose="02000503020000020004" pitchFamily="2" charset="0"/>
                <a:cs typeface="Arial" panose="020B0604020202020204" pitchFamily="34" charset="0"/>
              </a:endParaRPr>
            </a:p>
          </p:txBody>
        </p:sp>
      </p:grpSp>
      <p:grpSp>
        <p:nvGrpSpPr>
          <p:cNvPr id="137" name="Group 136">
            <a:extLst>
              <a:ext uri="{FF2B5EF4-FFF2-40B4-BE49-F238E27FC236}">
                <a16:creationId xmlns:a16="http://schemas.microsoft.com/office/drawing/2014/main" id="{71AE2E7F-018B-487B-B3A9-5D2CEBF4924D}"/>
              </a:ext>
            </a:extLst>
          </p:cNvPr>
          <p:cNvGrpSpPr/>
          <p:nvPr/>
        </p:nvGrpSpPr>
        <p:grpSpPr>
          <a:xfrm>
            <a:off x="1883616" y="3731824"/>
            <a:ext cx="10090299" cy="545186"/>
            <a:chOff x="1080233" y="-15227912"/>
            <a:chExt cx="10090299" cy="545186"/>
          </a:xfrm>
        </p:grpSpPr>
        <p:sp>
          <p:nvSpPr>
            <p:cNvPr id="138" name="Rectangle 137">
              <a:extLst>
                <a:ext uri="{FF2B5EF4-FFF2-40B4-BE49-F238E27FC236}">
                  <a16:creationId xmlns:a16="http://schemas.microsoft.com/office/drawing/2014/main" id="{FCDD4A13-4A1F-4DBA-9718-03AFFDE3EE6B}"/>
                </a:ext>
              </a:extLst>
            </p:cNvPr>
            <p:cNvSpPr/>
            <p:nvPr/>
          </p:nvSpPr>
          <p:spPr>
            <a:xfrm>
              <a:off x="1080233" y="-15227912"/>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a:defRPr/>
              </a:pPr>
              <a:endParaRPr lang="en-US" sz="1400" kern="0" dirty="0">
                <a:solidFill>
                  <a:prstClr val="black"/>
                </a:solidFill>
                <a:cs typeface="Arial" panose="020B0604020202020204" pitchFamily="34" charset="0"/>
              </a:endParaRPr>
            </a:p>
          </p:txBody>
        </p:sp>
        <p:sp>
          <p:nvSpPr>
            <p:cNvPr id="139" name="Rectangle 138">
              <a:extLst>
                <a:ext uri="{FF2B5EF4-FFF2-40B4-BE49-F238E27FC236}">
                  <a16:creationId xmlns:a16="http://schemas.microsoft.com/office/drawing/2014/main" id="{47816195-2E92-4820-B46C-E11B33F9B72D}"/>
                </a:ext>
              </a:extLst>
            </p:cNvPr>
            <p:cNvSpPr/>
            <p:nvPr/>
          </p:nvSpPr>
          <p:spPr>
            <a:xfrm>
              <a:off x="1137489" y="-15104347"/>
              <a:ext cx="9919478" cy="276999"/>
            </a:xfrm>
            <a:prstGeom prst="rect">
              <a:avLst/>
            </a:prstGeom>
          </p:spPr>
          <p:txBody>
            <a:bodyPr wrap="square">
              <a:spAutoFit/>
            </a:bodyPr>
            <a:lstStyle/>
            <a:p>
              <a:pPr>
                <a:defRPr/>
              </a:pPr>
              <a:r>
                <a:rPr lang="en-US" sz="1200" dirty="0">
                  <a:solidFill>
                    <a:srgbClr val="000000"/>
                  </a:solidFill>
                  <a:latin typeface="EYInterstate" panose="02000503020000020004" pitchFamily="2" charset="0"/>
                </a:rPr>
                <a:t>National drug code is the unique 10-digit, 3-segment number found on each listed drug product that can identify the labeler, product and trade package size.</a:t>
              </a:r>
              <a:endParaRPr lang="en-US" sz="1200" kern="0" dirty="0">
                <a:solidFill>
                  <a:prstClr val="black"/>
                </a:solidFill>
                <a:latin typeface="EYInterstate" panose="02000503020000020004" pitchFamily="2" charset="0"/>
                <a:cs typeface="Arial" panose="020B0604020202020204" pitchFamily="34" charset="0"/>
              </a:endParaRPr>
            </a:p>
          </p:txBody>
        </p:sp>
      </p:grpSp>
      <p:grpSp>
        <p:nvGrpSpPr>
          <p:cNvPr id="140" name="Group 139">
            <a:extLst>
              <a:ext uri="{FF2B5EF4-FFF2-40B4-BE49-F238E27FC236}">
                <a16:creationId xmlns:a16="http://schemas.microsoft.com/office/drawing/2014/main" id="{B8E36F94-001A-48BB-ADA8-41759A388BD0}"/>
              </a:ext>
            </a:extLst>
          </p:cNvPr>
          <p:cNvGrpSpPr/>
          <p:nvPr/>
        </p:nvGrpSpPr>
        <p:grpSpPr>
          <a:xfrm>
            <a:off x="1883616" y="2914896"/>
            <a:ext cx="10090299" cy="545186"/>
            <a:chOff x="1720701" y="1315151"/>
            <a:chExt cx="10090299" cy="545186"/>
          </a:xfrm>
        </p:grpSpPr>
        <p:sp>
          <p:nvSpPr>
            <p:cNvPr id="141" name="Rectangle 140">
              <a:extLst>
                <a:ext uri="{FF2B5EF4-FFF2-40B4-BE49-F238E27FC236}">
                  <a16:creationId xmlns:a16="http://schemas.microsoft.com/office/drawing/2014/main" id="{392EEA7A-F365-46E9-85A8-DF6F039B3772}"/>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a:defRPr/>
              </a:pPr>
              <a:endParaRPr lang="en-US" sz="1400" kern="0" dirty="0">
                <a:solidFill>
                  <a:prstClr val="black"/>
                </a:solidFill>
                <a:cs typeface="Arial" panose="020B0604020202020204" pitchFamily="34" charset="0"/>
              </a:endParaRPr>
            </a:p>
          </p:txBody>
        </p:sp>
        <p:sp>
          <p:nvSpPr>
            <p:cNvPr id="142" name="Rectangle 141">
              <a:extLst>
                <a:ext uri="{FF2B5EF4-FFF2-40B4-BE49-F238E27FC236}">
                  <a16:creationId xmlns:a16="http://schemas.microsoft.com/office/drawing/2014/main" id="{5F7B6FE6-0610-4289-B121-88E38F3563FD}"/>
                </a:ext>
              </a:extLst>
            </p:cNvPr>
            <p:cNvSpPr/>
            <p:nvPr/>
          </p:nvSpPr>
          <p:spPr>
            <a:xfrm>
              <a:off x="1777957" y="1479584"/>
              <a:ext cx="9919478" cy="276999"/>
            </a:xfrm>
            <a:prstGeom prst="rect">
              <a:avLst/>
            </a:prstGeom>
          </p:spPr>
          <p:txBody>
            <a:bodyPr wrap="square">
              <a:spAutoFit/>
            </a:bodyPr>
            <a:lstStyle/>
            <a:p>
              <a:pPr>
                <a:defRPr/>
              </a:pPr>
              <a:r>
                <a:rPr lang="en-US" sz="1200" kern="0" dirty="0">
                  <a:solidFill>
                    <a:srgbClr val="000000"/>
                  </a:solidFill>
                  <a:latin typeface="EYInterstate" panose="02000503020000020004" pitchFamily="2" charset="0"/>
                  <a:cs typeface="Arial" panose="020B0604020202020204" pitchFamily="34" charset="0"/>
                </a:rPr>
                <a:t>Vaccine deprecation represents the process in which the amount of vaccines are reduced by the amount of vaccines administrated, wasted or returned.   </a:t>
              </a:r>
              <a:endParaRPr lang="en-US" sz="1200" kern="0" dirty="0">
                <a:solidFill>
                  <a:prstClr val="black"/>
                </a:solidFill>
                <a:latin typeface="EYInterstate" panose="02000503020000020004" pitchFamily="2" charset="0"/>
                <a:cs typeface="Arial" panose="020B0604020202020204" pitchFamily="34" charset="0"/>
              </a:endParaRPr>
            </a:p>
          </p:txBody>
        </p:sp>
      </p:grpSp>
      <p:grpSp>
        <p:nvGrpSpPr>
          <p:cNvPr id="143" name="Group 142">
            <a:extLst>
              <a:ext uri="{FF2B5EF4-FFF2-40B4-BE49-F238E27FC236}">
                <a16:creationId xmlns:a16="http://schemas.microsoft.com/office/drawing/2014/main" id="{2EE37E73-2611-4FE9-B77C-D5090E12D1A6}"/>
              </a:ext>
            </a:extLst>
          </p:cNvPr>
          <p:cNvGrpSpPr/>
          <p:nvPr/>
        </p:nvGrpSpPr>
        <p:grpSpPr>
          <a:xfrm>
            <a:off x="1883616" y="5365678"/>
            <a:ext cx="10090299" cy="545186"/>
            <a:chOff x="1720701" y="1315151"/>
            <a:chExt cx="10090299" cy="545186"/>
          </a:xfrm>
        </p:grpSpPr>
        <p:sp>
          <p:nvSpPr>
            <p:cNvPr id="144" name="Rectangle 143">
              <a:extLst>
                <a:ext uri="{FF2B5EF4-FFF2-40B4-BE49-F238E27FC236}">
                  <a16:creationId xmlns:a16="http://schemas.microsoft.com/office/drawing/2014/main" id="{4AB20B29-ED73-4DA7-8A2F-8F68289DA7FA}"/>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a:defRPr/>
              </a:pPr>
              <a:endParaRPr lang="en-US" sz="1400" kern="0" dirty="0">
                <a:solidFill>
                  <a:prstClr val="black"/>
                </a:solidFill>
                <a:cs typeface="Arial" panose="020B0604020202020204" pitchFamily="34" charset="0"/>
              </a:endParaRPr>
            </a:p>
          </p:txBody>
        </p:sp>
        <p:sp>
          <p:nvSpPr>
            <p:cNvPr id="145" name="Rectangle 144">
              <a:extLst>
                <a:ext uri="{FF2B5EF4-FFF2-40B4-BE49-F238E27FC236}">
                  <a16:creationId xmlns:a16="http://schemas.microsoft.com/office/drawing/2014/main" id="{4BFB08A3-CD83-45AA-88F7-9D3DE23B93F9}"/>
                </a:ext>
              </a:extLst>
            </p:cNvPr>
            <p:cNvSpPr/>
            <p:nvPr/>
          </p:nvSpPr>
          <p:spPr>
            <a:xfrm>
              <a:off x="1777957" y="1479584"/>
              <a:ext cx="9919478" cy="276999"/>
            </a:xfrm>
            <a:prstGeom prst="rect">
              <a:avLst/>
            </a:prstGeom>
          </p:spPr>
          <p:txBody>
            <a:bodyPr wrap="square">
              <a:spAutoFit/>
            </a:bodyPr>
            <a:lstStyle/>
            <a:p>
              <a:pPr>
                <a:defRPr/>
              </a:pPr>
              <a:r>
                <a:rPr lang="en-US" sz="1200" kern="0" dirty="0">
                  <a:solidFill>
                    <a:srgbClr val="000000"/>
                  </a:solidFill>
                  <a:latin typeface="EYInterstate" panose="02000503020000020004" pitchFamily="2" charset="0"/>
                  <a:cs typeface="Arial" panose="020B0604020202020204" pitchFamily="34" charset="0"/>
                </a:rPr>
                <a:t>Tracking and confirmation of the vaccine shipment from the distributor to the provider.</a:t>
              </a:r>
              <a:endParaRPr lang="en-US" sz="1200" kern="0" dirty="0">
                <a:solidFill>
                  <a:prstClr val="black"/>
                </a:solidFill>
                <a:latin typeface="EYInterstate" panose="02000503020000020004" pitchFamily="2" charset="0"/>
                <a:cs typeface="Arial" panose="020B0604020202020204" pitchFamily="34" charset="0"/>
              </a:endParaRPr>
            </a:p>
          </p:txBody>
        </p:sp>
      </p:grpSp>
      <p:grpSp>
        <p:nvGrpSpPr>
          <p:cNvPr id="146" name="Group 145">
            <a:extLst>
              <a:ext uri="{FF2B5EF4-FFF2-40B4-BE49-F238E27FC236}">
                <a16:creationId xmlns:a16="http://schemas.microsoft.com/office/drawing/2014/main" id="{D5E2858E-88F9-4DF1-851D-53525740B381}"/>
              </a:ext>
            </a:extLst>
          </p:cNvPr>
          <p:cNvGrpSpPr/>
          <p:nvPr/>
        </p:nvGrpSpPr>
        <p:grpSpPr>
          <a:xfrm>
            <a:off x="1883616" y="4548752"/>
            <a:ext cx="10090299" cy="545186"/>
            <a:chOff x="1720701" y="1315151"/>
            <a:chExt cx="10090299" cy="545186"/>
          </a:xfrm>
        </p:grpSpPr>
        <p:sp>
          <p:nvSpPr>
            <p:cNvPr id="147" name="Rectangle 146">
              <a:extLst>
                <a:ext uri="{FF2B5EF4-FFF2-40B4-BE49-F238E27FC236}">
                  <a16:creationId xmlns:a16="http://schemas.microsoft.com/office/drawing/2014/main" id="{4BA450FC-8F9A-4517-8E88-4B8B5B444EE0}"/>
                </a:ext>
              </a:extLst>
            </p:cNvPr>
            <p:cNvSpPr/>
            <p:nvPr/>
          </p:nvSpPr>
          <p:spPr>
            <a:xfrm>
              <a:off x="1720701" y="1315151"/>
              <a:ext cx="10090299" cy="545186"/>
            </a:xfrm>
            <a:prstGeom prst="rect">
              <a:avLst/>
            </a:prstGeom>
            <a:solidFill>
              <a:srgbClr val="EAEAEA"/>
            </a:solidFill>
            <a:ln w="12700" cap="flat" cmpd="sng" algn="ctr">
              <a:solidFill>
                <a:srgbClr val="EAEAEA"/>
              </a:solidFill>
              <a:prstDash val="solid"/>
              <a:miter lim="800000"/>
            </a:ln>
            <a:effectLst/>
          </p:spPr>
          <p:txBody>
            <a:bodyPr tIns="0" rIns="0" bIns="0" rtlCol="0" anchor="ctr"/>
            <a:lstStyle/>
            <a:p>
              <a:pPr>
                <a:defRPr/>
              </a:pPr>
              <a:endParaRPr lang="en-US" sz="1400" kern="0" dirty="0">
                <a:solidFill>
                  <a:prstClr val="black"/>
                </a:solidFill>
                <a:cs typeface="Arial" panose="020B0604020202020204" pitchFamily="34" charset="0"/>
              </a:endParaRPr>
            </a:p>
          </p:txBody>
        </p:sp>
        <p:sp>
          <p:nvSpPr>
            <p:cNvPr id="148" name="Rectangle 147">
              <a:extLst>
                <a:ext uri="{FF2B5EF4-FFF2-40B4-BE49-F238E27FC236}">
                  <a16:creationId xmlns:a16="http://schemas.microsoft.com/office/drawing/2014/main" id="{03A9DEE7-CFE3-433E-A51D-E179BFAD9633}"/>
                </a:ext>
              </a:extLst>
            </p:cNvPr>
            <p:cNvSpPr/>
            <p:nvPr/>
          </p:nvSpPr>
          <p:spPr>
            <a:xfrm>
              <a:off x="1777957" y="1479584"/>
              <a:ext cx="9919478" cy="276999"/>
            </a:xfrm>
            <a:prstGeom prst="rect">
              <a:avLst/>
            </a:prstGeom>
          </p:spPr>
          <p:txBody>
            <a:bodyPr wrap="square">
              <a:spAutoFit/>
            </a:bodyPr>
            <a:lstStyle/>
            <a:p>
              <a:pPr>
                <a:defRPr/>
              </a:pPr>
              <a:r>
                <a:rPr lang="en-US" sz="1200" kern="0" dirty="0">
                  <a:solidFill>
                    <a:srgbClr val="000000"/>
                  </a:solidFill>
                  <a:latin typeface="EYInterstate" panose="02000503020000020004" pitchFamily="2" charset="0"/>
                  <a:cs typeface="Arial" panose="020B0604020202020204" pitchFamily="34" charset="0"/>
                </a:rPr>
                <a:t>Confirmation of the provider’s vaccine order (e.g., quantity, date).</a:t>
              </a:r>
              <a:endParaRPr lang="en-US" sz="1200" kern="0" dirty="0">
                <a:solidFill>
                  <a:prstClr val="black"/>
                </a:solidFill>
                <a:latin typeface="EYInterstate" panose="02000503020000020004" pitchFamily="2" charset="0"/>
                <a:cs typeface="Arial" panose="020B0604020202020204" pitchFamily="34" charset="0"/>
              </a:endParaRPr>
            </a:p>
          </p:txBody>
        </p:sp>
      </p:grpSp>
      <p:sp>
        <p:nvSpPr>
          <p:cNvPr id="40" name="Title 3">
            <a:extLst>
              <a:ext uri="{FF2B5EF4-FFF2-40B4-BE49-F238E27FC236}">
                <a16:creationId xmlns:a16="http://schemas.microsoft.com/office/drawing/2014/main" id="{B1DEA4D6-96FA-422A-9BB0-EC3E653AAEA6}"/>
              </a:ext>
            </a:extLst>
          </p:cNvPr>
          <p:cNvSpPr>
            <a:spLocks noGrp="1"/>
          </p:cNvSpPr>
          <p:nvPr>
            <p:ph type="title"/>
          </p:nvPr>
        </p:nvSpPr>
        <p:spPr>
          <a:xfrm>
            <a:off x="253934" y="16009"/>
            <a:ext cx="11474771" cy="719052"/>
          </a:xfrm>
        </p:spPr>
        <p:txBody>
          <a:bodyPr/>
          <a:lstStyle/>
          <a:p>
            <a:r>
              <a:rPr lang="en-US" dirty="0"/>
              <a:t>Key Terms</a:t>
            </a:r>
          </a:p>
        </p:txBody>
      </p:sp>
    </p:spTree>
    <p:extLst>
      <p:ext uri="{BB962C8B-B14F-4D97-AF65-F5344CB8AC3E}">
        <p14:creationId xmlns:p14="http://schemas.microsoft.com/office/powerpoint/2010/main" val="227499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3BD51B-0D39-487F-8C5B-7CDAB112BBAB}"/>
              </a:ext>
            </a:extLst>
          </p:cNvPr>
          <p:cNvSpPr/>
          <p:nvPr/>
        </p:nvSpPr>
        <p:spPr>
          <a:xfrm>
            <a:off x="0" y="-1"/>
            <a:ext cx="12192000" cy="6115050"/>
          </a:xfrm>
          <a:prstGeom prst="rect">
            <a:avLst/>
          </a:prstGeom>
          <a:solidFill>
            <a:srgbClr val="64646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EYInterstate" panose="02000503020000020004" pitchFamily="2" charset="0"/>
              <a:ea typeface="+mn-ea"/>
              <a:cs typeface="+mn-cs"/>
            </a:endParaRPr>
          </a:p>
        </p:txBody>
      </p:sp>
      <p:graphicFrame>
        <p:nvGraphicFramePr>
          <p:cNvPr id="4" name="Object 3" hidden="1">
            <a:extLst>
              <a:ext uri="{FF2B5EF4-FFF2-40B4-BE49-F238E27FC236}">
                <a16:creationId xmlns:a16="http://schemas.microsoft.com/office/drawing/2014/main" id="{0954613E-E3F7-D44B-B1D7-C81E923F5BBD}"/>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0954613E-E3F7-D44B-B1D7-C81E923F5BB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DD44C1A4-CC9D-4A4B-B32B-18DEC47A3A50}"/>
              </a:ext>
            </a:extLst>
          </p:cNvPr>
          <p:cNvSpPr txBox="1"/>
          <p:nvPr/>
        </p:nvSpPr>
        <p:spPr>
          <a:xfrm>
            <a:off x="864523" y="2734358"/>
            <a:ext cx="7911333" cy="646331"/>
          </a:xfrm>
          <a:prstGeom prst="rect">
            <a:avLst/>
          </a:prstGeom>
          <a:noFill/>
        </p:spPr>
        <p:txBody>
          <a:bodyPr wrap="none" rtlCol="0">
            <a:spAutoFit/>
          </a:bodyPr>
          <a:lstStyle/>
          <a:p>
            <a:pPr lvl="0">
              <a:defRPr/>
            </a:pPr>
            <a:r>
              <a:rPr lang="en-US" sz="3600" b="1" dirty="0">
                <a:solidFill>
                  <a:prstClr val="white"/>
                </a:solidFill>
                <a:latin typeface="EYInterstate" panose="02000503020000020004" pitchFamily="2" charset="0"/>
              </a:rPr>
              <a:t>Vaccine Inventory Shipment Notification</a:t>
            </a:r>
            <a:endParaRPr lang="en-US" sz="2400" b="1" dirty="0">
              <a:solidFill>
                <a:prstClr val="white"/>
              </a:solidFill>
              <a:latin typeface="EYInterstate" panose="02000503020000020004" pitchFamily="2" charset="0"/>
            </a:endParaRPr>
          </a:p>
        </p:txBody>
      </p:sp>
      <p:sp>
        <p:nvSpPr>
          <p:cNvPr id="5" name="TextBox 4">
            <a:extLst>
              <a:ext uri="{FF2B5EF4-FFF2-40B4-BE49-F238E27FC236}">
                <a16:creationId xmlns:a16="http://schemas.microsoft.com/office/drawing/2014/main" id="{3366A3C8-6E72-4FCF-9905-10773A6AC923}"/>
              </a:ext>
            </a:extLst>
          </p:cNvPr>
          <p:cNvSpPr txBox="1"/>
          <p:nvPr/>
        </p:nvSpPr>
        <p:spPr>
          <a:xfrm>
            <a:off x="864523" y="3429000"/>
            <a:ext cx="8198848" cy="954107"/>
          </a:xfrm>
          <a:prstGeom prst="rect">
            <a:avLst/>
          </a:prstGeom>
          <a:noFill/>
        </p:spPr>
        <p:txBody>
          <a:bodyPr wrap="square" rtlCol="0">
            <a:spAutoFit/>
          </a:bodyPr>
          <a:lstStyle/>
          <a:p>
            <a:pPr lvl="0">
              <a:defRPr/>
            </a:pPr>
            <a:r>
              <a:rPr lang="en-US" sz="2800" dirty="0">
                <a:solidFill>
                  <a:prstClr val="white"/>
                </a:solidFill>
                <a:latin typeface="EYInterstate" panose="02000503020000020004" pitchFamily="2" charset="0"/>
              </a:rPr>
              <a:t>Where can you review expected vaccine inventory shipments? </a:t>
            </a:r>
          </a:p>
        </p:txBody>
      </p:sp>
    </p:spTree>
    <p:extLst>
      <p:ext uri="{BB962C8B-B14F-4D97-AF65-F5344CB8AC3E}">
        <p14:creationId xmlns:p14="http://schemas.microsoft.com/office/powerpoint/2010/main" val="450641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DD87B6DF-8191-464E-AB7E-121E7BA16364}"/>
              </a:ext>
            </a:extLst>
          </p:cNvPr>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9" name="think-cell Slide" r:id="rId5" imgW="7772400" imgH="10058400" progId="TCLayout.ActiveDocument.1">
                  <p:embed/>
                </p:oleObj>
              </mc:Choice>
              <mc:Fallback>
                <p:oleObj name="think-cell Slide" r:id="rId5" imgW="7772400" imgH="10058400" progId="TCLayout.ActiveDocument.1">
                  <p:embed/>
                  <p:pic>
                    <p:nvPicPr>
                      <p:cNvPr id="7" name="Object 6" hidden="1">
                        <a:extLst>
                          <a:ext uri="{FF2B5EF4-FFF2-40B4-BE49-F238E27FC236}">
                            <a16:creationId xmlns:a16="http://schemas.microsoft.com/office/drawing/2014/main" id="{DD87B6DF-8191-464E-AB7E-121E7BA1636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Title 11">
            <a:extLst>
              <a:ext uri="{FF2B5EF4-FFF2-40B4-BE49-F238E27FC236}">
                <a16:creationId xmlns:a16="http://schemas.microsoft.com/office/drawing/2014/main" id="{62CA0B21-B744-FE43-A932-81C21120730C}"/>
              </a:ext>
            </a:extLst>
          </p:cNvPr>
          <p:cNvSpPr txBox="1">
            <a:spLocks/>
          </p:cNvSpPr>
          <p:nvPr/>
        </p:nvSpPr>
        <p:spPr>
          <a:xfrm>
            <a:off x="253934" y="16009"/>
            <a:ext cx="11474771" cy="719052"/>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Step </a:t>
            </a:r>
            <a:r>
              <a:rPr lang="en-US" sz="2000" b="1" dirty="0">
                <a:ln w="0">
                  <a:noFill/>
                </a:ln>
                <a:solidFill>
                  <a:srgbClr val="000000"/>
                </a:solidFill>
                <a:latin typeface="EYInterstate"/>
                <a:cs typeface="Arial"/>
              </a:rPr>
              <a:t>1</a:t>
            </a:r>
            <a:r>
              <a:rPr kumimoji="0" lang="en-US" sz="2000" b="1" i="0" u="none" strike="noStrike" kern="1200" cap="none" spc="0" normalizeH="0" baseline="0" noProof="0" dirty="0">
                <a:ln w="0">
                  <a:noFill/>
                </a:ln>
                <a:solidFill>
                  <a:srgbClr val="000000"/>
                </a:solidFill>
                <a:effectLst/>
                <a:uLnTx/>
                <a:uFillTx/>
                <a:latin typeface="EYInterstate"/>
                <a:ea typeface="+mj-ea"/>
                <a:cs typeface="Arial"/>
              </a:rPr>
              <a:t> of 3: </a:t>
            </a:r>
            <a:r>
              <a:rPr lang="en-US" sz="2000" b="1" dirty="0">
                <a:ln w="0">
                  <a:noFill/>
                </a:ln>
                <a:solidFill>
                  <a:srgbClr val="000000"/>
                </a:solidFill>
                <a:latin typeface="EYInterstate"/>
                <a:cs typeface="Arial"/>
              </a:rPr>
              <a:t>Navigate to Shipments</a:t>
            </a:r>
            <a:endParaRPr kumimoji="0" lang="en-US" sz="2000" b="1" i="0" u="none" strike="noStrike" kern="1200" cap="none" spc="0" normalizeH="0" baseline="0" noProof="0" dirty="0">
              <a:ln w="0">
                <a:noFill/>
              </a:ln>
              <a:solidFill>
                <a:srgbClr val="000000"/>
              </a:solidFill>
              <a:effectLst/>
              <a:uLnTx/>
              <a:uFillTx/>
              <a:latin typeface="EYInterstate"/>
              <a:ea typeface="+mj-ea"/>
              <a:cs typeface="Arial"/>
            </a:endParaRPr>
          </a:p>
        </p:txBody>
      </p:sp>
      <p:sp>
        <p:nvSpPr>
          <p:cNvPr id="11" name="Freeform 43">
            <a:extLst>
              <a:ext uri="{FF2B5EF4-FFF2-40B4-BE49-F238E27FC236}">
                <a16:creationId xmlns:a16="http://schemas.microsoft.com/office/drawing/2014/main" id="{F05B4A8E-78C0-42FA-AC31-D4D29053386D}"/>
              </a:ext>
            </a:extLst>
          </p:cNvPr>
          <p:cNvSpPr>
            <a:spLocks/>
          </p:cNvSpPr>
          <p:nvPr/>
        </p:nvSpPr>
        <p:spPr>
          <a:xfrm rot="5400000">
            <a:off x="6928233" y="3671288"/>
            <a:ext cx="5483425" cy="45719"/>
          </a:xfrm>
          <a:custGeom>
            <a:avLst/>
            <a:gdLst>
              <a:gd name="connsiteX0" fmla="*/ 0 w 11052722"/>
              <a:gd name="connsiteY0" fmla="*/ 0 h 120650"/>
              <a:gd name="connsiteX1" fmla="*/ 10692722 w 11052722"/>
              <a:gd name="connsiteY1" fmla="*/ 0 h 120650"/>
              <a:gd name="connsiteX2" fmla="*/ 10747924 w 11052722"/>
              <a:gd name="connsiteY2" fmla="*/ 0 h 120650"/>
              <a:gd name="connsiteX3" fmla="*/ 10992397 w 11052722"/>
              <a:gd name="connsiteY3" fmla="*/ 0 h 120650"/>
              <a:gd name="connsiteX4" fmla="*/ 11052722 w 11052722"/>
              <a:gd name="connsiteY4" fmla="*/ 60325 h 120650"/>
              <a:gd name="connsiteX5" fmla="*/ 10992397 w 11052722"/>
              <a:gd name="connsiteY5" fmla="*/ 120650 h 120650"/>
              <a:gd name="connsiteX6" fmla="*/ 10747924 w 11052722"/>
              <a:gd name="connsiteY6" fmla="*/ 120650 h 120650"/>
              <a:gd name="connsiteX7" fmla="*/ 10692722 w 11052722"/>
              <a:gd name="connsiteY7" fmla="*/ 120650 h 120650"/>
              <a:gd name="connsiteX8" fmla="*/ 0 w 11052722"/>
              <a:gd name="connsiteY8" fmla="*/ 120650 h 12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2722" h="120650">
                <a:moveTo>
                  <a:pt x="0" y="0"/>
                </a:moveTo>
                <a:lnTo>
                  <a:pt x="10692722" y="0"/>
                </a:lnTo>
                <a:lnTo>
                  <a:pt x="10747924" y="0"/>
                </a:lnTo>
                <a:lnTo>
                  <a:pt x="10992397" y="0"/>
                </a:lnTo>
                <a:lnTo>
                  <a:pt x="11052722" y="60325"/>
                </a:lnTo>
                <a:lnTo>
                  <a:pt x="10992397" y="120650"/>
                </a:lnTo>
                <a:lnTo>
                  <a:pt x="10747924" y="120650"/>
                </a:lnTo>
                <a:lnTo>
                  <a:pt x="10692722" y="120650"/>
                </a:lnTo>
                <a:lnTo>
                  <a:pt x="0" y="120650"/>
                </a:lnTo>
                <a:close/>
              </a:path>
            </a:pathLst>
          </a:custGeom>
          <a:solidFill>
            <a:schemeClr val="bg1">
              <a:lumMod val="8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58D4D5E-3C20-4E3D-BC24-147D04CE8DD9}"/>
              </a:ext>
            </a:extLst>
          </p:cNvPr>
          <p:cNvSpPr/>
          <p:nvPr/>
        </p:nvSpPr>
        <p:spPr>
          <a:xfrm>
            <a:off x="9713125" y="4569685"/>
            <a:ext cx="2315761" cy="307777"/>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Audience</a:t>
            </a:r>
          </a:p>
        </p:txBody>
      </p:sp>
      <p:sp>
        <p:nvSpPr>
          <p:cNvPr id="15" name="TextBox 14">
            <a:extLst>
              <a:ext uri="{FF2B5EF4-FFF2-40B4-BE49-F238E27FC236}">
                <a16:creationId xmlns:a16="http://schemas.microsoft.com/office/drawing/2014/main" id="{EA7FAC15-CA0E-4D4B-9326-BB1F49D3FAE1}"/>
              </a:ext>
            </a:extLst>
          </p:cNvPr>
          <p:cNvSpPr txBox="1"/>
          <p:nvPr/>
        </p:nvSpPr>
        <p:spPr>
          <a:xfrm>
            <a:off x="9795384" y="1436337"/>
            <a:ext cx="2313052" cy="5078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Tasks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Click on Shipments Tab</a:t>
            </a:r>
          </a:p>
        </p:txBody>
      </p:sp>
      <p:sp>
        <p:nvSpPr>
          <p:cNvPr id="16" name="TextBox 15">
            <a:extLst>
              <a:ext uri="{FF2B5EF4-FFF2-40B4-BE49-F238E27FC236}">
                <a16:creationId xmlns:a16="http://schemas.microsoft.com/office/drawing/2014/main" id="{F82660D4-174E-494B-8138-62CC2BD92056}"/>
              </a:ext>
            </a:extLst>
          </p:cNvPr>
          <p:cNvSpPr txBox="1"/>
          <p:nvPr/>
        </p:nvSpPr>
        <p:spPr>
          <a:xfrm>
            <a:off x="9784801" y="2879186"/>
            <a:ext cx="1946503" cy="938719"/>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1" i="0" u="none" strike="noStrike" kern="1200" cap="none" spc="0" normalizeH="0" baseline="0" noProof="0" dirty="0">
                <a:ln>
                  <a:noFill/>
                </a:ln>
                <a:solidFill>
                  <a:srgbClr val="000000"/>
                </a:solidFill>
                <a:effectLst/>
                <a:uLnTx/>
                <a:uFillTx/>
                <a:latin typeface="EYInterstate"/>
                <a:ea typeface="+mn-ea"/>
                <a:cs typeface="+mn-cs"/>
              </a:rPr>
              <a:t>Tips</a:t>
            </a:r>
          </a:p>
          <a:p>
            <a:pPr marL="0" marR="0" lvl="0" indent="0" algn="l" defTabSz="914400" rtl="0" eaLnBrk="1" fontAlgn="auto" latinLnBrk="0" hangingPunct="1">
              <a:lnSpc>
                <a:spcPct val="100000"/>
              </a:lnSpc>
              <a:spcBef>
                <a:spcPts val="0"/>
              </a:spcBef>
              <a:spcAft>
                <a:spcPts val="600"/>
              </a:spcAft>
              <a:buClr>
                <a:srgbClr val="4472C4"/>
              </a:buClr>
              <a:buSzPct val="70000"/>
              <a:buFontTx/>
              <a:buNone/>
              <a:tabLst/>
              <a:defRPr/>
            </a:pPr>
            <a:r>
              <a:rPr kumimoji="0" lang="en-US" sz="1400" b="0" i="0" u="none" strike="noStrike" kern="1200" cap="none" spc="0" normalizeH="0" baseline="0" noProof="0" dirty="0">
                <a:ln>
                  <a:noFill/>
                </a:ln>
                <a:solidFill>
                  <a:srgbClr val="000000"/>
                </a:solidFill>
                <a:effectLst/>
                <a:uLnTx/>
                <a:uFillTx/>
                <a:latin typeface="EYInterstate"/>
                <a:ea typeface="+mn-ea"/>
                <a:cs typeface="+mn-cs"/>
              </a:rPr>
              <a:t>You will be notified when a vaccine inventory shipment is on its way</a:t>
            </a:r>
          </a:p>
        </p:txBody>
      </p:sp>
      <p:sp>
        <p:nvSpPr>
          <p:cNvPr id="21" name="object 4">
            <a:extLst>
              <a:ext uri="{FF2B5EF4-FFF2-40B4-BE49-F238E27FC236}">
                <a16:creationId xmlns:a16="http://schemas.microsoft.com/office/drawing/2014/main" id="{97484700-38C9-49CC-AFE3-401E5C2E2E73}"/>
              </a:ext>
            </a:extLst>
          </p:cNvPr>
          <p:cNvSpPr txBox="1"/>
          <p:nvPr/>
        </p:nvSpPr>
        <p:spPr>
          <a:xfrm>
            <a:off x="356921" y="878820"/>
            <a:ext cx="8815445" cy="3357586"/>
          </a:xfrm>
          <a:prstGeom prst="rect">
            <a:avLst/>
          </a:prstGeom>
        </p:spPr>
        <p:txBody>
          <a:bodyPr vert="horz" wrap="square" lIns="0" tIns="12700" rIns="0" bIns="0" rtlCol="0" anchor="t">
            <a:spAutoFit/>
          </a:bodyPr>
          <a:lstStyle/>
          <a:p>
            <a:pPr marL="12065" marR="5080" defTabSz="457200">
              <a:spcAft>
                <a:spcPts val="600"/>
              </a:spcAft>
              <a:tabLst>
                <a:tab pos="241300" algn="l"/>
              </a:tabLst>
              <a:defRPr/>
            </a:pPr>
            <a:r>
              <a:rPr lang="en-US" sz="1600" dirty="0">
                <a:solidFill>
                  <a:srgbClr val="000000"/>
                </a:solidFill>
                <a:latin typeface="EYInterstate"/>
              </a:rPr>
              <a:t>It is important to maintain accurate vaccine inventory levels for the location(s) that you support to remain in alignment with the CDC’s vaccine guidelines. Once a vaccine inventory shipment is on its way, a </a:t>
            </a:r>
            <a:r>
              <a:rPr lang="en-US" sz="1600" b="1" dirty="0">
                <a:solidFill>
                  <a:srgbClr val="000000"/>
                </a:solidFill>
                <a:latin typeface="EYInterstate"/>
              </a:rPr>
              <a:t>VACCINE SHIPMENT RECORD </a:t>
            </a:r>
            <a:r>
              <a:rPr lang="en-US" sz="1600" dirty="0">
                <a:solidFill>
                  <a:srgbClr val="000000"/>
                </a:solidFill>
                <a:latin typeface="EYInterstate"/>
              </a:rPr>
              <a:t>will be available for you to review in your </a:t>
            </a:r>
            <a:r>
              <a:rPr lang="en-US" sz="1600" b="1" dirty="0">
                <a:solidFill>
                  <a:srgbClr val="000000"/>
                </a:solidFill>
                <a:latin typeface="EYInterstate"/>
              </a:rPr>
              <a:t>SHIPMENTS TAB</a:t>
            </a:r>
            <a:r>
              <a:rPr lang="en-US" sz="1600" dirty="0">
                <a:solidFill>
                  <a:srgbClr val="000000"/>
                </a:solidFill>
                <a:latin typeface="EYInterstate"/>
              </a:rPr>
              <a:t>. </a:t>
            </a:r>
          </a:p>
          <a:p>
            <a:pPr marL="12065" marR="5080" lvl="0" defTabSz="457200">
              <a:spcAft>
                <a:spcPts val="600"/>
              </a:spcAft>
              <a:tabLst>
                <a:tab pos="241300" algn="l"/>
              </a:tabLst>
              <a:defRPr/>
            </a:pPr>
            <a:endParaRPr lang="en-US" sz="1600" dirty="0">
              <a:solidFill>
                <a:srgbClr val="000000"/>
              </a:solidFill>
              <a:latin typeface="EYInterstate"/>
            </a:endParaRPr>
          </a:p>
          <a:p>
            <a:pPr marL="12065" marR="5080" lvl="0" defTabSz="457200">
              <a:spcAft>
                <a:spcPts val="600"/>
              </a:spcAft>
              <a:tabLst>
                <a:tab pos="241300" algn="l"/>
              </a:tabLst>
              <a:defRPr/>
            </a:pPr>
            <a:r>
              <a:rPr lang="en-US" sz="1600" dirty="0">
                <a:solidFill>
                  <a:srgbClr val="000000"/>
                </a:solidFill>
                <a:latin typeface="EYInterstate"/>
              </a:rPr>
              <a:t>You will also receive an</a:t>
            </a:r>
            <a:r>
              <a:rPr lang="en-US" sz="1600" b="1" dirty="0">
                <a:solidFill>
                  <a:srgbClr val="000000"/>
                </a:solidFill>
                <a:latin typeface="EYInterstate"/>
              </a:rPr>
              <a:t> EMAIL NOTIFICATION </a:t>
            </a:r>
            <a:r>
              <a:rPr lang="en-US" sz="1600" dirty="0">
                <a:solidFill>
                  <a:srgbClr val="000000"/>
                </a:solidFill>
                <a:latin typeface="EYInterstate"/>
              </a:rPr>
              <a:t>when a </a:t>
            </a:r>
            <a:r>
              <a:rPr lang="en-US" sz="1600" b="1" dirty="0">
                <a:solidFill>
                  <a:srgbClr val="000000"/>
                </a:solidFill>
                <a:latin typeface="EYInterstate"/>
              </a:rPr>
              <a:t>VACCINE INVENTORY SHIPMENT </a:t>
            </a:r>
            <a:r>
              <a:rPr lang="en-US" sz="1600" dirty="0">
                <a:solidFill>
                  <a:srgbClr val="000000"/>
                </a:solidFill>
                <a:latin typeface="EYInterstate"/>
              </a:rPr>
              <a:t>is on its way to your location.</a:t>
            </a:r>
          </a:p>
          <a:p>
            <a:pPr marL="12065" marR="5080" lvl="0" defTabSz="457200">
              <a:spcAft>
                <a:spcPts val="600"/>
              </a:spcAft>
              <a:tabLst>
                <a:tab pos="241300" algn="l"/>
              </a:tabLst>
              <a:defRPr/>
            </a:pPr>
            <a:endParaRPr lang="en-US" sz="1600" dirty="0">
              <a:solidFill>
                <a:srgbClr val="000000"/>
              </a:solidFill>
              <a:latin typeface="EYInterstate"/>
            </a:endParaRPr>
          </a:p>
          <a:p>
            <a:pPr marL="240665" marR="5080" lvl="0" indent="-228600" defTabSz="457200">
              <a:spcAft>
                <a:spcPts val="600"/>
              </a:spcAft>
              <a:buFontTx/>
              <a:buAutoNum type="arabicPeriod"/>
              <a:tabLst>
                <a:tab pos="241300" algn="l"/>
              </a:tabLst>
              <a:defRPr/>
            </a:pPr>
            <a:r>
              <a:rPr lang="en-US" sz="1600" dirty="0">
                <a:solidFill>
                  <a:srgbClr val="000000"/>
                </a:solidFill>
                <a:latin typeface="EYInterstate"/>
              </a:rPr>
              <a:t>At the top of your home page, locate the </a:t>
            </a:r>
            <a:r>
              <a:rPr lang="en-US" sz="1600" b="1" dirty="0">
                <a:solidFill>
                  <a:srgbClr val="000000"/>
                </a:solidFill>
                <a:latin typeface="EYInterstate"/>
              </a:rPr>
              <a:t>SHIPMENTS TAB</a:t>
            </a:r>
          </a:p>
          <a:p>
            <a:pPr marL="240665" marR="5080" lvl="0" indent="-228600" defTabSz="457200">
              <a:spcAft>
                <a:spcPts val="600"/>
              </a:spcAft>
              <a:buFontTx/>
              <a:buAutoNum type="arabicPeriod"/>
              <a:tabLst>
                <a:tab pos="241300" algn="l"/>
              </a:tabLst>
              <a:defRPr/>
            </a:pPr>
            <a:r>
              <a:rPr lang="en-US" sz="1600" dirty="0">
                <a:solidFill>
                  <a:srgbClr val="000000"/>
                </a:solidFill>
                <a:latin typeface="EYInterstate"/>
              </a:rPr>
              <a:t>Click </a:t>
            </a:r>
            <a:r>
              <a:rPr lang="en-US" sz="1600" b="1" dirty="0">
                <a:solidFill>
                  <a:srgbClr val="000000"/>
                </a:solidFill>
                <a:latin typeface="EYInterstate"/>
              </a:rPr>
              <a:t>SHIPMENTS</a:t>
            </a:r>
          </a:p>
          <a:p>
            <a:pPr marL="240665" marR="5080" lvl="0" indent="-228600" defTabSz="457200">
              <a:spcAft>
                <a:spcPts val="600"/>
              </a:spcAft>
              <a:buFontTx/>
              <a:buAutoNum type="arabicPeriod"/>
              <a:tabLst>
                <a:tab pos="241300" algn="l"/>
              </a:tabLst>
              <a:defRPr/>
            </a:pPr>
            <a:r>
              <a:rPr lang="en-US" sz="1600" dirty="0">
                <a:solidFill>
                  <a:srgbClr val="000000"/>
                </a:solidFill>
                <a:latin typeface="EYInterstate"/>
              </a:rPr>
              <a:t>After clicking </a:t>
            </a:r>
            <a:r>
              <a:rPr lang="en-US" sz="1600" b="1" dirty="0">
                <a:solidFill>
                  <a:srgbClr val="000000"/>
                </a:solidFill>
                <a:latin typeface="EYInterstate"/>
              </a:rPr>
              <a:t>SHIPMENTS</a:t>
            </a:r>
            <a:r>
              <a:rPr lang="en-US" sz="1600" dirty="0">
                <a:solidFill>
                  <a:srgbClr val="000000"/>
                </a:solidFill>
                <a:latin typeface="EYInterstate"/>
              </a:rPr>
              <a:t>, you will be directed to the </a:t>
            </a:r>
            <a:r>
              <a:rPr lang="en-US" sz="1600" b="1" dirty="0">
                <a:solidFill>
                  <a:srgbClr val="000000"/>
                </a:solidFill>
                <a:latin typeface="EYInterstate"/>
              </a:rPr>
              <a:t>SHIPMENTS PAGE</a:t>
            </a:r>
          </a:p>
          <a:p>
            <a:pPr marL="12065" marR="5080" lvl="0" algn="l" defTabSz="457200" rtl="0" eaLnBrk="1" fontAlgn="auto" latinLnBrk="0" hangingPunct="1">
              <a:lnSpc>
                <a:spcPct val="150000"/>
              </a:lnSpc>
              <a:spcBef>
                <a:spcPts val="100"/>
              </a:spcBef>
              <a:spcAft>
                <a:spcPts val="0"/>
              </a:spcAft>
              <a:buClrTx/>
              <a:buSzTx/>
              <a:tabLst>
                <a:tab pos="241300" algn="l"/>
              </a:tabLst>
              <a:defRPr/>
            </a:pPr>
            <a:endParaRPr kumimoji="0" lang="en-US" sz="1600" b="0" i="0" u="none" strike="noStrike" kern="1200" cap="none" spc="0" normalizeH="0" baseline="0" noProof="0" dirty="0">
              <a:ln>
                <a:noFill/>
              </a:ln>
              <a:solidFill>
                <a:srgbClr val="000000"/>
              </a:solidFill>
              <a:effectLst/>
              <a:uLnTx/>
              <a:uFillTx/>
              <a:latin typeface="EYInterstate"/>
              <a:ea typeface="+mn-ea"/>
              <a:cs typeface="+mn-cs"/>
            </a:endParaRPr>
          </a:p>
        </p:txBody>
      </p:sp>
      <p:pic>
        <p:nvPicPr>
          <p:cNvPr id="24" name="Picture 23">
            <a:extLst>
              <a:ext uri="{FF2B5EF4-FFF2-40B4-BE49-F238E27FC236}">
                <a16:creationId xmlns:a16="http://schemas.microsoft.com/office/drawing/2014/main" id="{0A6748CB-44C8-4287-971A-A1A44B3DED7B}"/>
              </a:ext>
            </a:extLst>
          </p:cNvPr>
          <p:cNvPicPr>
            <a:picLocks noChangeAspect="1"/>
          </p:cNvPicPr>
          <p:nvPr/>
        </p:nvPicPr>
        <p:blipFill>
          <a:blip r:embed="rId7"/>
          <a:stretch>
            <a:fillRect/>
          </a:stretch>
        </p:blipFill>
        <p:spPr>
          <a:xfrm>
            <a:off x="356921" y="4052055"/>
            <a:ext cx="9016849" cy="1438681"/>
          </a:xfrm>
          <a:prstGeom prst="rect">
            <a:avLst/>
          </a:prstGeom>
          <a:ln w="28575">
            <a:solidFill>
              <a:schemeClr val="tx1"/>
            </a:solidFill>
          </a:ln>
          <a:effectLst/>
        </p:spPr>
      </p:pic>
      <p:sp>
        <p:nvSpPr>
          <p:cNvPr id="25" name="Rectangle 24">
            <a:extLst>
              <a:ext uri="{FF2B5EF4-FFF2-40B4-BE49-F238E27FC236}">
                <a16:creationId xmlns:a16="http://schemas.microsoft.com/office/drawing/2014/main" id="{62E2E481-4606-4BD4-8D5E-F25AB30BF51F}"/>
              </a:ext>
            </a:extLst>
          </p:cNvPr>
          <p:cNvSpPr/>
          <p:nvPr/>
        </p:nvSpPr>
        <p:spPr>
          <a:xfrm>
            <a:off x="6086570" y="4682616"/>
            <a:ext cx="1425556" cy="5041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8BBD3AA-31E3-4BC7-9AF0-A479A184122F}"/>
              </a:ext>
            </a:extLst>
          </p:cNvPr>
          <p:cNvSpPr/>
          <p:nvPr/>
        </p:nvSpPr>
        <p:spPr>
          <a:xfrm>
            <a:off x="9848490" y="4958832"/>
            <a:ext cx="1232453" cy="507602"/>
          </a:xfrm>
          <a:prstGeom prst="rect">
            <a:avLst/>
          </a:prstGeom>
          <a:solidFill>
            <a:schemeClr val="accent6">
              <a:lumMod val="20000"/>
              <a:lumOff val="80000"/>
            </a:schemeClr>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lIns="71926" tIns="45720" rIns="91440" bIns="4572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EYInterstate"/>
                <a:ea typeface="+mn-ea"/>
                <a:cs typeface="+mn-cs"/>
              </a:rPr>
              <a:t>Healthcare Location Manager</a:t>
            </a:r>
          </a:p>
        </p:txBody>
      </p:sp>
    </p:spTree>
    <p:extLst>
      <p:ext uri="{BB962C8B-B14F-4D97-AF65-F5344CB8AC3E}">
        <p14:creationId xmlns:p14="http://schemas.microsoft.com/office/powerpoint/2010/main" val="14472216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042674D9E715409B97947C644B0284" ma:contentTypeVersion="9" ma:contentTypeDescription="Create a new document." ma:contentTypeScope="" ma:versionID="257d9295cb15689a01eeb123bbfc5ef3">
  <xsd:schema xmlns:xsd="http://www.w3.org/2001/XMLSchema" xmlns:xs="http://www.w3.org/2001/XMLSchema" xmlns:p="http://schemas.microsoft.com/office/2006/metadata/properties" xmlns:ns2="e519310d-fb73-46d5-9f91-9df25b56a055" xmlns:ns3="74d61543-0b61-4671-82ca-38c443c70a24" targetNamespace="http://schemas.microsoft.com/office/2006/metadata/properties" ma:root="true" ma:fieldsID="699ac80c125faf18ce39e9b3d8ae1bbe" ns2:_="" ns3:_="">
    <xsd:import namespace="e519310d-fb73-46d5-9f91-9df25b56a055"/>
    <xsd:import namespace="74d61543-0b61-4671-82ca-38c443c70a2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9310d-fb73-46d5-9f91-9df25b56a0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d61543-0b61-4671-82ca-38c443c70a2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6A4C7F-AF1A-4681-99D4-6B6DB0024014}">
  <ds:schemaRefs>
    <ds:schemaRef ds:uri="http://schemas.microsoft.com/sharepoint/v3/contenttype/forms"/>
  </ds:schemaRefs>
</ds:datastoreItem>
</file>

<file path=customXml/itemProps2.xml><?xml version="1.0" encoding="utf-8"?>
<ds:datastoreItem xmlns:ds="http://schemas.openxmlformats.org/officeDocument/2006/customXml" ds:itemID="{596AB080-0C3F-4431-8B01-0913CBEE3FE6}">
  <ds:schemaRefs>
    <ds:schemaRef ds:uri="http://purl.org/dc/elements/1.1/"/>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terms/"/>
    <ds:schemaRef ds:uri="http://schemas.openxmlformats.org/package/2006/metadata/core-properties"/>
    <ds:schemaRef ds:uri="74d61543-0b61-4671-82ca-38c443c70a24"/>
    <ds:schemaRef ds:uri="e519310d-fb73-46d5-9f91-9df25b56a055"/>
    <ds:schemaRef ds:uri="http://www.w3.org/XML/1998/namespace"/>
  </ds:schemaRefs>
</ds:datastoreItem>
</file>

<file path=customXml/itemProps3.xml><?xml version="1.0" encoding="utf-8"?>
<ds:datastoreItem xmlns:ds="http://schemas.openxmlformats.org/officeDocument/2006/customXml" ds:itemID="{705AB5AB-31EA-410C-B911-EF3848844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19310d-fb73-46d5-9f91-9df25b56a055"/>
    <ds:schemaRef ds:uri="74d61543-0b61-4671-82ca-38c443c70a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107</TotalTime>
  <Words>2326</Words>
  <Application>Microsoft Office PowerPoint</Application>
  <PresentationFormat>Widescreen</PresentationFormat>
  <Paragraphs>359</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CVMS Provider Portal Receiving &amp; Processing Vaccine Shipments User Guide</vt:lpstr>
      <vt:lpstr>PowerPoint Presentation</vt:lpstr>
      <vt:lpstr>PowerPoint Presentation</vt:lpstr>
      <vt:lpstr>PowerPoint Presentation</vt:lpstr>
      <vt:lpstr>PowerPoint Presentation</vt:lpstr>
      <vt:lpstr>PowerPoint Presentation</vt:lpstr>
      <vt:lpstr>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Cardenas Jaldon, Esther</dc:creator>
  <cp:lastModifiedBy>Couderc, Simon</cp:lastModifiedBy>
  <cp:revision>3</cp:revision>
  <dcterms:created xsi:type="dcterms:W3CDTF">2020-11-09T16:02:13Z</dcterms:created>
  <dcterms:modified xsi:type="dcterms:W3CDTF">2020-12-18T17:10:59Z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0x010100F4042674D9E715409B97947C644B0284</vt:lpwstr>
  </property>
  <property fmtid="{D5CDD505-2E9C-101B-9397-08002B2CF9AE}" pid="3" name="MSIP_Label_1bc0f418-96a4-4caf-9d7c-ccc5ec7f9d91_Enabled">
    <vt:lpwstr>true</vt:lpwstr>
  </property>
  <property fmtid="{D5CDD505-2E9C-101B-9397-08002B2CF9AE}" pid="4" name="MSIP_Label_1bc0f418-96a4-4caf-9d7c-ccc5ec7f9d91_SetDate">
    <vt:lpwstr>2020-11-22T23:44:57Z</vt:lpwstr>
  </property>
  <property fmtid="{D5CDD505-2E9C-101B-9397-08002B2CF9AE}" pid="5" name="MSIP_Label_1bc0f418-96a4-4caf-9d7c-ccc5ec7f9d91_Method">
    <vt:lpwstr>Privileged</vt:lpwstr>
  </property>
  <property fmtid="{D5CDD505-2E9C-101B-9397-08002B2CF9AE}" pid="6" name="MSIP_Label_1bc0f418-96a4-4caf-9d7c-ccc5ec7f9d91_Name">
    <vt:lpwstr>1bc0f418-96a4-4caf-9d7c-ccc5ec7f9d91</vt:lpwstr>
  </property>
  <property fmtid="{D5CDD505-2E9C-101B-9397-08002B2CF9AE}" pid="7" name="MSIP_Label_1bc0f418-96a4-4caf-9d7c-ccc5ec7f9d91_SiteId">
    <vt:lpwstr>e0793d39-0939-496d-b129-198edd916feb</vt:lpwstr>
  </property>
  <property fmtid="{D5CDD505-2E9C-101B-9397-08002B2CF9AE}" pid="8" name="MSIP_Label_1bc0f418-96a4-4caf-9d7c-ccc5ec7f9d91_ActionId">
    <vt:lpwstr>790882ca-1651-494f-bc15-4bb3811140e7</vt:lpwstr>
  </property>
  <property fmtid="{D5CDD505-2E9C-101B-9397-08002B2CF9AE}" pid="9" name="MSIP_Label_1bc0f418-96a4-4caf-9d7c-ccc5ec7f9d91_ContentBits">
    <vt:lpwstr>0</vt:lpwstr>
  </property>
</Properties>
</file>