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ppt/notesSlides/notesSlide19.xml" ContentType="application/vnd.openxmlformats-officedocument.presentationml.notesSlide+xml"/>
  <Override PartName="/ppt/tags/tag20.xml" ContentType="application/vnd.openxmlformats-officedocument.presentationml.tags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26"/>
  </p:notesMasterIdLst>
  <p:sldIdLst>
    <p:sldId id="9040" r:id="rId5"/>
    <p:sldId id="9119" r:id="rId6"/>
    <p:sldId id="9070" r:id="rId7"/>
    <p:sldId id="9045" r:id="rId8"/>
    <p:sldId id="9072" r:id="rId9"/>
    <p:sldId id="9071" r:id="rId10"/>
    <p:sldId id="9121" r:id="rId11"/>
    <p:sldId id="9025" r:id="rId12"/>
    <p:sldId id="9122" r:id="rId13"/>
    <p:sldId id="9076" r:id="rId14"/>
    <p:sldId id="9078" r:id="rId15"/>
    <p:sldId id="9081" r:id="rId16"/>
    <p:sldId id="9080" r:id="rId17"/>
    <p:sldId id="9083" r:id="rId18"/>
    <p:sldId id="9082" r:id="rId19"/>
    <p:sldId id="9086" r:id="rId20"/>
    <p:sldId id="9087" r:id="rId21"/>
    <p:sldId id="9088" r:id="rId22"/>
    <p:sldId id="9056" r:id="rId23"/>
    <p:sldId id="9075" r:id="rId24"/>
    <p:sldId id="912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ffman, kevin" initials="kk" lastIdx="19" clrIdx="0">
    <p:extLst>
      <p:ext uri="{19B8F6BF-5375-455C-9EA6-DF929625EA0E}">
        <p15:presenceInfo xmlns:p15="http://schemas.microsoft.com/office/powerpoint/2012/main" userId="S::kevin.kauffman_acn@dhhs.nc.gov::250f7df6-c453-4c2d-a589-6894fdc1da6a" providerId="AD"/>
      </p:ext>
    </p:extLst>
  </p:cmAuthor>
  <p:cmAuthor id="2" name="Sarah" initials="S" lastIdx="1" clrIdx="1">
    <p:extLst>
      <p:ext uri="{19B8F6BF-5375-455C-9EA6-DF929625EA0E}">
        <p15:presenceInfo xmlns:p15="http://schemas.microsoft.com/office/powerpoint/2012/main" userId="Sarah" providerId="None"/>
      </p:ext>
    </p:extLst>
  </p:cmAuthor>
  <p:cmAuthor id="3" name="Green, Sarah A." initials="GSA" lastIdx="1" clrIdx="2">
    <p:extLst>
      <p:ext uri="{19B8F6BF-5375-455C-9EA6-DF929625EA0E}">
        <p15:presenceInfo xmlns:p15="http://schemas.microsoft.com/office/powerpoint/2012/main" userId="S::sarah.a.green@accenture.com::4884653d-09cc-47b9-b887-55550de52ed2" providerId="AD"/>
      </p:ext>
    </p:extLst>
  </p:cmAuthor>
  <p:cmAuthor id="4" name="Maclaren-Hall, Jerilyn" initials="MJ" lastIdx="1" clrIdx="3">
    <p:extLst>
      <p:ext uri="{19B8F6BF-5375-455C-9EA6-DF929625EA0E}">
        <p15:presenceInfo xmlns:p15="http://schemas.microsoft.com/office/powerpoint/2012/main" userId="S::j.m.maclaren-hall@accenture.com::9a1f7aff-8a73-4de1-9779-572b1541991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60496E-6542-4090-BDCE-5E0B4BBBE666}" v="15" dt="2020-12-14T16:14:13.8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93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322EC-15DE-4854-88EA-EEE8F2BB41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08B72-BEDD-44F4-A2B9-58009FCAC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34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263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2593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758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060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24674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4403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4657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20395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23146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4395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51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37222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195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2842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8024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2508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6892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0949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169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62C674-39C8-4011-9723-FD6A3DE55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879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Master" Target="../slideMasters/slideMaster1.xml"/><Relationship Id="rId7" Type="http://schemas.microsoft.com/office/2007/relationships/hdphoto" Target="../media/hdphoto1.wdp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ADE2C1B-ADD1-44EB-BD83-C6F8614534DF}"/>
              </a:ext>
            </a:extLst>
          </p:cNvPr>
          <p:cNvCxnSpPr>
            <a:cxnSpLocks/>
          </p:cNvCxnSpPr>
          <p:nvPr userDrawn="1"/>
        </p:nvCxnSpPr>
        <p:spPr>
          <a:xfrm flipV="1">
            <a:off x="349185" y="713894"/>
            <a:ext cx="11474771" cy="930"/>
          </a:xfrm>
          <a:prstGeom prst="straightConnector1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" name="Freeform 43">
            <a:extLst>
              <a:ext uri="{FF2B5EF4-FFF2-40B4-BE49-F238E27FC236}">
                <a16:creationId xmlns:a16="http://schemas.microsoft.com/office/drawing/2014/main" id="{43822BC5-C48F-42EC-BD20-EA770B20BB81}"/>
              </a:ext>
            </a:extLst>
          </p:cNvPr>
          <p:cNvSpPr>
            <a:spLocks/>
          </p:cNvSpPr>
          <p:nvPr userDrawn="1"/>
        </p:nvSpPr>
        <p:spPr>
          <a:xfrm rot="5400000">
            <a:off x="6928233" y="3671288"/>
            <a:ext cx="5483425" cy="45719"/>
          </a:xfrm>
          <a:custGeom>
            <a:avLst/>
            <a:gdLst>
              <a:gd name="connsiteX0" fmla="*/ 0 w 11052722"/>
              <a:gd name="connsiteY0" fmla="*/ 0 h 120650"/>
              <a:gd name="connsiteX1" fmla="*/ 10692722 w 11052722"/>
              <a:gd name="connsiteY1" fmla="*/ 0 h 120650"/>
              <a:gd name="connsiteX2" fmla="*/ 10747924 w 11052722"/>
              <a:gd name="connsiteY2" fmla="*/ 0 h 120650"/>
              <a:gd name="connsiteX3" fmla="*/ 10992397 w 11052722"/>
              <a:gd name="connsiteY3" fmla="*/ 0 h 120650"/>
              <a:gd name="connsiteX4" fmla="*/ 11052722 w 11052722"/>
              <a:gd name="connsiteY4" fmla="*/ 60325 h 120650"/>
              <a:gd name="connsiteX5" fmla="*/ 10992397 w 11052722"/>
              <a:gd name="connsiteY5" fmla="*/ 120650 h 120650"/>
              <a:gd name="connsiteX6" fmla="*/ 10747924 w 11052722"/>
              <a:gd name="connsiteY6" fmla="*/ 120650 h 120650"/>
              <a:gd name="connsiteX7" fmla="*/ 10692722 w 11052722"/>
              <a:gd name="connsiteY7" fmla="*/ 120650 h 120650"/>
              <a:gd name="connsiteX8" fmla="*/ 0 w 11052722"/>
              <a:gd name="connsiteY8" fmla="*/ 12065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2722" h="120650">
                <a:moveTo>
                  <a:pt x="0" y="0"/>
                </a:moveTo>
                <a:lnTo>
                  <a:pt x="10692722" y="0"/>
                </a:lnTo>
                <a:lnTo>
                  <a:pt x="10747924" y="0"/>
                </a:lnTo>
                <a:lnTo>
                  <a:pt x="10992397" y="0"/>
                </a:lnTo>
                <a:lnTo>
                  <a:pt x="11052722" y="60325"/>
                </a:lnTo>
                <a:lnTo>
                  <a:pt x="10992397" y="120650"/>
                </a:lnTo>
                <a:lnTo>
                  <a:pt x="10747924" y="120650"/>
                </a:lnTo>
                <a:lnTo>
                  <a:pt x="10692722" y="120650"/>
                </a:lnTo>
                <a:lnTo>
                  <a:pt x="0" y="1206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98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891C679-9D08-469E-9D05-B412F749C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34" y="16009"/>
            <a:ext cx="11474771" cy="719052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lang="en-US" sz="2000" b="1" i="0" dirty="0">
                <a:ln w="0">
                  <a:noFill/>
                </a:ln>
                <a:solidFill>
                  <a:srgbClr val="000000"/>
                </a:solidFill>
                <a:latin typeface="EYInterstate"/>
                <a:cs typeface="Arial"/>
              </a:defRPr>
            </a:lvl1pPr>
          </a:lstStyle>
          <a:p>
            <a:pPr marL="0" lvl="0" defTabSz="457200"/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FE5639A-994B-4DF4-8CF6-DF1A348C51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6921" y="878820"/>
            <a:ext cx="8815445" cy="3598999"/>
          </a:xfrm>
          <a:prstGeom prst="rect">
            <a:avLst/>
          </a:prstGeom>
        </p:spPr>
        <p:txBody>
          <a:bodyPr vert="horz" wrap="square" lIns="0" tIns="12700" rIns="0" bIns="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600" b="0" i="0" smtClean="0">
                <a:solidFill>
                  <a:srgbClr val="000000"/>
                </a:solidFill>
                <a:latin typeface="EYInterstate"/>
              </a:defRPr>
            </a:lvl1pPr>
            <a:lvl2pPr marL="228600" indent="0">
              <a:buNone/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12065" marR="5080" lvl="0" defTabSz="457200">
              <a:spcAft>
                <a:spcPts val="600"/>
              </a:spcAft>
              <a:tabLst>
                <a:tab pos="241300" algn="l"/>
              </a:tabLst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181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D360E6A9-627C-4487-ABC7-23142BA7123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739728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D360E6A9-627C-4487-ABC7-23142BA712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FB27D012-A4F8-BA49-A380-23B882DF9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791" y="4224271"/>
            <a:ext cx="3745970" cy="328101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marL="0" indent="0">
              <a:buNone/>
              <a:defRPr>
                <a:latin typeface="+mn-lt"/>
              </a:defRPr>
            </a:lvl1pPr>
          </a:lstStyle>
          <a:p>
            <a:pPr algn="l"/>
            <a:endParaRPr lang="en-US" sz="1400">
              <a:cs typeface="Calibri" panose="020F050202020403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E78BBF4-7326-B24C-8D9C-EA727192798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56" b="89904" l="3514" r="98649">
                        <a14:foregroundMark x1="16351" y1="10096" x2="4324" y2="23317"/>
                        <a14:foregroundMark x1="4324" y1="23317" x2="4054" y2="50240"/>
                        <a14:foregroundMark x1="4054" y1="50240" x2="9054" y2="60577"/>
                        <a14:foregroundMark x1="9054" y1="60577" x2="15676" y2="64663"/>
                        <a14:foregroundMark x1="15676" y1="64663" x2="22973" y2="63221"/>
                        <a14:foregroundMark x1="22973" y1="63221" x2="25541" y2="51683"/>
                        <a14:foregroundMark x1="25541" y1="51683" x2="26216" y2="38702"/>
                        <a14:foregroundMark x1="26216" y1="38702" x2="23108" y2="27163"/>
                        <a14:foregroundMark x1="23108" y1="27163" x2="13919" y2="30769"/>
                        <a14:foregroundMark x1="13919" y1="30769" x2="8108" y2="43750"/>
                        <a14:foregroundMark x1="8108" y1="43750" x2="12703" y2="58654"/>
                        <a14:foregroundMark x1="12703" y1="58654" x2="19595" y2="55048"/>
                        <a14:foregroundMark x1="19595" y1="55048" x2="18649" y2="25962"/>
                        <a14:foregroundMark x1="18649" y1="25962" x2="12297" y2="19952"/>
                        <a14:foregroundMark x1="12297" y1="19952" x2="6892" y2="40144"/>
                        <a14:foregroundMark x1="6892" y1="40144" x2="8649" y2="54087"/>
                        <a14:foregroundMark x1="8649" y1="54087" x2="19865" y2="62260"/>
                        <a14:foregroundMark x1="19865" y1="62260" x2="29189" y2="63462"/>
                        <a14:foregroundMark x1="29189" y1="63462" x2="30676" y2="47356"/>
                        <a14:foregroundMark x1="30676" y1="47356" x2="23784" y2="22356"/>
                        <a14:foregroundMark x1="23784" y1="22356" x2="17162" y2="23317"/>
                        <a14:foregroundMark x1="40405" y1="25481" x2="87838" y2="27885"/>
                        <a14:foregroundMark x1="87838" y1="27885" x2="94730" y2="34615"/>
                        <a14:foregroundMark x1="94730" y1="34615" x2="95270" y2="48558"/>
                        <a14:foregroundMark x1="95270" y1="48558" x2="93919" y2="60337"/>
                        <a14:foregroundMark x1="93919" y1="60337" x2="61757" y2="51683"/>
                        <a14:foregroundMark x1="61757" y1="51683" x2="46892" y2="53365"/>
                        <a14:foregroundMark x1="46892" y1="53365" x2="39324" y2="51202"/>
                        <a14:foregroundMark x1="39324" y1="51202" x2="36622" y2="39904"/>
                        <a14:foregroundMark x1="36622" y1="39904" x2="37027" y2="27404"/>
                        <a14:foregroundMark x1="37027" y1="27404" x2="42297" y2="25962"/>
                        <a14:foregroundMark x1="81622" y1="54087" x2="66216" y2="53846"/>
                        <a14:foregroundMark x1="66216" y1="53846" x2="51486" y2="42788"/>
                        <a14:foregroundMark x1="51486" y1="42788" x2="53243" y2="31010"/>
                        <a14:foregroundMark x1="53243" y1="31010" x2="60270" y2="24519"/>
                        <a14:foregroundMark x1="60270" y1="24519" x2="69459" y2="23317"/>
                        <a14:foregroundMark x1="69459" y1="23317" x2="84189" y2="36779"/>
                        <a14:foregroundMark x1="84189" y1="36779" x2="83378" y2="50240"/>
                        <a14:foregroundMark x1="83378" y1="50240" x2="68514" y2="51202"/>
                        <a14:foregroundMark x1="66892" y1="28846" x2="59189" y2="32933"/>
                        <a14:foregroundMark x1="59189" y1="32933" x2="90405" y2="36298"/>
                        <a14:foregroundMark x1="90405" y1="36298" x2="62703" y2="51683"/>
                        <a14:foregroundMark x1="62703" y1="51683" x2="74595" y2="46394"/>
                        <a14:foregroundMark x1="73919" y1="42788" x2="73919" y2="38221"/>
                        <a14:foregroundMark x1="64730" y1="37019" x2="64730" y2="37019"/>
                        <a14:foregroundMark x1="64730" y1="38942" x2="71081" y2="43990"/>
                        <a14:foregroundMark x1="71081" y1="43990" x2="71216" y2="43990"/>
                        <a14:foregroundMark x1="54324" y1="37500" x2="64595" y2="38942"/>
                        <a14:foregroundMark x1="47297" y1="30529" x2="52027" y2="30529"/>
                        <a14:foregroundMark x1="37838" y1="41827" x2="47973" y2="40865"/>
                        <a14:foregroundMark x1="82297" y1="48798" x2="97703" y2="48798"/>
                        <a14:foregroundMark x1="40000" y1="31971" x2="54189" y2="38702"/>
                        <a14:foregroundMark x1="5811" y1="21875" x2="2838" y2="34856"/>
                        <a14:foregroundMark x1="2838" y1="34856" x2="2838" y2="48317"/>
                        <a14:foregroundMark x1="2838" y1="48317" x2="6757" y2="59375"/>
                        <a14:foregroundMark x1="6757" y1="59375" x2="7297" y2="59615"/>
                        <a14:foregroundMark x1="3378" y1="27404" x2="2027" y2="39663"/>
                        <a14:foregroundMark x1="2027" y1="39663" x2="3514" y2="51923"/>
                        <a14:foregroundMark x1="3514" y1="51923" x2="4459" y2="54327"/>
                        <a14:foregroundMark x1="40000" y1="48077" x2="81081" y2="48077"/>
                        <a14:foregroundMark x1="37838" y1="30288" x2="43649" y2="24038"/>
                        <a14:foregroundMark x1="43649" y1="24038" x2="50811" y2="24760"/>
                        <a14:foregroundMark x1="50811" y1="24760" x2="73378" y2="22115"/>
                        <a14:foregroundMark x1="73378" y1="22115" x2="94865" y2="23798"/>
                        <a14:foregroundMark x1="94865" y1="23798" x2="98649" y2="49279"/>
                        <a14:foregroundMark x1="98649" y1="49279" x2="94595" y2="59856"/>
                        <a14:foregroundMark x1="94595" y1="59856" x2="81081" y2="61298"/>
                        <a14:foregroundMark x1="81081" y1="61298" x2="74324" y2="55529"/>
                        <a14:foregroundMark x1="74324" y1="55529" x2="66757" y2="53365"/>
                        <a14:foregroundMark x1="66757" y1="53365" x2="43784" y2="58173"/>
                        <a14:foregroundMark x1="43784" y1="58173" x2="38108" y2="50721"/>
                        <a14:foregroundMark x1="38108" y1="50721" x2="37027" y2="30529"/>
                        <a14:backgroundMark x1="31081" y1="19471" x2="38108" y2="20673"/>
                        <a14:backgroundMark x1="38108" y1="20673" x2="39189" y2="21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2" y="4599709"/>
            <a:ext cx="3197561" cy="17655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2F594E-967C-4C7A-9D2F-71BAD7AAC2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3" r="19671"/>
          <a:stretch/>
        </p:blipFill>
        <p:spPr>
          <a:xfrm>
            <a:off x="5633038" y="2259"/>
            <a:ext cx="6558962" cy="63627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D129BCE-7AB8-427A-B17C-45612D5C2075}"/>
              </a:ext>
            </a:extLst>
          </p:cNvPr>
          <p:cNvSpPr/>
          <p:nvPr userDrawn="1"/>
        </p:nvSpPr>
        <p:spPr>
          <a:xfrm>
            <a:off x="5633038" y="0"/>
            <a:ext cx="6558962" cy="6364959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BB1A73-F8CA-4636-8FEE-67C82F65B85B}"/>
              </a:ext>
            </a:extLst>
          </p:cNvPr>
          <p:cNvSpPr/>
          <p:nvPr userDrawn="1"/>
        </p:nvSpPr>
        <p:spPr>
          <a:xfrm>
            <a:off x="0" y="6273209"/>
            <a:ext cx="12192000" cy="584791"/>
          </a:xfrm>
          <a:prstGeom prst="rect">
            <a:avLst/>
          </a:prstGeom>
          <a:solidFill>
            <a:srgbClr val="0143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NC DHHS COVID-19 Response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08F948B-FD6F-4BF3-9161-A2668C569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931" y="1316057"/>
            <a:ext cx="4873625" cy="1585913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lang="en-US" sz="3600" b="1" i="0">
                <a:solidFill>
                  <a:srgbClr val="294158"/>
                </a:solidFill>
                <a:latin typeface="EYInterstate Light"/>
                <a:cs typeface="Times New Roman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988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6">
            <a:extLst>
              <a:ext uri="{FF2B5EF4-FFF2-40B4-BE49-F238E27FC236}">
                <a16:creationId xmlns:a16="http://schemas.microsoft.com/office/drawing/2014/main" id="{7C078F04-0858-47C2-B1C3-DBB69868C94B}"/>
              </a:ext>
            </a:extLst>
          </p:cNvPr>
          <p:cNvSpPr txBox="1">
            <a:spLocks/>
          </p:cNvSpPr>
          <p:nvPr userDrawn="1"/>
        </p:nvSpPr>
        <p:spPr>
          <a:xfrm>
            <a:off x="11562533" y="6508582"/>
            <a:ext cx="419008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500" b="0" i="0" kern="1200">
                <a:solidFill>
                  <a:srgbClr val="6F7072"/>
                </a:solidFill>
                <a:latin typeface="EYInterstate Light"/>
                <a:ea typeface="+mn-ea"/>
                <a:cs typeface="EYInterstat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49" algn="ctr"/>
            <a:fld id="{81D60167-4931-47E6-BA6A-407CBD079E47}" type="slidenum">
              <a:rPr lang="en-US" sz="999" smtClean="0">
                <a:solidFill>
                  <a:srgbClr val="808080"/>
                </a:solidFill>
                <a:latin typeface="Century Gothic" panose="020B0502020202020204" pitchFamily="34" charset="0"/>
              </a:rPr>
              <a:pPr marL="19049" algn="ctr"/>
              <a:t>‹#›</a:t>
            </a:fld>
            <a:endParaRPr lang="en-US" sz="999">
              <a:solidFill>
                <a:srgbClr val="80808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A11BB6-3304-4786-97E7-A56B9BEDB5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56" b="89904" l="3514" r="98649">
                        <a14:foregroundMark x1="16351" y1="10096" x2="4324" y2="23317"/>
                        <a14:foregroundMark x1="4324" y1="23317" x2="4054" y2="50240"/>
                        <a14:foregroundMark x1="4054" y1="50240" x2="9054" y2="60577"/>
                        <a14:foregroundMark x1="9054" y1="60577" x2="15676" y2="64663"/>
                        <a14:foregroundMark x1="15676" y1="64663" x2="22973" y2="63221"/>
                        <a14:foregroundMark x1="22973" y1="63221" x2="25541" y2="51683"/>
                        <a14:foregroundMark x1="25541" y1="51683" x2="26216" y2="38702"/>
                        <a14:foregroundMark x1="26216" y1="38702" x2="23108" y2="27163"/>
                        <a14:foregroundMark x1="23108" y1="27163" x2="13919" y2="30769"/>
                        <a14:foregroundMark x1="13919" y1="30769" x2="8108" y2="43750"/>
                        <a14:foregroundMark x1="8108" y1="43750" x2="12703" y2="58654"/>
                        <a14:foregroundMark x1="12703" y1="58654" x2="19595" y2="55048"/>
                        <a14:foregroundMark x1="19595" y1="55048" x2="18649" y2="25962"/>
                        <a14:foregroundMark x1="18649" y1="25962" x2="12297" y2="19952"/>
                        <a14:foregroundMark x1="12297" y1="19952" x2="6892" y2="40144"/>
                        <a14:foregroundMark x1="6892" y1="40144" x2="8649" y2="54087"/>
                        <a14:foregroundMark x1="8649" y1="54087" x2="19865" y2="62260"/>
                        <a14:foregroundMark x1="19865" y1="62260" x2="29189" y2="63462"/>
                        <a14:foregroundMark x1="29189" y1="63462" x2="30676" y2="47356"/>
                        <a14:foregroundMark x1="30676" y1="47356" x2="23784" y2="22356"/>
                        <a14:foregroundMark x1="23784" y1="22356" x2="17162" y2="23317"/>
                        <a14:foregroundMark x1="40405" y1="25481" x2="87838" y2="27885"/>
                        <a14:foregroundMark x1="87838" y1="27885" x2="94730" y2="34615"/>
                        <a14:foregroundMark x1="94730" y1="34615" x2="95270" y2="48558"/>
                        <a14:foregroundMark x1="95270" y1="48558" x2="93919" y2="60337"/>
                        <a14:foregroundMark x1="93919" y1="60337" x2="61757" y2="51683"/>
                        <a14:foregroundMark x1="61757" y1="51683" x2="46892" y2="53365"/>
                        <a14:foregroundMark x1="46892" y1="53365" x2="39324" y2="51202"/>
                        <a14:foregroundMark x1="39324" y1="51202" x2="36622" y2="39904"/>
                        <a14:foregroundMark x1="36622" y1="39904" x2="37027" y2="27404"/>
                        <a14:foregroundMark x1="37027" y1="27404" x2="42297" y2="25962"/>
                        <a14:foregroundMark x1="81622" y1="54087" x2="66216" y2="53846"/>
                        <a14:foregroundMark x1="66216" y1="53846" x2="51486" y2="42788"/>
                        <a14:foregroundMark x1="51486" y1="42788" x2="53243" y2="31010"/>
                        <a14:foregroundMark x1="53243" y1="31010" x2="60270" y2="24519"/>
                        <a14:foregroundMark x1="60270" y1="24519" x2="69459" y2="23317"/>
                        <a14:foregroundMark x1="69459" y1="23317" x2="84189" y2="36779"/>
                        <a14:foregroundMark x1="84189" y1="36779" x2="83378" y2="50240"/>
                        <a14:foregroundMark x1="83378" y1="50240" x2="68514" y2="51202"/>
                        <a14:foregroundMark x1="66892" y1="28846" x2="59189" y2="32933"/>
                        <a14:foregroundMark x1="59189" y1="32933" x2="90405" y2="36298"/>
                        <a14:foregroundMark x1="90405" y1="36298" x2="62703" y2="51683"/>
                        <a14:foregroundMark x1="62703" y1="51683" x2="74595" y2="46394"/>
                        <a14:foregroundMark x1="73919" y1="42788" x2="73919" y2="38221"/>
                        <a14:foregroundMark x1="64730" y1="37019" x2="64730" y2="37019"/>
                        <a14:foregroundMark x1="64730" y1="38942" x2="71081" y2="43990"/>
                        <a14:foregroundMark x1="71081" y1="43990" x2="71216" y2="43990"/>
                        <a14:foregroundMark x1="54324" y1="37500" x2="64595" y2="38942"/>
                        <a14:foregroundMark x1="47297" y1="30529" x2="52027" y2="30529"/>
                        <a14:foregroundMark x1="37838" y1="41827" x2="47973" y2="40865"/>
                        <a14:foregroundMark x1="82297" y1="48798" x2="97703" y2="48798"/>
                        <a14:foregroundMark x1="40000" y1="31971" x2="54189" y2="38702"/>
                        <a14:foregroundMark x1="5811" y1="21875" x2="2838" y2="34856"/>
                        <a14:foregroundMark x1="2838" y1="34856" x2="2838" y2="48317"/>
                        <a14:foregroundMark x1="2838" y1="48317" x2="6757" y2="59375"/>
                        <a14:foregroundMark x1="6757" y1="59375" x2="7297" y2="59615"/>
                        <a14:foregroundMark x1="3378" y1="27404" x2="2027" y2="39663"/>
                        <a14:foregroundMark x1="2027" y1="39663" x2="3514" y2="51923"/>
                        <a14:foregroundMark x1="3514" y1="51923" x2="4459" y2="54327"/>
                        <a14:foregroundMark x1="40000" y1="48077" x2="81081" y2="48077"/>
                        <a14:foregroundMark x1="37838" y1="30288" x2="43649" y2="24038"/>
                        <a14:foregroundMark x1="43649" y1="24038" x2="50811" y2="24760"/>
                        <a14:foregroundMark x1="50811" y1="24760" x2="73378" y2="22115"/>
                        <a14:foregroundMark x1="73378" y1="22115" x2="94865" y2="23798"/>
                        <a14:foregroundMark x1="94865" y1="23798" x2="98649" y2="49279"/>
                        <a14:foregroundMark x1="98649" y1="49279" x2="94595" y2="59856"/>
                        <a14:foregroundMark x1="94595" y1="59856" x2="81081" y2="61298"/>
                        <a14:foregroundMark x1="81081" y1="61298" x2="74324" y2="55529"/>
                        <a14:foregroundMark x1="74324" y1="55529" x2="66757" y2="53365"/>
                        <a14:foregroundMark x1="66757" y1="53365" x2="43784" y2="58173"/>
                        <a14:foregroundMark x1="43784" y1="58173" x2="38108" y2="50721"/>
                        <a14:foregroundMark x1="38108" y1="50721" x2="37027" y2="30529"/>
                        <a14:backgroundMark x1="31081" y1="19471" x2="38108" y2="20673"/>
                        <a14:backgroundMark x1="38108" y1="20673" x2="39189" y2="21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47" y="6233421"/>
            <a:ext cx="1131146" cy="624579"/>
          </a:xfrm>
          <a:prstGeom prst="rect">
            <a:avLst/>
          </a:prstGeom>
        </p:spPr>
      </p:pic>
      <p:sp>
        <p:nvSpPr>
          <p:cNvPr id="4" name="Title 8">
            <a:extLst>
              <a:ext uri="{FF2B5EF4-FFF2-40B4-BE49-F238E27FC236}">
                <a16:creationId xmlns:a16="http://schemas.microsoft.com/office/drawing/2014/main" id="{BBFD8B02-5ABB-4440-8134-FB99935F2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34" y="16009"/>
            <a:ext cx="11474771" cy="719052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lang="en-US" sz="2000" b="1" i="0" dirty="0">
                <a:ln w="0">
                  <a:noFill/>
                </a:ln>
                <a:solidFill>
                  <a:srgbClr val="000000"/>
                </a:solidFill>
                <a:latin typeface="EYInterstate"/>
                <a:cs typeface="Arial"/>
              </a:defRPr>
            </a:lvl1pPr>
          </a:lstStyle>
          <a:p>
            <a:pPr marL="0" lvl="0" defTabSz="457200"/>
            <a:r>
              <a:rPr lang="en-US"/>
              <a:t>Click to edit Master title style</a:t>
            </a:r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4E3743DB-0EE0-402D-BAAC-B442ECB111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6921" y="878820"/>
            <a:ext cx="11371784" cy="3598999"/>
          </a:xfrm>
          <a:prstGeom prst="rect">
            <a:avLst/>
          </a:prstGeom>
        </p:spPr>
        <p:txBody>
          <a:bodyPr vert="horz" wrap="square" lIns="0" tIns="12700" rIns="0" bIns="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600" b="0" i="0" smtClean="0">
                <a:solidFill>
                  <a:srgbClr val="000000"/>
                </a:solidFill>
                <a:latin typeface="EYInterstate"/>
              </a:defRPr>
            </a:lvl1pPr>
            <a:lvl2pPr marL="228600" indent="0">
              <a:buNone/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12065" marR="5080" lvl="0" defTabSz="457200">
              <a:spcAft>
                <a:spcPts val="600"/>
              </a:spcAft>
              <a:tabLst>
                <a:tab pos="241300" algn="l"/>
              </a:tabLst>
            </a:pPr>
            <a:r>
              <a:rPr lang="en-US"/>
              <a:t>Click to edit Master text styles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8837183-B8A1-4AFA-BDD9-6D8D203312AE}"/>
              </a:ext>
            </a:extLst>
          </p:cNvPr>
          <p:cNvCxnSpPr>
            <a:cxnSpLocks/>
          </p:cNvCxnSpPr>
          <p:nvPr userDrawn="1"/>
        </p:nvCxnSpPr>
        <p:spPr>
          <a:xfrm flipV="1">
            <a:off x="349185" y="713894"/>
            <a:ext cx="11474771" cy="930"/>
          </a:xfrm>
          <a:prstGeom prst="straightConnector1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4099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6">
            <a:extLst>
              <a:ext uri="{FF2B5EF4-FFF2-40B4-BE49-F238E27FC236}">
                <a16:creationId xmlns:a16="http://schemas.microsoft.com/office/drawing/2014/main" id="{7C078F04-0858-47C2-B1C3-DBB69868C94B}"/>
              </a:ext>
            </a:extLst>
          </p:cNvPr>
          <p:cNvSpPr txBox="1">
            <a:spLocks/>
          </p:cNvSpPr>
          <p:nvPr userDrawn="1"/>
        </p:nvSpPr>
        <p:spPr>
          <a:xfrm>
            <a:off x="11562533" y="6508582"/>
            <a:ext cx="419008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500" b="0" i="0" kern="1200">
                <a:solidFill>
                  <a:srgbClr val="6F7072"/>
                </a:solidFill>
                <a:latin typeface="EYInterstate Light"/>
                <a:ea typeface="+mn-ea"/>
                <a:cs typeface="EYInterstat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49" algn="ctr"/>
            <a:fld id="{81D60167-4931-47E6-BA6A-407CBD079E47}" type="slidenum">
              <a:rPr lang="en-US" sz="999" smtClean="0">
                <a:solidFill>
                  <a:srgbClr val="808080"/>
                </a:solidFill>
                <a:latin typeface="Century Gothic" panose="020B0502020202020204" pitchFamily="34" charset="0"/>
              </a:rPr>
              <a:pPr marL="19049" algn="ctr"/>
              <a:t>‹#›</a:t>
            </a:fld>
            <a:endParaRPr lang="en-US" sz="999">
              <a:solidFill>
                <a:srgbClr val="80808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A11BB6-3304-4786-97E7-A56B9BEDB5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56" b="89904" l="3514" r="98649">
                        <a14:foregroundMark x1="16351" y1="10096" x2="4324" y2="23317"/>
                        <a14:foregroundMark x1="4324" y1="23317" x2="4054" y2="50240"/>
                        <a14:foregroundMark x1="4054" y1="50240" x2="9054" y2="60577"/>
                        <a14:foregroundMark x1="9054" y1="60577" x2="15676" y2="64663"/>
                        <a14:foregroundMark x1="15676" y1="64663" x2="22973" y2="63221"/>
                        <a14:foregroundMark x1="22973" y1="63221" x2="25541" y2="51683"/>
                        <a14:foregroundMark x1="25541" y1="51683" x2="26216" y2="38702"/>
                        <a14:foregroundMark x1="26216" y1="38702" x2="23108" y2="27163"/>
                        <a14:foregroundMark x1="23108" y1="27163" x2="13919" y2="30769"/>
                        <a14:foregroundMark x1="13919" y1="30769" x2="8108" y2="43750"/>
                        <a14:foregroundMark x1="8108" y1="43750" x2="12703" y2="58654"/>
                        <a14:foregroundMark x1="12703" y1="58654" x2="19595" y2="55048"/>
                        <a14:foregroundMark x1="19595" y1="55048" x2="18649" y2="25962"/>
                        <a14:foregroundMark x1="18649" y1="25962" x2="12297" y2="19952"/>
                        <a14:foregroundMark x1="12297" y1="19952" x2="6892" y2="40144"/>
                        <a14:foregroundMark x1="6892" y1="40144" x2="8649" y2="54087"/>
                        <a14:foregroundMark x1="8649" y1="54087" x2="19865" y2="62260"/>
                        <a14:foregroundMark x1="19865" y1="62260" x2="29189" y2="63462"/>
                        <a14:foregroundMark x1="29189" y1="63462" x2="30676" y2="47356"/>
                        <a14:foregroundMark x1="30676" y1="47356" x2="23784" y2="22356"/>
                        <a14:foregroundMark x1="23784" y1="22356" x2="17162" y2="23317"/>
                        <a14:foregroundMark x1="40405" y1="25481" x2="87838" y2="27885"/>
                        <a14:foregroundMark x1="87838" y1="27885" x2="94730" y2="34615"/>
                        <a14:foregroundMark x1="94730" y1="34615" x2="95270" y2="48558"/>
                        <a14:foregroundMark x1="95270" y1="48558" x2="93919" y2="60337"/>
                        <a14:foregroundMark x1="93919" y1="60337" x2="61757" y2="51683"/>
                        <a14:foregroundMark x1="61757" y1="51683" x2="46892" y2="53365"/>
                        <a14:foregroundMark x1="46892" y1="53365" x2="39324" y2="51202"/>
                        <a14:foregroundMark x1="39324" y1="51202" x2="36622" y2="39904"/>
                        <a14:foregroundMark x1="36622" y1="39904" x2="37027" y2="27404"/>
                        <a14:foregroundMark x1="37027" y1="27404" x2="42297" y2="25962"/>
                        <a14:foregroundMark x1="81622" y1="54087" x2="66216" y2="53846"/>
                        <a14:foregroundMark x1="66216" y1="53846" x2="51486" y2="42788"/>
                        <a14:foregroundMark x1="51486" y1="42788" x2="53243" y2="31010"/>
                        <a14:foregroundMark x1="53243" y1="31010" x2="60270" y2="24519"/>
                        <a14:foregroundMark x1="60270" y1="24519" x2="69459" y2="23317"/>
                        <a14:foregroundMark x1="69459" y1="23317" x2="84189" y2="36779"/>
                        <a14:foregroundMark x1="84189" y1="36779" x2="83378" y2="50240"/>
                        <a14:foregroundMark x1="83378" y1="50240" x2="68514" y2="51202"/>
                        <a14:foregroundMark x1="66892" y1="28846" x2="59189" y2="32933"/>
                        <a14:foregroundMark x1="59189" y1="32933" x2="90405" y2="36298"/>
                        <a14:foregroundMark x1="90405" y1="36298" x2="62703" y2="51683"/>
                        <a14:foregroundMark x1="62703" y1="51683" x2="74595" y2="46394"/>
                        <a14:foregroundMark x1="73919" y1="42788" x2="73919" y2="38221"/>
                        <a14:foregroundMark x1="64730" y1="37019" x2="64730" y2="37019"/>
                        <a14:foregroundMark x1="64730" y1="38942" x2="71081" y2="43990"/>
                        <a14:foregroundMark x1="71081" y1="43990" x2="71216" y2="43990"/>
                        <a14:foregroundMark x1="54324" y1="37500" x2="64595" y2="38942"/>
                        <a14:foregroundMark x1="47297" y1="30529" x2="52027" y2="30529"/>
                        <a14:foregroundMark x1="37838" y1="41827" x2="47973" y2="40865"/>
                        <a14:foregroundMark x1="82297" y1="48798" x2="97703" y2="48798"/>
                        <a14:foregroundMark x1="40000" y1="31971" x2="54189" y2="38702"/>
                        <a14:foregroundMark x1="5811" y1="21875" x2="2838" y2="34856"/>
                        <a14:foregroundMark x1="2838" y1="34856" x2="2838" y2="48317"/>
                        <a14:foregroundMark x1="2838" y1="48317" x2="6757" y2="59375"/>
                        <a14:foregroundMark x1="6757" y1="59375" x2="7297" y2="59615"/>
                        <a14:foregroundMark x1="3378" y1="27404" x2="2027" y2="39663"/>
                        <a14:foregroundMark x1="2027" y1="39663" x2="3514" y2="51923"/>
                        <a14:foregroundMark x1="3514" y1="51923" x2="4459" y2="54327"/>
                        <a14:foregroundMark x1="40000" y1="48077" x2="81081" y2="48077"/>
                        <a14:foregroundMark x1="37838" y1="30288" x2="43649" y2="24038"/>
                        <a14:foregroundMark x1="43649" y1="24038" x2="50811" y2="24760"/>
                        <a14:foregroundMark x1="50811" y1="24760" x2="73378" y2="22115"/>
                        <a14:foregroundMark x1="73378" y1="22115" x2="94865" y2="23798"/>
                        <a14:foregroundMark x1="94865" y1="23798" x2="98649" y2="49279"/>
                        <a14:foregroundMark x1="98649" y1="49279" x2="94595" y2="59856"/>
                        <a14:foregroundMark x1="94595" y1="59856" x2="81081" y2="61298"/>
                        <a14:foregroundMark x1="81081" y1="61298" x2="74324" y2="55529"/>
                        <a14:foregroundMark x1="74324" y1="55529" x2="66757" y2="53365"/>
                        <a14:foregroundMark x1="66757" y1="53365" x2="43784" y2="58173"/>
                        <a14:foregroundMark x1="43784" y1="58173" x2="38108" y2="50721"/>
                        <a14:foregroundMark x1="38108" y1="50721" x2="37027" y2="30529"/>
                        <a14:backgroundMark x1="31081" y1="19471" x2="38108" y2="20673"/>
                        <a14:backgroundMark x1="38108" y1="20673" x2="39189" y2="21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47" y="6233421"/>
            <a:ext cx="1131146" cy="62457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2DD0243-E01C-44C4-A0DB-7A16FB3C72EA}"/>
              </a:ext>
            </a:extLst>
          </p:cNvPr>
          <p:cNvSpPr/>
          <p:nvPr userDrawn="1"/>
        </p:nvSpPr>
        <p:spPr>
          <a:xfrm>
            <a:off x="0" y="-1"/>
            <a:ext cx="12192000" cy="6115050"/>
          </a:xfrm>
          <a:prstGeom prst="rect">
            <a:avLst/>
          </a:prstGeom>
          <a:solidFill>
            <a:srgbClr val="64646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 panose="02000503020000020004" pitchFamily="2" charset="0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C6E52AB2-C503-45BB-896A-3291700F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523" y="2734358"/>
            <a:ext cx="8261108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lang="en-US" sz="3600" b="1" i="0" dirty="0">
                <a:solidFill>
                  <a:srgbClr val="FFFFFF"/>
                </a:solidFill>
                <a:latin typeface="EYInterstate" panose="02000503020000020004"/>
                <a:ea typeface="+mn-ea"/>
                <a:cs typeface="+mn-cs"/>
              </a:defRPr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3E8B990D-35F8-489F-AB5F-508BF94971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64523" y="3429000"/>
            <a:ext cx="8261108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2800" b="0" i="0" dirty="0" smtClean="0">
                <a:solidFill>
                  <a:srgbClr val="FFFFFF"/>
                </a:solidFill>
                <a:latin typeface="EYInterstate" panose="02000503020000020004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477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6">
            <a:extLst>
              <a:ext uri="{FF2B5EF4-FFF2-40B4-BE49-F238E27FC236}">
                <a16:creationId xmlns:a16="http://schemas.microsoft.com/office/drawing/2014/main" id="{7C078F04-0858-47C2-B1C3-DBB69868C94B}"/>
              </a:ext>
            </a:extLst>
          </p:cNvPr>
          <p:cNvSpPr txBox="1">
            <a:spLocks/>
          </p:cNvSpPr>
          <p:nvPr userDrawn="1"/>
        </p:nvSpPr>
        <p:spPr>
          <a:xfrm>
            <a:off x="11562533" y="6508582"/>
            <a:ext cx="419008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500" b="0" i="0" kern="1200">
                <a:solidFill>
                  <a:srgbClr val="6F7072"/>
                </a:solidFill>
                <a:latin typeface="EYInterstate Light"/>
                <a:ea typeface="+mn-ea"/>
                <a:cs typeface="EYInterstat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49" algn="ctr"/>
            <a:fld id="{81D60167-4931-47E6-BA6A-407CBD079E47}" type="slidenum">
              <a:rPr lang="en-US" sz="999" smtClean="0">
                <a:solidFill>
                  <a:srgbClr val="808080"/>
                </a:solidFill>
                <a:latin typeface="Century Gothic" panose="020B0502020202020204" pitchFamily="34" charset="0"/>
              </a:rPr>
              <a:pPr marL="19049" algn="ctr"/>
              <a:t>‹#›</a:t>
            </a:fld>
            <a:endParaRPr lang="en-US" sz="999">
              <a:solidFill>
                <a:srgbClr val="80808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A11BB6-3304-4786-97E7-A56B9BEDB5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56" b="89904" l="3514" r="98649">
                        <a14:foregroundMark x1="16351" y1="10096" x2="4324" y2="23317"/>
                        <a14:foregroundMark x1="4324" y1="23317" x2="4054" y2="50240"/>
                        <a14:foregroundMark x1="4054" y1="50240" x2="9054" y2="60577"/>
                        <a14:foregroundMark x1="9054" y1="60577" x2="15676" y2="64663"/>
                        <a14:foregroundMark x1="15676" y1="64663" x2="22973" y2="63221"/>
                        <a14:foregroundMark x1="22973" y1="63221" x2="25541" y2="51683"/>
                        <a14:foregroundMark x1="25541" y1="51683" x2="26216" y2="38702"/>
                        <a14:foregroundMark x1="26216" y1="38702" x2="23108" y2="27163"/>
                        <a14:foregroundMark x1="23108" y1="27163" x2="13919" y2="30769"/>
                        <a14:foregroundMark x1="13919" y1="30769" x2="8108" y2="43750"/>
                        <a14:foregroundMark x1="8108" y1="43750" x2="12703" y2="58654"/>
                        <a14:foregroundMark x1="12703" y1="58654" x2="19595" y2="55048"/>
                        <a14:foregroundMark x1="19595" y1="55048" x2="18649" y2="25962"/>
                        <a14:foregroundMark x1="18649" y1="25962" x2="12297" y2="19952"/>
                        <a14:foregroundMark x1="12297" y1="19952" x2="6892" y2="40144"/>
                        <a14:foregroundMark x1="6892" y1="40144" x2="8649" y2="54087"/>
                        <a14:foregroundMark x1="8649" y1="54087" x2="19865" y2="62260"/>
                        <a14:foregroundMark x1="19865" y1="62260" x2="29189" y2="63462"/>
                        <a14:foregroundMark x1="29189" y1="63462" x2="30676" y2="47356"/>
                        <a14:foregroundMark x1="30676" y1="47356" x2="23784" y2="22356"/>
                        <a14:foregroundMark x1="23784" y1="22356" x2="17162" y2="23317"/>
                        <a14:foregroundMark x1="40405" y1="25481" x2="87838" y2="27885"/>
                        <a14:foregroundMark x1="87838" y1="27885" x2="94730" y2="34615"/>
                        <a14:foregroundMark x1="94730" y1="34615" x2="95270" y2="48558"/>
                        <a14:foregroundMark x1="95270" y1="48558" x2="93919" y2="60337"/>
                        <a14:foregroundMark x1="93919" y1="60337" x2="61757" y2="51683"/>
                        <a14:foregroundMark x1="61757" y1="51683" x2="46892" y2="53365"/>
                        <a14:foregroundMark x1="46892" y1="53365" x2="39324" y2="51202"/>
                        <a14:foregroundMark x1="39324" y1="51202" x2="36622" y2="39904"/>
                        <a14:foregroundMark x1="36622" y1="39904" x2="37027" y2="27404"/>
                        <a14:foregroundMark x1="37027" y1="27404" x2="42297" y2="25962"/>
                        <a14:foregroundMark x1="81622" y1="54087" x2="66216" y2="53846"/>
                        <a14:foregroundMark x1="66216" y1="53846" x2="51486" y2="42788"/>
                        <a14:foregroundMark x1="51486" y1="42788" x2="53243" y2="31010"/>
                        <a14:foregroundMark x1="53243" y1="31010" x2="60270" y2="24519"/>
                        <a14:foregroundMark x1="60270" y1="24519" x2="69459" y2="23317"/>
                        <a14:foregroundMark x1="69459" y1="23317" x2="84189" y2="36779"/>
                        <a14:foregroundMark x1="84189" y1="36779" x2="83378" y2="50240"/>
                        <a14:foregroundMark x1="83378" y1="50240" x2="68514" y2="51202"/>
                        <a14:foregroundMark x1="66892" y1="28846" x2="59189" y2="32933"/>
                        <a14:foregroundMark x1="59189" y1="32933" x2="90405" y2="36298"/>
                        <a14:foregroundMark x1="90405" y1="36298" x2="62703" y2="51683"/>
                        <a14:foregroundMark x1="62703" y1="51683" x2="74595" y2="46394"/>
                        <a14:foregroundMark x1="73919" y1="42788" x2="73919" y2="38221"/>
                        <a14:foregroundMark x1="64730" y1="37019" x2="64730" y2="37019"/>
                        <a14:foregroundMark x1="64730" y1="38942" x2="71081" y2="43990"/>
                        <a14:foregroundMark x1="71081" y1="43990" x2="71216" y2="43990"/>
                        <a14:foregroundMark x1="54324" y1="37500" x2="64595" y2="38942"/>
                        <a14:foregroundMark x1="47297" y1="30529" x2="52027" y2="30529"/>
                        <a14:foregroundMark x1="37838" y1="41827" x2="47973" y2="40865"/>
                        <a14:foregroundMark x1="82297" y1="48798" x2="97703" y2="48798"/>
                        <a14:foregroundMark x1="40000" y1="31971" x2="54189" y2="38702"/>
                        <a14:foregroundMark x1="5811" y1="21875" x2="2838" y2="34856"/>
                        <a14:foregroundMark x1="2838" y1="34856" x2="2838" y2="48317"/>
                        <a14:foregroundMark x1="2838" y1="48317" x2="6757" y2="59375"/>
                        <a14:foregroundMark x1="6757" y1="59375" x2="7297" y2="59615"/>
                        <a14:foregroundMark x1="3378" y1="27404" x2="2027" y2="39663"/>
                        <a14:foregroundMark x1="2027" y1="39663" x2="3514" y2="51923"/>
                        <a14:foregroundMark x1="3514" y1="51923" x2="4459" y2="54327"/>
                        <a14:foregroundMark x1="40000" y1="48077" x2="81081" y2="48077"/>
                        <a14:foregroundMark x1="37838" y1="30288" x2="43649" y2="24038"/>
                        <a14:foregroundMark x1="43649" y1="24038" x2="50811" y2="24760"/>
                        <a14:foregroundMark x1="50811" y1="24760" x2="73378" y2="22115"/>
                        <a14:foregroundMark x1="73378" y1="22115" x2="94865" y2="23798"/>
                        <a14:foregroundMark x1="94865" y1="23798" x2="98649" y2="49279"/>
                        <a14:foregroundMark x1="98649" y1="49279" x2="94595" y2="59856"/>
                        <a14:foregroundMark x1="94595" y1="59856" x2="81081" y2="61298"/>
                        <a14:foregroundMark x1="81081" y1="61298" x2="74324" y2="55529"/>
                        <a14:foregroundMark x1="74324" y1="55529" x2="66757" y2="53365"/>
                        <a14:foregroundMark x1="66757" y1="53365" x2="43784" y2="58173"/>
                        <a14:foregroundMark x1="43784" y1="58173" x2="38108" y2="50721"/>
                        <a14:foregroundMark x1="38108" y1="50721" x2="37027" y2="30529"/>
                        <a14:backgroundMark x1="31081" y1="19471" x2="38108" y2="20673"/>
                        <a14:backgroundMark x1="38108" y1="20673" x2="39189" y2="21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47" y="6233421"/>
            <a:ext cx="1131146" cy="62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03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23D1E28-842D-48A5-BD87-D7F26FFC1AF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856" b="89904" l="3514" r="98649">
                        <a14:foregroundMark x1="16351" y1="10096" x2="4324" y2="23317"/>
                        <a14:foregroundMark x1="4324" y1="23317" x2="4054" y2="50240"/>
                        <a14:foregroundMark x1="4054" y1="50240" x2="9054" y2="60577"/>
                        <a14:foregroundMark x1="9054" y1="60577" x2="15676" y2="64663"/>
                        <a14:foregroundMark x1="15676" y1="64663" x2="22973" y2="63221"/>
                        <a14:foregroundMark x1="22973" y1="63221" x2="25541" y2="51683"/>
                        <a14:foregroundMark x1="25541" y1="51683" x2="26216" y2="38702"/>
                        <a14:foregroundMark x1="26216" y1="38702" x2="23108" y2="27163"/>
                        <a14:foregroundMark x1="23108" y1="27163" x2="13919" y2="30769"/>
                        <a14:foregroundMark x1="13919" y1="30769" x2="8108" y2="43750"/>
                        <a14:foregroundMark x1="8108" y1="43750" x2="12703" y2="58654"/>
                        <a14:foregroundMark x1="12703" y1="58654" x2="19595" y2="55048"/>
                        <a14:foregroundMark x1="19595" y1="55048" x2="18649" y2="25962"/>
                        <a14:foregroundMark x1="18649" y1="25962" x2="12297" y2="19952"/>
                        <a14:foregroundMark x1="12297" y1="19952" x2="6892" y2="40144"/>
                        <a14:foregroundMark x1="6892" y1="40144" x2="8649" y2="54087"/>
                        <a14:foregroundMark x1="8649" y1="54087" x2="19865" y2="62260"/>
                        <a14:foregroundMark x1="19865" y1="62260" x2="29189" y2="63462"/>
                        <a14:foregroundMark x1="29189" y1="63462" x2="30676" y2="47356"/>
                        <a14:foregroundMark x1="30676" y1="47356" x2="23784" y2="22356"/>
                        <a14:foregroundMark x1="23784" y1="22356" x2="17162" y2="23317"/>
                        <a14:foregroundMark x1="40405" y1="25481" x2="87838" y2="27885"/>
                        <a14:foregroundMark x1="87838" y1="27885" x2="94730" y2="34615"/>
                        <a14:foregroundMark x1="94730" y1="34615" x2="95270" y2="48558"/>
                        <a14:foregroundMark x1="95270" y1="48558" x2="93919" y2="60337"/>
                        <a14:foregroundMark x1="93919" y1="60337" x2="61757" y2="51683"/>
                        <a14:foregroundMark x1="61757" y1="51683" x2="46892" y2="53365"/>
                        <a14:foregroundMark x1="46892" y1="53365" x2="39324" y2="51202"/>
                        <a14:foregroundMark x1="39324" y1="51202" x2="36622" y2="39904"/>
                        <a14:foregroundMark x1="36622" y1="39904" x2="37027" y2="27404"/>
                        <a14:foregroundMark x1="37027" y1="27404" x2="42297" y2="25962"/>
                        <a14:foregroundMark x1="81622" y1="54087" x2="66216" y2="53846"/>
                        <a14:foregroundMark x1="66216" y1="53846" x2="51486" y2="42788"/>
                        <a14:foregroundMark x1="51486" y1="42788" x2="53243" y2="31010"/>
                        <a14:foregroundMark x1="53243" y1="31010" x2="60270" y2="24519"/>
                        <a14:foregroundMark x1="60270" y1="24519" x2="69459" y2="23317"/>
                        <a14:foregroundMark x1="69459" y1="23317" x2="84189" y2="36779"/>
                        <a14:foregroundMark x1="84189" y1="36779" x2="83378" y2="50240"/>
                        <a14:foregroundMark x1="83378" y1="50240" x2="68514" y2="51202"/>
                        <a14:foregroundMark x1="66892" y1="28846" x2="59189" y2="32933"/>
                        <a14:foregroundMark x1="59189" y1="32933" x2="90405" y2="36298"/>
                        <a14:foregroundMark x1="90405" y1="36298" x2="62703" y2="51683"/>
                        <a14:foregroundMark x1="62703" y1="51683" x2="74595" y2="46394"/>
                        <a14:foregroundMark x1="73919" y1="42788" x2="73919" y2="38221"/>
                        <a14:foregroundMark x1="64730" y1="37019" x2="64730" y2="37019"/>
                        <a14:foregroundMark x1="64730" y1="38942" x2="71081" y2="43990"/>
                        <a14:foregroundMark x1="71081" y1="43990" x2="71216" y2="43990"/>
                        <a14:foregroundMark x1="54324" y1="37500" x2="64595" y2="38942"/>
                        <a14:foregroundMark x1="47297" y1="30529" x2="52027" y2="30529"/>
                        <a14:foregroundMark x1="37838" y1="41827" x2="47973" y2="40865"/>
                        <a14:foregroundMark x1="82297" y1="48798" x2="97703" y2="48798"/>
                        <a14:foregroundMark x1="40000" y1="31971" x2="54189" y2="38702"/>
                        <a14:foregroundMark x1="5811" y1="21875" x2="2838" y2="34856"/>
                        <a14:foregroundMark x1="2838" y1="34856" x2="2838" y2="48317"/>
                        <a14:foregroundMark x1="2838" y1="48317" x2="6757" y2="59375"/>
                        <a14:foregroundMark x1="6757" y1="59375" x2="7297" y2="59615"/>
                        <a14:foregroundMark x1="3378" y1="27404" x2="2027" y2="39663"/>
                        <a14:foregroundMark x1="2027" y1="39663" x2="3514" y2="51923"/>
                        <a14:foregroundMark x1="3514" y1="51923" x2="4459" y2="54327"/>
                        <a14:foregroundMark x1="40000" y1="48077" x2="81081" y2="48077"/>
                        <a14:foregroundMark x1="37838" y1="30288" x2="43649" y2="24038"/>
                        <a14:foregroundMark x1="43649" y1="24038" x2="50811" y2="24760"/>
                        <a14:foregroundMark x1="50811" y1="24760" x2="73378" y2="22115"/>
                        <a14:foregroundMark x1="73378" y1="22115" x2="94865" y2="23798"/>
                        <a14:foregroundMark x1="94865" y1="23798" x2="98649" y2="49279"/>
                        <a14:foregroundMark x1="98649" y1="49279" x2="94595" y2="59856"/>
                        <a14:foregroundMark x1="94595" y1="59856" x2="81081" y2="61298"/>
                        <a14:foregroundMark x1="81081" y1="61298" x2="74324" y2="55529"/>
                        <a14:foregroundMark x1="74324" y1="55529" x2="66757" y2="53365"/>
                        <a14:foregroundMark x1="66757" y1="53365" x2="43784" y2="58173"/>
                        <a14:foregroundMark x1="43784" y1="58173" x2="38108" y2="50721"/>
                        <a14:foregroundMark x1="38108" y1="50721" x2="37027" y2="30529"/>
                        <a14:backgroundMark x1="31081" y1="19471" x2="38108" y2="20673"/>
                        <a14:backgroundMark x1="38108" y1="20673" x2="39189" y2="216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47" y="6233421"/>
            <a:ext cx="1131146" cy="624579"/>
          </a:xfrm>
          <a:prstGeom prst="rect">
            <a:avLst/>
          </a:prstGeom>
        </p:spPr>
      </p:pic>
      <p:sp>
        <p:nvSpPr>
          <p:cNvPr id="8" name="Holder 6">
            <a:extLst>
              <a:ext uri="{FF2B5EF4-FFF2-40B4-BE49-F238E27FC236}">
                <a16:creationId xmlns:a16="http://schemas.microsoft.com/office/drawing/2014/main" id="{4910378C-EB16-4E86-8780-3EE9D517A147}"/>
              </a:ext>
            </a:extLst>
          </p:cNvPr>
          <p:cNvSpPr txBox="1">
            <a:spLocks/>
          </p:cNvSpPr>
          <p:nvPr userDrawn="1"/>
        </p:nvSpPr>
        <p:spPr>
          <a:xfrm>
            <a:off x="11562533" y="6508582"/>
            <a:ext cx="419008" cy="1538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500" b="0" i="0" kern="1200">
                <a:solidFill>
                  <a:srgbClr val="6F7072"/>
                </a:solidFill>
                <a:latin typeface="EYInterstate Light"/>
                <a:ea typeface="+mn-ea"/>
                <a:cs typeface="EYInterstat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49" algn="ctr"/>
            <a:fld id="{81D60167-4931-47E6-BA6A-407CBD079E47}" type="slidenum">
              <a:rPr lang="en-US" sz="999" smtClean="0">
                <a:solidFill>
                  <a:srgbClr val="808080"/>
                </a:solidFill>
                <a:latin typeface="Century Gothic" panose="020B0502020202020204" pitchFamily="34" charset="0"/>
              </a:rPr>
              <a:pPr marL="19049" algn="ctr"/>
              <a:t>‹#›</a:t>
            </a:fld>
            <a:endParaRPr lang="en-US" sz="999">
              <a:solidFill>
                <a:srgbClr val="80808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7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emf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4.png"/><Relationship Id="rId4" Type="http://schemas.openxmlformats.org/officeDocument/2006/relationships/notesSlide" Target="../notesSlides/notesSlide10.xml"/><Relationship Id="rId9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emf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7.png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emf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8.png"/><Relationship Id="rId10" Type="http://schemas.openxmlformats.org/officeDocument/2006/relationships/image" Target="../media/image16.png"/><Relationship Id="rId4" Type="http://schemas.openxmlformats.org/officeDocument/2006/relationships/notesSlide" Target="../notesSlides/notesSlide12.xml"/><Relationship Id="rId9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emf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0.png"/><Relationship Id="rId10" Type="http://schemas.openxmlformats.org/officeDocument/2006/relationships/image" Target="../media/image16.png"/><Relationship Id="rId4" Type="http://schemas.openxmlformats.org/officeDocument/2006/relationships/notesSlide" Target="../notesSlides/notesSlide13.xml"/><Relationship Id="rId9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emf"/><Relationship Id="rId2" Type="http://schemas.openxmlformats.org/officeDocument/2006/relationships/tags" Target="../tags/tag14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1.png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emf"/><Relationship Id="rId2" Type="http://schemas.openxmlformats.org/officeDocument/2006/relationships/tags" Target="../tags/tag1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2.png"/><Relationship Id="rId4" Type="http://schemas.openxmlformats.org/officeDocument/2006/relationships/notesSlide" Target="../notesSlides/notesSlide16.xml"/><Relationship Id="rId9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3.png"/><Relationship Id="rId2" Type="http://schemas.openxmlformats.org/officeDocument/2006/relationships/tags" Target="../tags/tag1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CVMS-Help@dhhs.nc.gov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sv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help.salesforce.com/articleView?id=getstart_browsers_sfx.htm&amp;type=5" TargetMode="External"/><Relationship Id="rId3" Type="http://schemas.openxmlformats.org/officeDocument/2006/relationships/slideLayout" Target="../slideLayouts/slideLayout3.xml"/><Relationship Id="rId7" Type="http://schemas.openxmlformats.org/officeDocument/2006/relationships/hyperlink" Target="mailto:CVMS-Help@dhhs.nc.gov" TargetMode="External"/><Relationship Id="rId12" Type="http://schemas.openxmlformats.org/officeDocument/2006/relationships/image" Target="../media/image27.png"/><Relationship Id="rId2" Type="http://schemas.openxmlformats.org/officeDocument/2006/relationships/tags" Target="../tags/tag19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.emf"/><Relationship Id="rId11" Type="http://schemas.openxmlformats.org/officeDocument/2006/relationships/image" Target="../media/image26.png"/><Relationship Id="rId5" Type="http://schemas.openxmlformats.org/officeDocument/2006/relationships/oleObject" Target="../embeddings/oleObject5.bin"/><Relationship Id="rId10" Type="http://schemas.openxmlformats.org/officeDocument/2006/relationships/image" Target="../media/image25.png"/><Relationship Id="rId4" Type="http://schemas.openxmlformats.org/officeDocument/2006/relationships/notesSlide" Target="../notesSlides/notesSlide19.xml"/><Relationship Id="rId9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mailto:CVMS-Help@dhhs.nc.gov" TargetMode="External"/><Relationship Id="rId3" Type="http://schemas.openxmlformats.org/officeDocument/2006/relationships/slideLayout" Target="../slideLayouts/slideLayout3.xml"/><Relationship Id="rId7" Type="http://schemas.openxmlformats.org/officeDocument/2006/relationships/hyperlink" Target="https://ncid.nc.gov/" TargetMode="External"/><Relationship Id="rId2" Type="http://schemas.openxmlformats.org/officeDocument/2006/relationships/tags" Target="../tags/tag20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20.xml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9.png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emf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1.png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3.png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F47A66F-7D6D-6042-A4EB-AF4CAEA86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790" y="3715473"/>
            <a:ext cx="3755543" cy="836899"/>
          </a:xfrm>
        </p:spPr>
        <p:txBody>
          <a:bodyPr anchor="b">
            <a:normAutofit/>
          </a:bodyPr>
          <a:lstStyle/>
          <a:p>
            <a:pPr algn="l"/>
            <a:r>
              <a:rPr lang="en-US" sz="1600">
                <a:latin typeface="EYInterstate" panose="02000503020000020004" pitchFamily="2" charset="0"/>
                <a:cs typeface="Calibri"/>
              </a:rPr>
              <a:t>Version 1.0</a:t>
            </a:r>
          </a:p>
          <a:p>
            <a:pPr algn="l"/>
            <a:r>
              <a:rPr lang="en-US" sz="1600">
                <a:latin typeface="EYInterstate" panose="02000503020000020004" pitchFamily="2" charset="0"/>
                <a:cs typeface="Calibri"/>
              </a:rPr>
              <a:t>December 10, 2020</a:t>
            </a:r>
            <a:endParaRPr lang="en-US" sz="1600">
              <a:latin typeface="EYInterstate" panose="0200050302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0BD3B-220C-784F-A2E2-B8BF525AC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ctr">
            <a:normAutofit fontScale="90000"/>
          </a:bodyPr>
          <a:lstStyle/>
          <a:p>
            <a:r>
              <a:rPr lang="en-US" sz="4000" b="1">
                <a:solidFill>
                  <a:srgbClr val="294158"/>
                </a:solidFill>
                <a:latin typeface="EYInterstate Light"/>
                <a:cs typeface="Times New Roman"/>
              </a:rPr>
              <a:t>CVMS Provider Portal Log In and Getting Started User Guide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23C3761-22F5-CA44-A519-D3DF7B18CD73}"/>
              </a:ext>
            </a:extLst>
          </p:cNvPr>
          <p:cNvSpPr txBox="1">
            <a:spLocks/>
          </p:cNvSpPr>
          <p:nvPr/>
        </p:nvSpPr>
        <p:spPr>
          <a:xfrm>
            <a:off x="406931" y="2767262"/>
            <a:ext cx="4874682" cy="1252783"/>
          </a:xfrm>
        </p:spPr>
        <p:txBody>
          <a:bodyPr anchor="ctr">
            <a:normAutofit/>
          </a:bodyPr>
          <a:lstStyle>
            <a:lvl1pPr algn="ctr" defTabSz="913943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3943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YInterstate Light" panose="02000506000000020004" pitchFamily="2" charset="0"/>
              <a:ea typeface="+mj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98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954613E-E3F7-D44B-B1D7-C81E923F5BB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0954613E-E3F7-D44B-B1D7-C81E923F5B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D44C1A4-CC9D-4A4B-B32B-18DEC47A3A50}"/>
              </a:ext>
            </a:extLst>
          </p:cNvPr>
          <p:cNvSpPr txBox="1"/>
          <p:nvPr/>
        </p:nvSpPr>
        <p:spPr>
          <a:xfrm>
            <a:off x="864523" y="2734358"/>
            <a:ext cx="68339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sz="3600" b="1">
                <a:solidFill>
                  <a:prstClr val="white"/>
                </a:solidFill>
                <a:latin typeface="EYInterstate" panose="02000503020000020004" pitchFamily="2" charset="0"/>
              </a:rPr>
              <a:t>Healthcare Location Manager:</a:t>
            </a:r>
          </a:p>
          <a:p>
            <a:pPr lvl="0">
              <a:defRPr/>
            </a:pPr>
            <a:r>
              <a:rPr lang="en-US" sz="3600" b="1">
                <a:solidFill>
                  <a:prstClr val="white"/>
                </a:solidFill>
                <a:latin typeface="EYInterstate" panose="02000503020000020004" pitchFamily="2" charset="0"/>
              </a:rPr>
              <a:t>Navigate the CVMS Provider Portal</a:t>
            </a:r>
            <a:endParaRPr lang="en-US" sz="2400" b="1">
              <a:solidFill>
                <a:prstClr val="white"/>
              </a:solidFill>
              <a:latin typeface="EYInterstate" panose="02000503020000020004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66A3C8-6E72-4FCF-9905-10773A6AC923}"/>
              </a:ext>
            </a:extLst>
          </p:cNvPr>
          <p:cNvSpPr txBox="1"/>
          <p:nvPr/>
        </p:nvSpPr>
        <p:spPr>
          <a:xfrm>
            <a:off x="864523" y="3900948"/>
            <a:ext cx="8198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800">
                <a:solidFill>
                  <a:prstClr val="white"/>
                </a:solidFill>
                <a:latin typeface="EYInterstate" panose="02000503020000020004" pitchFamily="2" charset="0"/>
              </a:rPr>
              <a:t>How do I navigate the CVMS Provider Portal as a Healthcare Location Manager? </a:t>
            </a:r>
          </a:p>
        </p:txBody>
      </p:sp>
    </p:spTree>
    <p:extLst>
      <p:ext uri="{BB962C8B-B14F-4D97-AF65-F5344CB8AC3E}">
        <p14:creationId xmlns:p14="http://schemas.microsoft.com/office/powerpoint/2010/main" val="3519950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280A179-B6A2-4953-97CD-6F573212F4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185" y="944568"/>
            <a:ext cx="9100018" cy="231786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" name="think-cell Slide" r:id="rId6" imgW="7772400" imgH="10058400" progId="TCLayout.ActiveDocument.1">
                  <p:embed/>
                </p:oleObj>
              </mc:Choice>
              <mc:Fallback>
                <p:oleObj name="think-cell Slide" r:id="rId6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1">
            <a:extLst>
              <a:ext uri="{FF2B5EF4-FFF2-40B4-BE49-F238E27FC236}">
                <a16:creationId xmlns:a16="http://schemas.microsoft.com/office/drawing/2014/main" id="{62CA0B21-B744-FE43-A932-81C21120730C}"/>
              </a:ext>
            </a:extLst>
          </p:cNvPr>
          <p:cNvSpPr txBox="1">
            <a:spLocks/>
          </p:cNvSpPr>
          <p:nvPr/>
        </p:nvSpPr>
        <p:spPr>
          <a:xfrm>
            <a:off x="253934" y="16009"/>
            <a:ext cx="11474771" cy="719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 w="0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j-ea"/>
                <a:cs typeface="Arial"/>
              </a:rPr>
              <a:t>Step 1 of 5: Recipient Tab Overview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BC4F7A-59E0-4679-9562-23B22552BE7F}"/>
              </a:ext>
            </a:extLst>
          </p:cNvPr>
          <p:cNvSpPr/>
          <p:nvPr/>
        </p:nvSpPr>
        <p:spPr>
          <a:xfrm>
            <a:off x="9692805" y="4653575"/>
            <a:ext cx="2315761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Audience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388285-7141-4683-B54A-738D08BB6E0D}"/>
              </a:ext>
            </a:extLst>
          </p:cNvPr>
          <p:cNvSpPr txBox="1"/>
          <p:nvPr/>
        </p:nvSpPr>
        <p:spPr>
          <a:xfrm>
            <a:off x="9795384" y="1436337"/>
            <a:ext cx="2313052" cy="5078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Tasks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View </a:t>
            </a:r>
            <a:r>
              <a:rPr lang="en-US" sz="1400">
                <a:solidFill>
                  <a:srgbClr val="000000"/>
                </a:solidFill>
                <a:latin typeface="EYInterstate"/>
              </a:rPr>
              <a:t>R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ecipient tab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755D4D-9444-42E5-BCA0-4A23E8DF38A8}"/>
              </a:ext>
            </a:extLst>
          </p:cNvPr>
          <p:cNvSpPr txBox="1"/>
          <p:nvPr/>
        </p:nvSpPr>
        <p:spPr>
          <a:xfrm>
            <a:off x="9784801" y="2879186"/>
            <a:ext cx="2058014" cy="115416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Tips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  <a:p>
            <a:pPr lvl="0">
              <a:spcAft>
                <a:spcPts val="600"/>
              </a:spcAft>
              <a:buClr>
                <a:srgbClr val="4472C4"/>
              </a:buClr>
              <a:buSzPct val="70000"/>
              <a:defRPr/>
            </a:pPr>
            <a:r>
              <a:rPr lang="en-US" sz="1400" dirty="0">
                <a:solidFill>
                  <a:srgbClr val="000000"/>
                </a:solidFill>
                <a:latin typeface="EYInterstate"/>
              </a:rPr>
              <a:t>Learn more about managing your recipients in the </a:t>
            </a: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CVMS Provider Portal Recipient Check-In User Guide</a:t>
            </a:r>
            <a:endParaRPr lang="en-US" sz="1400" dirty="0">
              <a:solidFill>
                <a:srgbClr val="000000"/>
              </a:solidFill>
              <a:latin typeface="EYInterstate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A33FC08-96D2-4094-A768-970AB4EFD4B4}"/>
              </a:ext>
            </a:extLst>
          </p:cNvPr>
          <p:cNvGrpSpPr/>
          <p:nvPr/>
        </p:nvGrpSpPr>
        <p:grpSpPr>
          <a:xfrm>
            <a:off x="447656" y="3471945"/>
            <a:ext cx="9065475" cy="2241896"/>
            <a:chOff x="472389" y="3387017"/>
            <a:chExt cx="9065475" cy="2241896"/>
          </a:xfrm>
        </p:grpSpPr>
        <p:sp>
          <p:nvSpPr>
            <p:cNvPr id="6" name="object 4">
              <a:extLst>
                <a:ext uri="{FF2B5EF4-FFF2-40B4-BE49-F238E27FC236}">
                  <a16:creationId xmlns:a16="http://schemas.microsoft.com/office/drawing/2014/main" id="{E841121C-0B87-45EF-9992-D117D47969D7}"/>
                </a:ext>
              </a:extLst>
            </p:cNvPr>
            <p:cNvSpPr txBox="1"/>
            <p:nvPr/>
          </p:nvSpPr>
          <p:spPr>
            <a:xfrm>
              <a:off x="472389" y="3387017"/>
              <a:ext cx="9065475" cy="2241896"/>
            </a:xfrm>
            <a:prstGeom prst="rect">
              <a:avLst/>
            </a:prstGeom>
          </p:spPr>
          <p:txBody>
            <a:bodyPr vert="horz" wrap="square" lIns="0" tIns="12700" rIns="0" bIns="0" rtlCol="0" anchor="t">
              <a:spAutoFit/>
            </a:bodyPr>
            <a:lstStyle/>
            <a:p>
              <a:pPr marL="354965" marR="5080" lvl="0" indent="-342900" algn="l" defTabSz="457200" rtl="0" eaLnBrk="1" fontAlgn="auto" latinLnBrk="0" hangingPunct="1">
                <a:lnSpc>
                  <a:spcPct val="15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>
                  <a:tab pos="241300" algn="l"/>
                </a:tabLst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YInterstate"/>
                  <a:ea typeface="+mn-ea"/>
                  <a:cs typeface="+mn-cs"/>
                </a:rPr>
                <a:t>The </a:t>
              </a:r>
              <a:r>
                <a:rPr kumimoji="0" lang="en-US" sz="1600" b="1" i="0" u="none" strike="noStrike" kern="1200" cap="all" spc="0" normalizeH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YInterstate"/>
                  <a:ea typeface="+mn-ea"/>
                  <a:cs typeface="+mn-cs"/>
                </a:rPr>
                <a:t>Recipient </a:t>
              </a: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YInterstate"/>
                  <a:ea typeface="+mn-ea"/>
                  <a:cs typeface="+mn-cs"/>
                </a:rPr>
                <a:t>tab shows a list of recipients at your location</a:t>
              </a:r>
            </a:p>
            <a:p>
              <a:pPr marL="354965" marR="5080" lvl="0" indent="-342900" algn="l" defTabSz="457200" rtl="0" eaLnBrk="1" fontAlgn="auto" latinLnBrk="0" hangingPunct="1">
                <a:lnSpc>
                  <a:spcPct val="15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>
                  <a:tab pos="241300" algn="l"/>
                </a:tabLst>
                <a:defRPr/>
              </a:pP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Click the </a:t>
              </a:r>
              <a:r>
                <a:rPr lang="en-US" sz="1600" b="1" cap="all">
                  <a:solidFill>
                    <a:srgbClr val="000000"/>
                  </a:solidFill>
                  <a:latin typeface="EYInterstate"/>
                </a:rPr>
                <a:t>recipient’s name </a:t>
              </a: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to view their account</a:t>
              </a:r>
            </a:p>
            <a:p>
              <a:pPr marL="354965" marR="5080" lvl="0" indent="-342900" defTabSz="457200">
                <a:lnSpc>
                  <a:spcPct val="150000"/>
                </a:lnSpc>
                <a:spcBef>
                  <a:spcPts val="100"/>
                </a:spcBef>
                <a:buFont typeface="+mj-lt"/>
                <a:buAutoNum type="arabicPeriod"/>
                <a:tabLst>
                  <a:tab pos="241300" algn="l"/>
                </a:tabLst>
                <a:defRPr/>
              </a:pP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Click the header for the field column you want to sort by. An arrow appears indicating how the list is sorted: from the column’s first record 	   (alphanumerically) or its last        (Down Sort icon).</a:t>
              </a:r>
            </a:p>
            <a:p>
              <a:pPr marL="354965" marR="5080" lvl="0" indent="-342900" defTabSz="457200">
                <a:lnSpc>
                  <a:spcPct val="150000"/>
                </a:lnSpc>
                <a:spcBef>
                  <a:spcPts val="100"/>
                </a:spcBef>
                <a:buFont typeface="+mj-lt"/>
                <a:buAutoNum type="arabicPeriod"/>
                <a:tabLst>
                  <a:tab pos="241300" algn="l"/>
                </a:tabLst>
                <a:defRPr/>
              </a:pP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Type your query into the search bar and press Enter. Click in the bar to check which fields are searchable.</a:t>
              </a:r>
            </a:p>
            <a:p>
              <a:pPr marL="354965" marR="5080" lvl="0" indent="-342900" defTabSz="457200">
                <a:lnSpc>
                  <a:spcPct val="150000"/>
                </a:lnSpc>
                <a:spcBef>
                  <a:spcPts val="100"/>
                </a:spcBef>
                <a:buFont typeface="+mj-lt"/>
                <a:buAutoNum type="arabicPeriod"/>
                <a:tabLst>
                  <a:tab pos="241300" algn="l"/>
                </a:tabLst>
                <a:defRPr/>
              </a:pP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Click the</a:t>
              </a:r>
              <a:r>
                <a:rPr lang="en-US" sz="1600" b="1">
                  <a:solidFill>
                    <a:srgbClr val="000000"/>
                  </a:solidFill>
                  <a:latin typeface="EYInterstate"/>
                </a:rPr>
                <a:t> PRINTABLE VIEW </a:t>
              </a: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button to open a list of recipients’ printable page</a:t>
              </a:r>
            </a:p>
          </p:txBody>
        </p:sp>
        <p:pic>
          <p:nvPicPr>
            <p:cNvPr id="22" name="Picture 9" descr="Up Sort icon">
              <a:extLst>
                <a:ext uri="{FF2B5EF4-FFF2-40B4-BE49-F238E27FC236}">
                  <a16:creationId xmlns:a16="http://schemas.microsoft.com/office/drawing/2014/main" id="{4D5424E5-60C8-49C3-8DF6-B6DC7495D6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0896" y="4527006"/>
              <a:ext cx="356192" cy="356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Down Sort icon">
              <a:extLst>
                <a:ext uri="{FF2B5EF4-FFF2-40B4-BE49-F238E27FC236}">
                  <a16:creationId xmlns:a16="http://schemas.microsoft.com/office/drawing/2014/main" id="{83AC1E93-BCAF-4EB0-B633-99046D0C87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0497" y="4578428"/>
              <a:ext cx="356192" cy="356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CAABC4D6-1DCC-47A8-9AB1-CD898CBBF3E8}"/>
              </a:ext>
            </a:extLst>
          </p:cNvPr>
          <p:cNvSpPr/>
          <p:nvPr/>
        </p:nvSpPr>
        <p:spPr>
          <a:xfrm>
            <a:off x="1018762" y="1354964"/>
            <a:ext cx="589085" cy="2553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18C020-8D0F-4CCA-BA86-B7B972D8E217}"/>
              </a:ext>
            </a:extLst>
          </p:cNvPr>
          <p:cNvSpPr/>
          <p:nvPr/>
        </p:nvSpPr>
        <p:spPr>
          <a:xfrm>
            <a:off x="9795384" y="5020744"/>
            <a:ext cx="1232453" cy="507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6" tIns="45720" rIns="91440" bIns="4572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Healthcare Location Manager</a:t>
            </a:r>
          </a:p>
        </p:txBody>
      </p:sp>
    </p:spTree>
    <p:extLst>
      <p:ext uri="{BB962C8B-B14F-4D97-AF65-F5344CB8AC3E}">
        <p14:creationId xmlns:p14="http://schemas.microsoft.com/office/powerpoint/2010/main" val="3152171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1F51C4-B2CA-41C1-A0C5-E5FB352750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807" y="1105057"/>
            <a:ext cx="9157171" cy="257188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object 4">
            <a:extLst>
              <a:ext uri="{FF2B5EF4-FFF2-40B4-BE49-F238E27FC236}">
                <a16:creationId xmlns:a16="http://schemas.microsoft.com/office/drawing/2014/main" id="{E841121C-0B87-45EF-9992-D117D47969D7}"/>
              </a:ext>
            </a:extLst>
          </p:cNvPr>
          <p:cNvSpPr txBox="1"/>
          <p:nvPr/>
        </p:nvSpPr>
        <p:spPr>
          <a:xfrm>
            <a:off x="447656" y="4046935"/>
            <a:ext cx="9065475" cy="147758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354965" marR="5080" lvl="0" indent="-34290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41300" algn="l"/>
              </a:tabLst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The </a:t>
            </a:r>
            <a:r>
              <a:rPr kumimoji="0" lang="en-US" sz="1600" b="1" i="0" u="none" strike="noStrike" kern="1200" cap="all" spc="0" normalizeH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Bulk REGISTRATION 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tab allows you to upload a list of employees and generate their invitation to register </a:t>
            </a:r>
            <a:r>
              <a:rPr lang="en-US" sz="1600">
                <a:solidFill>
                  <a:srgbClr val="000000"/>
                </a:solidFill>
                <a:latin typeface="EYInterstate"/>
              </a:rPr>
              <a:t>in CVMS to receive a COVID-19 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vaccine. </a:t>
            </a:r>
          </a:p>
          <a:p>
            <a:pPr marL="12065" marR="5080" defTabSz="457200">
              <a:lnSpc>
                <a:spcPct val="150000"/>
              </a:lnSpc>
              <a:spcBef>
                <a:spcPts val="100"/>
              </a:spcBef>
              <a:tabLst>
                <a:tab pos="241300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EYInterstate"/>
              </a:rPr>
              <a:t>Note: This tab will only be available if you have the Healthcare Location Manager profile.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  <a:p>
            <a:pPr marL="12065" marR="5080" lvl="0" defTabSz="457200">
              <a:lnSpc>
                <a:spcPct val="150000"/>
              </a:lnSpc>
              <a:spcBef>
                <a:spcPts val="100"/>
              </a:spcBef>
              <a:tabLst>
                <a:tab pos="241300" algn="l"/>
              </a:tabLst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</p:txBody>
      </p:sp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7" name="think-cell Slide" r:id="rId6" imgW="7772400" imgH="10058400" progId="TCLayout.ActiveDocument.1">
                  <p:embed/>
                </p:oleObj>
              </mc:Choice>
              <mc:Fallback>
                <p:oleObj name="think-cell Slide" r:id="rId6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1">
            <a:extLst>
              <a:ext uri="{FF2B5EF4-FFF2-40B4-BE49-F238E27FC236}">
                <a16:creationId xmlns:a16="http://schemas.microsoft.com/office/drawing/2014/main" id="{62CA0B21-B744-FE43-A932-81C21120730C}"/>
              </a:ext>
            </a:extLst>
          </p:cNvPr>
          <p:cNvSpPr txBox="1">
            <a:spLocks/>
          </p:cNvSpPr>
          <p:nvPr/>
        </p:nvSpPr>
        <p:spPr>
          <a:xfrm>
            <a:off x="253934" y="16009"/>
            <a:ext cx="11474771" cy="719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defRPr/>
            </a:pPr>
            <a:r>
              <a:rPr lang="en-US" sz="2000" b="1">
                <a:ln w="0">
                  <a:noFill/>
                </a:ln>
                <a:solidFill>
                  <a:srgbClr val="000000"/>
                </a:solidFill>
                <a:latin typeface="EYInterstate"/>
                <a:cs typeface="Arial"/>
              </a:rPr>
              <a:t>Step 2 of 5: </a:t>
            </a:r>
            <a:r>
              <a:rPr kumimoji="0" lang="en-US" sz="2000" b="1" i="0" u="none" strike="noStrike" kern="1200" cap="none" spc="0" normalizeH="0" baseline="0" noProof="0">
                <a:ln w="0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j-ea"/>
                <a:cs typeface="Arial"/>
              </a:rPr>
              <a:t>Bulk Registration Tab Overview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633FA8-13B6-4F95-93D4-6F9D07A2C460}"/>
              </a:ext>
            </a:extLst>
          </p:cNvPr>
          <p:cNvSpPr/>
          <p:nvPr/>
        </p:nvSpPr>
        <p:spPr>
          <a:xfrm>
            <a:off x="9692805" y="4759944"/>
            <a:ext cx="2315761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Audience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CA515F-B2DA-411C-BCCE-FACC02726E3E}"/>
              </a:ext>
            </a:extLst>
          </p:cNvPr>
          <p:cNvSpPr txBox="1"/>
          <p:nvPr/>
        </p:nvSpPr>
        <p:spPr>
          <a:xfrm>
            <a:off x="9795384" y="1436337"/>
            <a:ext cx="2313052" cy="5078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Tasks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View Bulk R</a:t>
            </a:r>
            <a:r>
              <a:rPr lang="en-US" sz="1400" err="1">
                <a:solidFill>
                  <a:srgbClr val="000000"/>
                </a:solidFill>
                <a:latin typeface="EYInterstate"/>
              </a:rPr>
              <a:t>egistration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 tab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55FE9E-A4D1-4CD8-8397-284CF24715A5}"/>
              </a:ext>
            </a:extLst>
          </p:cNvPr>
          <p:cNvSpPr txBox="1"/>
          <p:nvPr/>
        </p:nvSpPr>
        <p:spPr>
          <a:xfrm>
            <a:off x="9784801" y="2879186"/>
            <a:ext cx="1946503" cy="136960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Tips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  <a:p>
            <a:pPr lvl="0">
              <a:spcAft>
                <a:spcPts val="600"/>
              </a:spcAft>
              <a:buClr>
                <a:srgbClr val="4472C4"/>
              </a:buClr>
              <a:buSzPct val="70000"/>
              <a:defRPr/>
            </a:pPr>
            <a:r>
              <a:rPr lang="en-US" sz="1400" dirty="0">
                <a:solidFill>
                  <a:srgbClr val="000000"/>
                </a:solidFill>
                <a:latin typeface="EYInterstate"/>
              </a:rPr>
              <a:t>Learn more about uploading your staff information in the </a:t>
            </a: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CVMS Provider Portal Recipient Bulk Upload User Guide</a:t>
            </a:r>
            <a:endParaRPr lang="en-US" sz="1400" dirty="0">
              <a:solidFill>
                <a:srgbClr val="000000"/>
              </a:solidFill>
              <a:latin typeface="EYInterstate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5504B17-1AA0-4552-84F9-5AA840ED0A38}"/>
              </a:ext>
            </a:extLst>
          </p:cNvPr>
          <p:cNvSpPr/>
          <p:nvPr/>
        </p:nvSpPr>
        <p:spPr>
          <a:xfrm>
            <a:off x="1868557" y="1112296"/>
            <a:ext cx="764465" cy="2778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A46543-3B0F-48C1-91C8-37E014D03261}"/>
              </a:ext>
            </a:extLst>
          </p:cNvPr>
          <p:cNvSpPr/>
          <p:nvPr/>
        </p:nvSpPr>
        <p:spPr>
          <a:xfrm>
            <a:off x="9784801" y="5067721"/>
            <a:ext cx="1232453" cy="507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6" tIns="45720" rIns="91440" bIns="4572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Healthcare Location Manager</a:t>
            </a:r>
          </a:p>
        </p:txBody>
      </p:sp>
    </p:spTree>
    <p:extLst>
      <p:ext uri="{BB962C8B-B14F-4D97-AF65-F5344CB8AC3E}">
        <p14:creationId xmlns:p14="http://schemas.microsoft.com/office/powerpoint/2010/main" val="195190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D4E90EE-476A-4093-8C3F-48B9770362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121" y="1008619"/>
            <a:ext cx="9315929" cy="232421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5" name="think-cell Slide" r:id="rId6" imgW="7772400" imgH="10058400" progId="TCLayout.ActiveDocument.1">
                  <p:embed/>
                </p:oleObj>
              </mc:Choice>
              <mc:Fallback>
                <p:oleObj name="think-cell Slide" r:id="rId6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1">
            <a:extLst>
              <a:ext uri="{FF2B5EF4-FFF2-40B4-BE49-F238E27FC236}">
                <a16:creationId xmlns:a16="http://schemas.microsoft.com/office/drawing/2014/main" id="{62CA0B21-B744-FE43-A932-81C21120730C}"/>
              </a:ext>
            </a:extLst>
          </p:cNvPr>
          <p:cNvSpPr txBox="1">
            <a:spLocks/>
          </p:cNvSpPr>
          <p:nvPr/>
        </p:nvSpPr>
        <p:spPr>
          <a:xfrm>
            <a:off x="253934" y="16009"/>
            <a:ext cx="11474771" cy="719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defRPr/>
            </a:pPr>
            <a:r>
              <a:rPr lang="en-US" sz="2000" b="1">
                <a:ln w="0">
                  <a:noFill/>
                </a:ln>
                <a:solidFill>
                  <a:srgbClr val="000000"/>
                </a:solidFill>
                <a:latin typeface="EYInterstate"/>
                <a:cs typeface="Arial"/>
              </a:rPr>
              <a:t>Step 3 of 5: Vaccine </a:t>
            </a:r>
            <a:r>
              <a:rPr kumimoji="0" lang="en-US" sz="2000" b="1" i="0" u="none" strike="noStrike" kern="1200" cap="none" spc="0" normalizeH="0" baseline="0" noProof="0">
                <a:ln w="0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j-ea"/>
                <a:cs typeface="Arial"/>
              </a:rPr>
              <a:t>Inventory Tab Overview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669BAA-0AFB-4698-BB46-5DB9C7C2D599}"/>
              </a:ext>
            </a:extLst>
          </p:cNvPr>
          <p:cNvSpPr/>
          <p:nvPr/>
        </p:nvSpPr>
        <p:spPr>
          <a:xfrm>
            <a:off x="9713125" y="4829637"/>
            <a:ext cx="2315761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Audience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35102E-54FC-441F-9F61-68B259306EF2}"/>
              </a:ext>
            </a:extLst>
          </p:cNvPr>
          <p:cNvSpPr txBox="1"/>
          <p:nvPr/>
        </p:nvSpPr>
        <p:spPr>
          <a:xfrm>
            <a:off x="9795384" y="1436337"/>
            <a:ext cx="2313052" cy="5078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Tasks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View Vaccine Inventory tab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B403AA-FAD7-4BC0-9B73-83E67B8799DE}"/>
              </a:ext>
            </a:extLst>
          </p:cNvPr>
          <p:cNvSpPr txBox="1"/>
          <p:nvPr/>
        </p:nvSpPr>
        <p:spPr>
          <a:xfrm>
            <a:off x="9824748" y="3003427"/>
            <a:ext cx="2102131" cy="180049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Tips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  <a:p>
            <a:pPr lvl="0">
              <a:spcAft>
                <a:spcPts val="600"/>
              </a:spcAft>
              <a:buClr>
                <a:srgbClr val="4472C4"/>
              </a:buClr>
              <a:buSzPct val="70000"/>
              <a:defRPr/>
            </a:pPr>
            <a:r>
              <a:rPr lang="en-US" sz="1400" dirty="0">
                <a:solidFill>
                  <a:srgbClr val="000000"/>
                </a:solidFill>
                <a:latin typeface="EYInterstate"/>
              </a:rPr>
              <a:t>Learn more about administrating your COVID-19 vaccine inventory in the </a:t>
            </a: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CVMS Provider Portal Vaccine Inventory Wastage, Returns &amp; Transfers User Guide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A74923E-6D9F-4495-9160-EF4EAE65ED8D}"/>
              </a:ext>
            </a:extLst>
          </p:cNvPr>
          <p:cNvGrpSpPr/>
          <p:nvPr/>
        </p:nvGrpSpPr>
        <p:grpSpPr>
          <a:xfrm>
            <a:off x="265121" y="3694147"/>
            <a:ext cx="9065475" cy="2624052"/>
            <a:chOff x="349185" y="3971166"/>
            <a:chExt cx="9065475" cy="2624052"/>
          </a:xfrm>
        </p:grpSpPr>
        <p:sp>
          <p:nvSpPr>
            <p:cNvPr id="6" name="object 4">
              <a:extLst>
                <a:ext uri="{FF2B5EF4-FFF2-40B4-BE49-F238E27FC236}">
                  <a16:creationId xmlns:a16="http://schemas.microsoft.com/office/drawing/2014/main" id="{E841121C-0B87-45EF-9992-D117D47969D7}"/>
                </a:ext>
              </a:extLst>
            </p:cNvPr>
            <p:cNvSpPr txBox="1"/>
            <p:nvPr/>
          </p:nvSpPr>
          <p:spPr>
            <a:xfrm>
              <a:off x="349185" y="3971166"/>
              <a:ext cx="9065475" cy="2624052"/>
            </a:xfrm>
            <a:prstGeom prst="rect">
              <a:avLst/>
            </a:prstGeom>
          </p:spPr>
          <p:txBody>
            <a:bodyPr vert="horz" wrap="square" lIns="0" tIns="12700" rIns="0" bIns="0" rtlCol="0" anchor="t">
              <a:spAutoFit/>
            </a:bodyPr>
            <a:lstStyle/>
            <a:p>
              <a:pPr marL="354965" marR="5080" lvl="0" indent="-342900" algn="l" defTabSz="457200" rtl="0" eaLnBrk="1" fontAlgn="auto" latinLnBrk="0" hangingPunct="1">
                <a:lnSpc>
                  <a:spcPct val="15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>
                  <a:tab pos="241300" algn="l"/>
                </a:tabLst>
                <a:defRPr/>
              </a:pP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The </a:t>
              </a:r>
              <a:r>
                <a:rPr lang="en-US" sz="1600" b="1" cap="all">
                  <a:solidFill>
                    <a:srgbClr val="000000"/>
                  </a:solidFill>
                  <a:latin typeface="EYInterstate"/>
                </a:rPr>
                <a:t>Vaccine Inventory </a:t>
              </a: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tab is used to manage your COVID-19 vaccine inventory</a:t>
              </a:r>
            </a:p>
            <a:p>
              <a:pPr marL="354965" marR="5080" lvl="0" indent="-342900" defTabSz="457200">
                <a:lnSpc>
                  <a:spcPct val="150000"/>
                </a:lnSpc>
                <a:spcBef>
                  <a:spcPts val="100"/>
                </a:spcBef>
                <a:buFont typeface="+mj-lt"/>
                <a:buAutoNum type="arabicPeriod"/>
                <a:tabLst>
                  <a:tab pos="241300" algn="l"/>
                </a:tabLst>
                <a:defRPr/>
              </a:pP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To pin a list view, click       . The pinned list view will then load as the default list view.</a:t>
              </a:r>
            </a:p>
            <a:p>
              <a:pPr marL="354965" marR="5080" lvl="0" indent="-342900" defTabSz="457200">
                <a:lnSpc>
                  <a:spcPct val="150000"/>
                </a:lnSpc>
                <a:spcBef>
                  <a:spcPts val="100"/>
                </a:spcBef>
                <a:buFont typeface="+mj-lt"/>
                <a:buAutoNum type="arabicPeriod"/>
                <a:tabLst>
                  <a:tab pos="241300" algn="l"/>
                </a:tabLst>
                <a:defRPr/>
              </a:pP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Click the header for the field column you want to sort by. An arrow appears indicating how the list is sorted: from the column’s first record 	    (alphanumerically) or its last        (Down Sort icon).</a:t>
              </a:r>
            </a:p>
            <a:p>
              <a:pPr marL="354965" marR="5080" lvl="0" indent="-342900" defTabSz="457200">
                <a:lnSpc>
                  <a:spcPct val="150000"/>
                </a:lnSpc>
                <a:spcBef>
                  <a:spcPts val="100"/>
                </a:spcBef>
                <a:buFont typeface="+mj-lt"/>
                <a:buAutoNum type="arabicPeriod"/>
                <a:tabLst>
                  <a:tab pos="241300" algn="l"/>
                </a:tabLst>
                <a:defRPr/>
              </a:pP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Type your query into the search bar and press Enter. Click in the bar to check which fields are searchable.</a:t>
              </a:r>
            </a:p>
            <a:p>
              <a:pPr marL="12065" marR="5080" defTabSz="457200">
                <a:lnSpc>
                  <a:spcPct val="150000"/>
                </a:lnSpc>
                <a:spcBef>
                  <a:spcPts val="100"/>
                </a:spcBef>
                <a:tabLst>
                  <a:tab pos="241300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EYInterstate"/>
                </a:rPr>
                <a:t>Note: This tab will only be available if you have the Healthcare Location Manager profile.</a:t>
              </a:r>
            </a:p>
            <a:p>
              <a:pPr marL="12065" marR="5080" lvl="0" defTabSz="457200">
                <a:lnSpc>
                  <a:spcPct val="150000"/>
                </a:lnSpc>
                <a:spcBef>
                  <a:spcPts val="100"/>
                </a:spcBef>
                <a:tabLst>
                  <a:tab pos="241300" algn="l"/>
                </a:tabLst>
                <a:defRPr/>
              </a:pPr>
              <a:endParaRPr lang="en-US" sz="1600">
                <a:solidFill>
                  <a:srgbClr val="000000"/>
                </a:solidFill>
                <a:latin typeface="EYInterstate"/>
              </a:endParaRPr>
            </a:p>
          </p:txBody>
        </p:sp>
        <p:pic>
          <p:nvPicPr>
            <p:cNvPr id="36871" name="Picture 7" descr="Pin icon">
              <a:extLst>
                <a:ext uri="{FF2B5EF4-FFF2-40B4-BE49-F238E27FC236}">
                  <a16:creationId xmlns:a16="http://schemas.microsoft.com/office/drawing/2014/main" id="{A8975FAD-71E0-4111-B35A-C083F619BD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3719" y="4461665"/>
              <a:ext cx="253621" cy="253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873" name="Picture 9" descr="Up Sort icon">
              <a:extLst>
                <a:ext uri="{FF2B5EF4-FFF2-40B4-BE49-F238E27FC236}">
                  <a16:creationId xmlns:a16="http://schemas.microsoft.com/office/drawing/2014/main" id="{82DD38C8-C23C-4D4F-A516-8797E0A51A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5578" y="5137414"/>
              <a:ext cx="356192" cy="356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874" name="Picture 10" descr="Down Sort icon">
              <a:extLst>
                <a:ext uri="{FF2B5EF4-FFF2-40B4-BE49-F238E27FC236}">
                  <a16:creationId xmlns:a16="http://schemas.microsoft.com/office/drawing/2014/main" id="{45493D73-47D6-4AD2-A129-77A7EC388C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8683" y="5137414"/>
              <a:ext cx="356192" cy="356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D87531DA-BE95-41E9-9436-33DE8CF0F5FF}"/>
              </a:ext>
            </a:extLst>
          </p:cNvPr>
          <p:cNvSpPr/>
          <p:nvPr/>
        </p:nvSpPr>
        <p:spPr>
          <a:xfrm>
            <a:off x="2849710" y="1027094"/>
            <a:ext cx="826477" cy="2917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6558FEF-E7A3-4084-A2F5-50EA3A6C23EB}"/>
              </a:ext>
            </a:extLst>
          </p:cNvPr>
          <p:cNvSpPr/>
          <p:nvPr/>
        </p:nvSpPr>
        <p:spPr>
          <a:xfrm>
            <a:off x="9795384" y="5171213"/>
            <a:ext cx="1232453" cy="507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6" tIns="45720" rIns="91440" bIns="4572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Healthcare Location Manager</a:t>
            </a:r>
          </a:p>
        </p:txBody>
      </p:sp>
    </p:spTree>
    <p:extLst>
      <p:ext uri="{BB962C8B-B14F-4D97-AF65-F5344CB8AC3E}">
        <p14:creationId xmlns:p14="http://schemas.microsoft.com/office/powerpoint/2010/main" val="3625880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8FBF0F-EBF8-4845-8F56-A7B71ECD5D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900" y="1121879"/>
            <a:ext cx="9207973" cy="168283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3" name="think-cell Slide" r:id="rId6" imgW="7772400" imgH="10058400" progId="TCLayout.ActiveDocument.1">
                  <p:embed/>
                </p:oleObj>
              </mc:Choice>
              <mc:Fallback>
                <p:oleObj name="think-cell Slide" r:id="rId6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1">
            <a:extLst>
              <a:ext uri="{FF2B5EF4-FFF2-40B4-BE49-F238E27FC236}">
                <a16:creationId xmlns:a16="http://schemas.microsoft.com/office/drawing/2014/main" id="{62CA0B21-B744-FE43-A932-81C21120730C}"/>
              </a:ext>
            </a:extLst>
          </p:cNvPr>
          <p:cNvSpPr txBox="1">
            <a:spLocks/>
          </p:cNvSpPr>
          <p:nvPr/>
        </p:nvSpPr>
        <p:spPr>
          <a:xfrm>
            <a:off x="253934" y="16009"/>
            <a:ext cx="11474771" cy="719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defRPr/>
            </a:pPr>
            <a:r>
              <a:rPr lang="en-US" sz="2000" b="1">
                <a:ln w="0">
                  <a:noFill/>
                </a:ln>
                <a:solidFill>
                  <a:srgbClr val="000000"/>
                </a:solidFill>
                <a:latin typeface="EYInterstate"/>
                <a:cs typeface="Arial"/>
              </a:rPr>
              <a:t>Step 4 of 5: Shipments </a:t>
            </a:r>
            <a:r>
              <a:rPr kumimoji="0" lang="en-US" sz="2000" b="1" i="0" u="none" strike="noStrike" kern="1200" cap="none" spc="0" normalizeH="0" baseline="0" noProof="0">
                <a:ln w="0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j-ea"/>
                <a:cs typeface="Arial"/>
              </a:rPr>
              <a:t>Tab Overview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633FA8-13B6-4F95-93D4-6F9D07A2C460}"/>
              </a:ext>
            </a:extLst>
          </p:cNvPr>
          <p:cNvSpPr/>
          <p:nvPr/>
        </p:nvSpPr>
        <p:spPr>
          <a:xfrm>
            <a:off x="9692805" y="4775419"/>
            <a:ext cx="2315761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Audience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CA515F-B2DA-411C-BCCE-FACC02726E3E}"/>
              </a:ext>
            </a:extLst>
          </p:cNvPr>
          <p:cNvSpPr txBox="1"/>
          <p:nvPr/>
        </p:nvSpPr>
        <p:spPr>
          <a:xfrm>
            <a:off x="9795384" y="1436337"/>
            <a:ext cx="2313052" cy="5078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Tasks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View Shipments tab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55FE9E-A4D1-4CD8-8397-284CF24715A5}"/>
              </a:ext>
            </a:extLst>
          </p:cNvPr>
          <p:cNvSpPr txBox="1"/>
          <p:nvPr/>
        </p:nvSpPr>
        <p:spPr>
          <a:xfrm>
            <a:off x="9795384" y="2421032"/>
            <a:ext cx="1946503" cy="201593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Tips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  <a:p>
            <a:pPr lvl="0">
              <a:spcAft>
                <a:spcPts val="600"/>
              </a:spcAft>
              <a:buClr>
                <a:srgbClr val="4472C4"/>
              </a:buClr>
              <a:buSzPct val="70000"/>
              <a:defRPr/>
            </a:pPr>
            <a:r>
              <a:rPr lang="en-US" sz="1400" dirty="0">
                <a:solidFill>
                  <a:srgbClr val="000000"/>
                </a:solidFill>
                <a:latin typeface="EYInterstate"/>
              </a:rPr>
              <a:t>Learn more about administrating your COVID-19 vaccine inventory in the </a:t>
            </a: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CVMS Provider Portal Receiving &amp; Processing Vaccine Inventory Shipments User Guide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D2EF4E0-A7BC-41D9-8D6C-E182013CC985}"/>
              </a:ext>
            </a:extLst>
          </p:cNvPr>
          <p:cNvGrpSpPr/>
          <p:nvPr/>
        </p:nvGrpSpPr>
        <p:grpSpPr>
          <a:xfrm>
            <a:off x="322900" y="3223456"/>
            <a:ext cx="9065475" cy="2624052"/>
            <a:chOff x="349185" y="3133101"/>
            <a:chExt cx="9065475" cy="2624052"/>
          </a:xfrm>
        </p:grpSpPr>
        <p:sp>
          <p:nvSpPr>
            <p:cNvPr id="6" name="object 4">
              <a:extLst>
                <a:ext uri="{FF2B5EF4-FFF2-40B4-BE49-F238E27FC236}">
                  <a16:creationId xmlns:a16="http://schemas.microsoft.com/office/drawing/2014/main" id="{E841121C-0B87-45EF-9992-D117D47969D7}"/>
                </a:ext>
              </a:extLst>
            </p:cNvPr>
            <p:cNvSpPr txBox="1"/>
            <p:nvPr/>
          </p:nvSpPr>
          <p:spPr>
            <a:xfrm>
              <a:off x="349185" y="3133101"/>
              <a:ext cx="9065475" cy="2624052"/>
            </a:xfrm>
            <a:prstGeom prst="rect">
              <a:avLst/>
            </a:prstGeom>
          </p:spPr>
          <p:txBody>
            <a:bodyPr vert="horz" wrap="square" lIns="0" tIns="12700" rIns="0" bIns="0" rtlCol="0" anchor="t">
              <a:spAutoFit/>
            </a:bodyPr>
            <a:lstStyle/>
            <a:p>
              <a:pPr marL="354965" marR="5080" lvl="0" indent="-342900" algn="l" defTabSz="457200" rtl="0" eaLnBrk="1" fontAlgn="auto" latinLnBrk="0" hangingPunct="1">
                <a:lnSpc>
                  <a:spcPct val="15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>
                  <a:tab pos="241300" algn="l"/>
                </a:tabLst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YInterstate"/>
                  <a:ea typeface="+mn-ea"/>
                  <a:cs typeface="+mn-cs"/>
                </a:rPr>
                <a:t>The </a:t>
              </a:r>
              <a:r>
                <a:rPr kumimoji="0" lang="en-US" sz="1600" b="1" i="0" u="none" strike="noStrike" kern="1200" cap="all" spc="0" normalizeH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YInterstate"/>
                  <a:ea typeface="+mn-ea"/>
                  <a:cs typeface="+mn-cs"/>
                </a:rPr>
                <a:t>SHIPMENTS </a:t>
              </a: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EYInterstate"/>
                  <a:ea typeface="+mn-ea"/>
                  <a:cs typeface="+mn-cs"/>
                </a:rPr>
                <a:t>tab allows you to see your location’s COVID-19 vaccine shipment information</a:t>
              </a:r>
              <a:endParaRPr lang="en-US" sz="1600">
                <a:solidFill>
                  <a:srgbClr val="000000"/>
                </a:solidFill>
                <a:latin typeface="EYInterstate"/>
              </a:endParaRPr>
            </a:p>
            <a:p>
              <a:pPr marL="354965" marR="5080" lvl="0" indent="-342900" defTabSz="457200">
                <a:lnSpc>
                  <a:spcPct val="150000"/>
                </a:lnSpc>
                <a:spcBef>
                  <a:spcPts val="100"/>
                </a:spcBef>
                <a:buFont typeface="+mj-lt"/>
                <a:buAutoNum type="arabicPeriod"/>
                <a:tabLst>
                  <a:tab pos="241300" algn="l"/>
                </a:tabLst>
                <a:defRPr/>
              </a:pP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To pin a list view, click       . The pinned list view will then load as the default list view.</a:t>
              </a:r>
            </a:p>
            <a:p>
              <a:pPr marL="354965" marR="5080" lvl="0" indent="-342900" defTabSz="457200">
                <a:lnSpc>
                  <a:spcPct val="150000"/>
                </a:lnSpc>
                <a:spcBef>
                  <a:spcPts val="100"/>
                </a:spcBef>
                <a:buFont typeface="+mj-lt"/>
                <a:buAutoNum type="arabicPeriod"/>
                <a:tabLst>
                  <a:tab pos="241300" algn="l"/>
                </a:tabLst>
                <a:defRPr/>
              </a:pP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Click the header for the field column you want to sort by. An arrow appears indicating how the list is sorted: from the column’s first record 	      (alphanumerically) or its last        (Down Sort icon).</a:t>
              </a:r>
            </a:p>
            <a:p>
              <a:pPr marL="354965" marR="5080" lvl="0" indent="-342900" defTabSz="457200">
                <a:lnSpc>
                  <a:spcPct val="150000"/>
                </a:lnSpc>
                <a:spcBef>
                  <a:spcPts val="100"/>
                </a:spcBef>
                <a:buFont typeface="+mj-lt"/>
                <a:buAutoNum type="arabicPeriod"/>
                <a:tabLst>
                  <a:tab pos="241300" algn="l"/>
                </a:tabLst>
                <a:defRPr/>
              </a:pP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Type your query into the search bar and press Enter. Click in the bar to check which fields are searchable.</a:t>
              </a:r>
            </a:p>
            <a:p>
              <a:pPr marL="12065" marR="5080" defTabSz="457200">
                <a:lnSpc>
                  <a:spcPct val="150000"/>
                </a:lnSpc>
                <a:spcBef>
                  <a:spcPts val="100"/>
                </a:spcBef>
                <a:tabLst>
                  <a:tab pos="241300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EYInterstate"/>
                </a:rPr>
                <a:t>Note: This tab will only be available you have the Healthcare Location Manager profile.</a:t>
              </a:r>
            </a:p>
            <a:p>
              <a:pPr marL="12065" marR="5080" lvl="0" defTabSz="457200">
                <a:lnSpc>
                  <a:spcPct val="150000"/>
                </a:lnSpc>
                <a:spcBef>
                  <a:spcPts val="100"/>
                </a:spcBef>
                <a:tabLst>
                  <a:tab pos="241300" algn="l"/>
                </a:tabLst>
                <a:defRPr/>
              </a:pPr>
              <a:endParaRPr lang="en-US" sz="1600">
                <a:solidFill>
                  <a:srgbClr val="000000"/>
                </a:solidFill>
                <a:latin typeface="EYInterstate"/>
              </a:endParaRPr>
            </a:p>
          </p:txBody>
        </p:sp>
        <p:pic>
          <p:nvPicPr>
            <p:cNvPr id="21" name="Picture 7" descr="Pin icon">
              <a:extLst>
                <a:ext uri="{FF2B5EF4-FFF2-40B4-BE49-F238E27FC236}">
                  <a16:creationId xmlns:a16="http://schemas.microsoft.com/office/drawing/2014/main" id="{01BAF513-320E-4A60-944C-1FF382E2A2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3719" y="3576447"/>
              <a:ext cx="253621" cy="253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9" descr="Up Sort icon">
              <a:extLst>
                <a:ext uri="{FF2B5EF4-FFF2-40B4-BE49-F238E27FC236}">
                  <a16:creationId xmlns:a16="http://schemas.microsoft.com/office/drawing/2014/main" id="{7724D115-8109-4C83-A293-066E10DD31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488" y="4275230"/>
              <a:ext cx="356192" cy="356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Down Sort icon">
              <a:extLst>
                <a:ext uri="{FF2B5EF4-FFF2-40B4-BE49-F238E27FC236}">
                  <a16:creationId xmlns:a16="http://schemas.microsoft.com/office/drawing/2014/main" id="{A83FDA89-67A2-4B05-BEB9-1C97C32692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1574" y="4320541"/>
              <a:ext cx="356192" cy="356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0C61F6DC-AD51-479A-8DBB-A1FBFF16C339}"/>
              </a:ext>
            </a:extLst>
          </p:cNvPr>
          <p:cNvSpPr/>
          <p:nvPr/>
        </p:nvSpPr>
        <p:spPr>
          <a:xfrm>
            <a:off x="3854744" y="1131185"/>
            <a:ext cx="826477" cy="2917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A193794-C8DA-4644-9254-B37E5644DAE1}"/>
              </a:ext>
            </a:extLst>
          </p:cNvPr>
          <p:cNvSpPr/>
          <p:nvPr/>
        </p:nvSpPr>
        <p:spPr>
          <a:xfrm>
            <a:off x="9795384" y="5101768"/>
            <a:ext cx="1232453" cy="507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6" tIns="45720" rIns="91440" bIns="4572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Healthcare Location Manager</a:t>
            </a:r>
          </a:p>
        </p:txBody>
      </p:sp>
    </p:spTree>
    <p:extLst>
      <p:ext uri="{BB962C8B-B14F-4D97-AF65-F5344CB8AC3E}">
        <p14:creationId xmlns:p14="http://schemas.microsoft.com/office/powerpoint/2010/main" val="73420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AC2594-D11C-4228-AFED-72D7CEF102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185" y="914271"/>
            <a:ext cx="8744399" cy="251472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1" name="think-cell Slide" r:id="rId6" imgW="7772400" imgH="10058400" progId="TCLayout.ActiveDocument.1">
                  <p:embed/>
                </p:oleObj>
              </mc:Choice>
              <mc:Fallback>
                <p:oleObj name="think-cell Slide" r:id="rId6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1">
            <a:extLst>
              <a:ext uri="{FF2B5EF4-FFF2-40B4-BE49-F238E27FC236}">
                <a16:creationId xmlns:a16="http://schemas.microsoft.com/office/drawing/2014/main" id="{62CA0B21-B744-FE43-A932-81C21120730C}"/>
              </a:ext>
            </a:extLst>
          </p:cNvPr>
          <p:cNvSpPr txBox="1">
            <a:spLocks/>
          </p:cNvSpPr>
          <p:nvPr/>
        </p:nvSpPr>
        <p:spPr>
          <a:xfrm>
            <a:off x="253934" y="16009"/>
            <a:ext cx="11474771" cy="719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defRPr/>
            </a:pPr>
            <a:r>
              <a:rPr lang="en-US" sz="2000" b="1">
                <a:ln w="0">
                  <a:noFill/>
                </a:ln>
                <a:solidFill>
                  <a:srgbClr val="000000"/>
                </a:solidFill>
                <a:latin typeface="EYInterstate"/>
                <a:cs typeface="Arial"/>
              </a:rPr>
              <a:t>Step 5 of 5: Help and Information </a:t>
            </a:r>
            <a:r>
              <a:rPr kumimoji="0" lang="en-US" sz="2000" b="1" i="0" u="none" strike="noStrike" kern="1200" cap="none" spc="0" normalizeH="0" baseline="0" noProof="0">
                <a:ln w="0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j-ea"/>
                <a:cs typeface="Arial"/>
              </a:rPr>
              <a:t>Tab Overview</a:t>
            </a: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E841121C-0B87-45EF-9992-D117D47969D7}"/>
              </a:ext>
            </a:extLst>
          </p:cNvPr>
          <p:cNvSpPr txBox="1"/>
          <p:nvPr/>
        </p:nvSpPr>
        <p:spPr>
          <a:xfrm>
            <a:off x="460696" y="3694147"/>
            <a:ext cx="8744400" cy="109542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354965" marR="5080" lvl="0" indent="-34290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241300" algn="l"/>
              </a:tabLst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The </a:t>
            </a:r>
            <a:r>
              <a:rPr lang="en-US" sz="1600" b="1" cap="all" baseline="0">
                <a:solidFill>
                  <a:srgbClr val="000000"/>
                </a:solidFill>
                <a:latin typeface="EYInterstate"/>
              </a:rPr>
              <a:t>Hel</a:t>
            </a:r>
            <a:r>
              <a:rPr lang="en-US" sz="1600" b="1" cap="all">
                <a:solidFill>
                  <a:srgbClr val="000000"/>
                </a:solidFill>
                <a:latin typeface="EYInterstate"/>
              </a:rPr>
              <a:t>p &amp; information</a:t>
            </a:r>
            <a:r>
              <a:rPr kumimoji="0" lang="en-US" sz="1600" b="1" i="0" u="none" strike="noStrike" kern="1200" cap="all" spc="0" normalizeH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tab allows you to see Frequently Asked Questions and General </a:t>
            </a:r>
            <a:r>
              <a:rPr lang="en-US" sz="1600">
                <a:solidFill>
                  <a:srgbClr val="000000"/>
                </a:solidFill>
                <a:latin typeface="EYInterstate"/>
              </a:rPr>
              <a:t>Information 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about the CVMS Provider Portal.</a:t>
            </a:r>
            <a:endParaRPr lang="en-US" sz="1600" b="1">
              <a:solidFill>
                <a:srgbClr val="000000"/>
              </a:solidFill>
              <a:latin typeface="EYInterstate"/>
            </a:endParaRPr>
          </a:p>
          <a:p>
            <a:pPr marL="12065" marR="5080" lvl="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241300" algn="l"/>
              </a:tabLst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633FA8-13B6-4F95-93D4-6F9D07A2C460}"/>
              </a:ext>
            </a:extLst>
          </p:cNvPr>
          <p:cNvSpPr/>
          <p:nvPr/>
        </p:nvSpPr>
        <p:spPr>
          <a:xfrm>
            <a:off x="9692805" y="4634552"/>
            <a:ext cx="2315761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Audience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CA515F-B2DA-411C-BCCE-FACC02726E3E}"/>
              </a:ext>
            </a:extLst>
          </p:cNvPr>
          <p:cNvSpPr txBox="1"/>
          <p:nvPr/>
        </p:nvSpPr>
        <p:spPr>
          <a:xfrm>
            <a:off x="9795384" y="1436337"/>
            <a:ext cx="2313052" cy="5078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Tasks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View Help &amp; Information tab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55FE9E-A4D1-4CD8-8397-284CF24715A5}"/>
              </a:ext>
            </a:extLst>
          </p:cNvPr>
          <p:cNvSpPr txBox="1"/>
          <p:nvPr/>
        </p:nvSpPr>
        <p:spPr>
          <a:xfrm>
            <a:off x="9784801" y="2879186"/>
            <a:ext cx="1946503" cy="136960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Tips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  <a:p>
            <a:pPr lvl="0">
              <a:spcAft>
                <a:spcPts val="600"/>
              </a:spcAft>
              <a:buClr>
                <a:srgbClr val="4472C4"/>
              </a:buClr>
              <a:buSzPct val="70000"/>
              <a:defRPr/>
            </a:pPr>
            <a:r>
              <a:rPr lang="en-US" sz="1400" dirty="0">
                <a:solidFill>
                  <a:srgbClr val="000000"/>
                </a:solidFill>
                <a:latin typeface="EYInterstate"/>
              </a:rPr>
              <a:t>Learn more about finding support in the </a:t>
            </a: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CVMS Provider Portal  Accessing Help Resources User Guide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5216D8B-304C-4426-85F3-1CB20101EBCF}"/>
              </a:ext>
            </a:extLst>
          </p:cNvPr>
          <p:cNvSpPr/>
          <p:nvPr/>
        </p:nvSpPr>
        <p:spPr>
          <a:xfrm>
            <a:off x="5454161" y="1390390"/>
            <a:ext cx="1290883" cy="9009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A9AFA9-036D-4224-A74A-AF2B06AA87F5}"/>
              </a:ext>
            </a:extLst>
          </p:cNvPr>
          <p:cNvSpPr/>
          <p:nvPr/>
        </p:nvSpPr>
        <p:spPr>
          <a:xfrm>
            <a:off x="9795384" y="5032320"/>
            <a:ext cx="1232453" cy="507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6" tIns="45720" rIns="91440" bIns="4572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Healthcare Location Manager</a:t>
            </a:r>
          </a:p>
        </p:txBody>
      </p:sp>
    </p:spTree>
    <p:extLst>
      <p:ext uri="{BB962C8B-B14F-4D97-AF65-F5344CB8AC3E}">
        <p14:creationId xmlns:p14="http://schemas.microsoft.com/office/powerpoint/2010/main" val="4165370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954613E-E3F7-D44B-B1D7-C81E923F5BB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89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0954613E-E3F7-D44B-B1D7-C81E923F5B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D44C1A4-CC9D-4A4B-B32B-18DEC47A3A50}"/>
              </a:ext>
            </a:extLst>
          </p:cNvPr>
          <p:cNvSpPr txBox="1"/>
          <p:nvPr/>
        </p:nvSpPr>
        <p:spPr>
          <a:xfrm>
            <a:off x="864523" y="2734358"/>
            <a:ext cx="68339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sz="3600" b="1">
                <a:solidFill>
                  <a:prstClr val="white"/>
                </a:solidFill>
                <a:latin typeface="EYInterstate" panose="02000503020000020004" pitchFamily="2" charset="0"/>
              </a:rPr>
              <a:t>Healthcare Provider:</a:t>
            </a:r>
          </a:p>
          <a:p>
            <a:pPr lvl="0">
              <a:defRPr/>
            </a:pPr>
            <a:r>
              <a:rPr lang="en-US" sz="3600" b="1">
                <a:solidFill>
                  <a:prstClr val="white"/>
                </a:solidFill>
                <a:latin typeface="EYInterstate" panose="02000503020000020004" pitchFamily="2" charset="0"/>
              </a:rPr>
              <a:t>Navigate the CVMS Provider Portal</a:t>
            </a:r>
            <a:endParaRPr lang="en-US" sz="2400" b="1">
              <a:solidFill>
                <a:prstClr val="white"/>
              </a:solidFill>
              <a:latin typeface="EYInterstate" panose="02000503020000020004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66A3C8-6E72-4FCF-9905-10773A6AC923}"/>
              </a:ext>
            </a:extLst>
          </p:cNvPr>
          <p:cNvSpPr txBox="1"/>
          <p:nvPr/>
        </p:nvSpPr>
        <p:spPr>
          <a:xfrm>
            <a:off x="864523" y="3900948"/>
            <a:ext cx="8198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800">
                <a:solidFill>
                  <a:prstClr val="white"/>
                </a:solidFill>
                <a:latin typeface="EYInterstate" panose="02000503020000020004" pitchFamily="2" charset="0"/>
              </a:rPr>
              <a:t>How do I navigate the CVMS Provider Portal as a Healthcare Provider? </a:t>
            </a:r>
          </a:p>
        </p:txBody>
      </p:sp>
    </p:spTree>
    <p:extLst>
      <p:ext uri="{BB962C8B-B14F-4D97-AF65-F5344CB8AC3E}">
        <p14:creationId xmlns:p14="http://schemas.microsoft.com/office/powerpoint/2010/main" val="2226263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0510469-F614-45C9-B13B-1D8BAB58D1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115" y="1058825"/>
            <a:ext cx="9258776" cy="19432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7" name="think-cell Slide" r:id="rId6" imgW="7772400" imgH="10058400" progId="TCLayout.ActiveDocument.1">
                  <p:embed/>
                </p:oleObj>
              </mc:Choice>
              <mc:Fallback>
                <p:oleObj name="think-cell Slide" r:id="rId6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1">
            <a:extLst>
              <a:ext uri="{FF2B5EF4-FFF2-40B4-BE49-F238E27FC236}">
                <a16:creationId xmlns:a16="http://schemas.microsoft.com/office/drawing/2014/main" id="{62CA0B21-B744-FE43-A932-81C21120730C}"/>
              </a:ext>
            </a:extLst>
          </p:cNvPr>
          <p:cNvSpPr txBox="1">
            <a:spLocks/>
          </p:cNvSpPr>
          <p:nvPr/>
        </p:nvSpPr>
        <p:spPr>
          <a:xfrm>
            <a:off x="253934" y="16009"/>
            <a:ext cx="11474771" cy="719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 w="0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j-ea"/>
                <a:cs typeface="Arial"/>
              </a:rPr>
              <a:t>Step 1 of 2: Recipient Tab Overview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BC4F7A-59E0-4679-9562-23B22552BE7F}"/>
              </a:ext>
            </a:extLst>
          </p:cNvPr>
          <p:cNvSpPr/>
          <p:nvPr/>
        </p:nvSpPr>
        <p:spPr>
          <a:xfrm>
            <a:off x="9714943" y="4566693"/>
            <a:ext cx="2315761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Audience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388285-7141-4683-B54A-738D08BB6E0D}"/>
              </a:ext>
            </a:extLst>
          </p:cNvPr>
          <p:cNvSpPr txBox="1"/>
          <p:nvPr/>
        </p:nvSpPr>
        <p:spPr>
          <a:xfrm>
            <a:off x="9795384" y="1436337"/>
            <a:ext cx="2313052" cy="5078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Tasks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View Recipient tab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755D4D-9444-42E5-BCA0-4A23E8DF38A8}"/>
              </a:ext>
            </a:extLst>
          </p:cNvPr>
          <p:cNvSpPr txBox="1"/>
          <p:nvPr/>
        </p:nvSpPr>
        <p:spPr>
          <a:xfrm>
            <a:off x="9784801" y="2879186"/>
            <a:ext cx="1946503" cy="136960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Tips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  <a:p>
            <a:pPr lvl="0">
              <a:spcAft>
                <a:spcPts val="600"/>
              </a:spcAft>
              <a:buClr>
                <a:srgbClr val="4472C4"/>
              </a:buClr>
              <a:buSzPct val="70000"/>
              <a:defRPr/>
            </a:pPr>
            <a:r>
              <a:rPr lang="en-US" sz="1400" dirty="0">
                <a:solidFill>
                  <a:srgbClr val="000000"/>
                </a:solidFill>
                <a:latin typeface="EYInterstate"/>
              </a:rPr>
              <a:t>Learn more about managing your recipients in the </a:t>
            </a: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CVMS Provider Portal Recipient Check-In User Guide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A3516CA-F6C4-4F3B-A9F1-5969ADF926F5}"/>
              </a:ext>
            </a:extLst>
          </p:cNvPr>
          <p:cNvGrpSpPr/>
          <p:nvPr/>
        </p:nvGrpSpPr>
        <p:grpSpPr>
          <a:xfrm>
            <a:off x="447656" y="3557279"/>
            <a:ext cx="9065475" cy="2241896"/>
            <a:chOff x="447656" y="3557279"/>
            <a:chExt cx="9065475" cy="2241896"/>
          </a:xfrm>
        </p:grpSpPr>
        <p:sp>
          <p:nvSpPr>
            <p:cNvPr id="6" name="object 4">
              <a:extLst>
                <a:ext uri="{FF2B5EF4-FFF2-40B4-BE49-F238E27FC236}">
                  <a16:creationId xmlns:a16="http://schemas.microsoft.com/office/drawing/2014/main" id="{E841121C-0B87-45EF-9992-D117D47969D7}"/>
                </a:ext>
              </a:extLst>
            </p:cNvPr>
            <p:cNvSpPr txBox="1"/>
            <p:nvPr/>
          </p:nvSpPr>
          <p:spPr>
            <a:xfrm>
              <a:off x="447656" y="3557279"/>
              <a:ext cx="9065475" cy="2241896"/>
            </a:xfrm>
            <a:prstGeom prst="rect">
              <a:avLst/>
            </a:prstGeom>
          </p:spPr>
          <p:txBody>
            <a:bodyPr vert="horz" wrap="square" lIns="0" tIns="12700" rIns="0" bIns="0" rtlCol="0" anchor="t">
              <a:spAutoFit/>
            </a:bodyPr>
            <a:lstStyle/>
            <a:p>
              <a:pPr marL="354965" marR="5080" lvl="0" indent="-342900" defTabSz="457200">
                <a:lnSpc>
                  <a:spcPct val="150000"/>
                </a:lnSpc>
                <a:spcBef>
                  <a:spcPts val="100"/>
                </a:spcBef>
                <a:buFont typeface="+mj-lt"/>
                <a:buAutoNum type="arabicPeriod"/>
                <a:tabLst>
                  <a:tab pos="241300" algn="l"/>
                </a:tabLst>
                <a:defRPr/>
              </a:pP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The </a:t>
              </a:r>
              <a:r>
                <a:rPr lang="en-US" sz="1600" b="1" cap="all">
                  <a:solidFill>
                    <a:srgbClr val="000000"/>
                  </a:solidFill>
                  <a:latin typeface="EYInterstate"/>
                </a:rPr>
                <a:t>Recipient</a:t>
              </a: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 tab shows a list of recipients at your location</a:t>
              </a:r>
            </a:p>
            <a:p>
              <a:pPr marL="354965" marR="5080" lvl="0" indent="-342900" defTabSz="457200">
                <a:lnSpc>
                  <a:spcPct val="150000"/>
                </a:lnSpc>
                <a:spcBef>
                  <a:spcPts val="100"/>
                </a:spcBef>
                <a:buFont typeface="+mj-lt"/>
                <a:buAutoNum type="arabicPeriod"/>
                <a:tabLst>
                  <a:tab pos="241300" algn="l"/>
                </a:tabLst>
                <a:defRPr/>
              </a:pP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Click the </a:t>
              </a:r>
              <a:r>
                <a:rPr lang="en-US" sz="1600" b="1" cap="all">
                  <a:solidFill>
                    <a:srgbClr val="000000"/>
                  </a:solidFill>
                  <a:latin typeface="EYInterstate"/>
                </a:rPr>
                <a:t>RECIPIENT’s name </a:t>
              </a: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to view their account.</a:t>
              </a:r>
            </a:p>
            <a:p>
              <a:pPr marL="354965" marR="5080" lvl="0" indent="-342900" defTabSz="457200">
                <a:lnSpc>
                  <a:spcPct val="150000"/>
                </a:lnSpc>
                <a:spcBef>
                  <a:spcPts val="100"/>
                </a:spcBef>
                <a:buFont typeface="+mj-lt"/>
                <a:buAutoNum type="arabicPeriod"/>
                <a:tabLst>
                  <a:tab pos="241300" algn="l"/>
                </a:tabLst>
                <a:defRPr/>
              </a:pP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Click the header for the field column you want to sort by. An arrow appears indicating how the list is sorted: from the column’s first record 	   (alphanumerically) or its last        (Down Sort icon).</a:t>
              </a:r>
            </a:p>
            <a:p>
              <a:pPr marL="354965" marR="5080" lvl="0" indent="-342900" defTabSz="457200">
                <a:lnSpc>
                  <a:spcPct val="150000"/>
                </a:lnSpc>
                <a:spcBef>
                  <a:spcPts val="100"/>
                </a:spcBef>
                <a:buFont typeface="+mj-lt"/>
                <a:buAutoNum type="arabicPeriod"/>
                <a:tabLst>
                  <a:tab pos="241300" algn="l"/>
                </a:tabLst>
                <a:defRPr/>
              </a:pP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Type your query into the search bar and press Enter. Click in the bar to check which fields are searchable.</a:t>
              </a:r>
            </a:p>
            <a:p>
              <a:pPr marL="354965" marR="5080" lvl="0" indent="-342900" defTabSz="457200">
                <a:lnSpc>
                  <a:spcPct val="150000"/>
                </a:lnSpc>
                <a:spcBef>
                  <a:spcPts val="100"/>
                </a:spcBef>
                <a:buFont typeface="+mj-lt"/>
                <a:buAutoNum type="arabicPeriod"/>
                <a:tabLst>
                  <a:tab pos="241300" algn="l"/>
                </a:tabLst>
                <a:defRPr/>
              </a:pP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Click the</a:t>
              </a:r>
              <a:r>
                <a:rPr lang="en-US" sz="1600" b="1">
                  <a:solidFill>
                    <a:srgbClr val="000000"/>
                  </a:solidFill>
                  <a:latin typeface="EYInterstate"/>
                </a:rPr>
                <a:t> PRINTABLE VIEW </a:t>
              </a:r>
              <a:r>
                <a:rPr lang="en-US" sz="1600">
                  <a:solidFill>
                    <a:srgbClr val="000000"/>
                  </a:solidFill>
                  <a:latin typeface="EYInterstate"/>
                </a:rPr>
                <a:t>button to open a list of recipients’ printable page.</a:t>
              </a:r>
            </a:p>
          </p:txBody>
        </p:sp>
        <p:pic>
          <p:nvPicPr>
            <p:cNvPr id="21" name="Picture 9" descr="Up Sort icon">
              <a:extLst>
                <a:ext uri="{FF2B5EF4-FFF2-40B4-BE49-F238E27FC236}">
                  <a16:creationId xmlns:a16="http://schemas.microsoft.com/office/drawing/2014/main" id="{4B9B48AB-EF51-4204-8A7F-0A5C2F00EF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4351" y="4696374"/>
              <a:ext cx="356192" cy="356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0" descr="Down Sort icon">
              <a:extLst>
                <a:ext uri="{FF2B5EF4-FFF2-40B4-BE49-F238E27FC236}">
                  <a16:creationId xmlns:a16="http://schemas.microsoft.com/office/drawing/2014/main" id="{B0D98047-66D9-4C8C-A4CC-2A057B3CEC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379" y="4696374"/>
              <a:ext cx="356192" cy="356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98E423E4-E84E-4CBC-A758-EE7037645B66}"/>
              </a:ext>
            </a:extLst>
          </p:cNvPr>
          <p:cNvSpPr/>
          <p:nvPr/>
        </p:nvSpPr>
        <p:spPr>
          <a:xfrm>
            <a:off x="1073079" y="1058825"/>
            <a:ext cx="589085" cy="2553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B1C97DB-5A36-4F40-A0EB-763B1DE5D6B3}"/>
              </a:ext>
            </a:extLst>
          </p:cNvPr>
          <p:cNvSpPr/>
          <p:nvPr/>
        </p:nvSpPr>
        <p:spPr>
          <a:xfrm>
            <a:off x="9795384" y="4912517"/>
            <a:ext cx="1232453" cy="507602"/>
          </a:xfrm>
          <a:prstGeom prst="rect">
            <a:avLst/>
          </a:prstGeom>
          <a:solidFill>
            <a:srgbClr val="9DC3E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6" tIns="45720" rIns="91440" bIns="4572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Healthcare Provider</a:t>
            </a:r>
          </a:p>
        </p:txBody>
      </p:sp>
    </p:spTree>
    <p:extLst>
      <p:ext uri="{BB962C8B-B14F-4D97-AF65-F5344CB8AC3E}">
        <p14:creationId xmlns:p14="http://schemas.microsoft.com/office/powerpoint/2010/main" val="3536923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5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1">
            <a:extLst>
              <a:ext uri="{FF2B5EF4-FFF2-40B4-BE49-F238E27FC236}">
                <a16:creationId xmlns:a16="http://schemas.microsoft.com/office/drawing/2014/main" id="{62CA0B21-B744-FE43-A932-81C21120730C}"/>
              </a:ext>
            </a:extLst>
          </p:cNvPr>
          <p:cNvSpPr txBox="1">
            <a:spLocks/>
          </p:cNvSpPr>
          <p:nvPr/>
        </p:nvSpPr>
        <p:spPr>
          <a:xfrm>
            <a:off x="253934" y="16009"/>
            <a:ext cx="11474771" cy="719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>
              <a:defRPr/>
            </a:pPr>
            <a:r>
              <a:rPr lang="en-US" sz="2000" b="1">
                <a:ln w="0">
                  <a:noFill/>
                </a:ln>
                <a:solidFill>
                  <a:srgbClr val="000000"/>
                </a:solidFill>
                <a:latin typeface="EYInterstate"/>
                <a:cs typeface="Arial"/>
              </a:rPr>
              <a:t>Step 2 of 2: Help and Information </a:t>
            </a:r>
            <a:r>
              <a:rPr kumimoji="0" lang="en-US" sz="2000" b="1" i="0" u="none" strike="noStrike" kern="1200" cap="none" spc="0" normalizeH="0" baseline="0" noProof="0">
                <a:ln w="0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j-ea"/>
                <a:cs typeface="Arial"/>
              </a:rPr>
              <a:t>Tab Overview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633FA8-13B6-4F95-93D4-6F9D07A2C460}"/>
              </a:ext>
            </a:extLst>
          </p:cNvPr>
          <p:cNvSpPr/>
          <p:nvPr/>
        </p:nvSpPr>
        <p:spPr>
          <a:xfrm>
            <a:off x="9692805" y="4510177"/>
            <a:ext cx="2315761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Audience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CA515F-B2DA-411C-BCCE-FACC02726E3E}"/>
              </a:ext>
            </a:extLst>
          </p:cNvPr>
          <p:cNvSpPr txBox="1"/>
          <p:nvPr/>
        </p:nvSpPr>
        <p:spPr>
          <a:xfrm>
            <a:off x="9795384" y="1436337"/>
            <a:ext cx="2313052" cy="5078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Tasks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View Help &amp; Information tab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55FE9E-A4D1-4CD8-8397-284CF24715A5}"/>
              </a:ext>
            </a:extLst>
          </p:cNvPr>
          <p:cNvSpPr txBox="1"/>
          <p:nvPr/>
        </p:nvSpPr>
        <p:spPr>
          <a:xfrm>
            <a:off x="9784801" y="2879186"/>
            <a:ext cx="1946503" cy="115416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Tips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  <a:p>
            <a:pPr lvl="0">
              <a:spcAft>
                <a:spcPts val="600"/>
              </a:spcAft>
              <a:buClr>
                <a:srgbClr val="4472C4"/>
              </a:buClr>
              <a:buSzPct val="70000"/>
              <a:defRPr/>
            </a:pPr>
            <a:r>
              <a:rPr lang="en-US" sz="1400" dirty="0">
                <a:solidFill>
                  <a:srgbClr val="000000"/>
                </a:solidFill>
                <a:latin typeface="EYInterstate"/>
              </a:rPr>
              <a:t>Learn more about finding support in the </a:t>
            </a: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CVMS Provider Portal Help </a:t>
            </a:r>
            <a:r>
              <a:rPr lang="en-US" sz="1400" b="1">
                <a:solidFill>
                  <a:srgbClr val="000000"/>
                </a:solidFill>
                <a:latin typeface="EYInterstate"/>
              </a:rPr>
              <a:t>Resources User Guide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AE9FBA-27A5-491D-B2EA-E920AF6BA9C2}"/>
              </a:ext>
            </a:extLst>
          </p:cNvPr>
          <p:cNvSpPr/>
          <p:nvPr/>
        </p:nvSpPr>
        <p:spPr>
          <a:xfrm>
            <a:off x="460696" y="4052592"/>
            <a:ext cx="8553526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965" marR="5080" lvl="0" indent="-342900" defTabSz="457200">
              <a:lnSpc>
                <a:spcPct val="150000"/>
              </a:lnSpc>
              <a:spcBef>
                <a:spcPts val="100"/>
              </a:spcBef>
              <a:buFont typeface="+mj-lt"/>
              <a:buAutoNum type="arabicPeriod"/>
              <a:tabLst>
                <a:tab pos="241300" algn="l"/>
              </a:tabLst>
              <a:defRPr/>
            </a:pPr>
            <a:r>
              <a:rPr lang="en-US">
                <a:solidFill>
                  <a:srgbClr val="000000"/>
                </a:solidFill>
                <a:latin typeface="EYInterstate"/>
              </a:rPr>
              <a:t>Within the </a:t>
            </a:r>
            <a:r>
              <a:rPr lang="en-US" b="1">
                <a:solidFill>
                  <a:srgbClr val="000000"/>
                </a:solidFill>
                <a:latin typeface="EYInterstate"/>
              </a:rPr>
              <a:t>HELP &amp; INFORMATION </a:t>
            </a:r>
            <a:r>
              <a:rPr lang="en-US">
                <a:solidFill>
                  <a:srgbClr val="000000"/>
                </a:solidFill>
                <a:latin typeface="EYInterstate"/>
              </a:rPr>
              <a:t>tab, you can see Frequently Asked Questions about the CVMS Provider Portal.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E4A7EA0-709E-473E-8834-38622E11E818}"/>
              </a:ext>
            </a:extLst>
          </p:cNvPr>
          <p:cNvSpPr/>
          <p:nvPr/>
        </p:nvSpPr>
        <p:spPr>
          <a:xfrm>
            <a:off x="6960719" y="1169544"/>
            <a:ext cx="589085" cy="2553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824DED-4562-4FD5-B3AC-4864C9FE37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0696" y="998891"/>
            <a:ext cx="7442582" cy="288304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49C3CEB-E951-4DEF-ADA0-CB8D6480FA62}"/>
              </a:ext>
            </a:extLst>
          </p:cNvPr>
          <p:cNvSpPr/>
          <p:nvPr/>
        </p:nvSpPr>
        <p:spPr>
          <a:xfrm>
            <a:off x="9795384" y="4900942"/>
            <a:ext cx="1232453" cy="507602"/>
          </a:xfrm>
          <a:prstGeom prst="rect">
            <a:avLst/>
          </a:prstGeom>
          <a:solidFill>
            <a:srgbClr val="9DC3E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6" tIns="45720" rIns="91440" bIns="4572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Healthcare Provider</a:t>
            </a:r>
          </a:p>
        </p:txBody>
      </p:sp>
    </p:spTree>
    <p:extLst>
      <p:ext uri="{BB962C8B-B14F-4D97-AF65-F5344CB8AC3E}">
        <p14:creationId xmlns:p14="http://schemas.microsoft.com/office/powerpoint/2010/main" val="865343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954613E-E3F7-D44B-B1D7-C81E923F5BB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3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0954613E-E3F7-D44B-B1D7-C81E923F5B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D44C1A4-CC9D-4A4B-B32B-18DEC47A3A50}"/>
              </a:ext>
            </a:extLst>
          </p:cNvPr>
          <p:cNvSpPr txBox="1"/>
          <p:nvPr/>
        </p:nvSpPr>
        <p:spPr>
          <a:xfrm>
            <a:off x="864523" y="2734358"/>
            <a:ext cx="2222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sz="3600" b="1">
                <a:solidFill>
                  <a:prstClr val="white"/>
                </a:solidFill>
                <a:latin typeface="EYInterstate" panose="02000503020000020004" pitchFamily="2" charset="0"/>
              </a:rPr>
              <a:t>Appendix</a:t>
            </a:r>
            <a:endParaRPr lang="en-US" sz="2400" b="1">
              <a:solidFill>
                <a:prstClr val="white"/>
              </a:solidFill>
              <a:latin typeface="EYInterstate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08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FEE66-61A5-4F9D-95B9-7DA490811A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253331"/>
            <a:ext cx="10515600" cy="4351338"/>
          </a:xfrm>
          <a:prstGeom prst="rect">
            <a:avLst/>
          </a:prstGeom>
          <a:ln w="38100">
            <a:solidFill>
              <a:srgbClr val="FFC000"/>
            </a:solidFill>
            <a:prstDash val="lgDash"/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sz="3200"/>
              <a:t>If you have any questions, please submit all inquiries to:</a:t>
            </a:r>
          </a:p>
          <a:p>
            <a:pPr marL="0" indent="0" algn="ctr">
              <a:buNone/>
            </a:pPr>
            <a:endParaRPr lang="en-US" sz="3200"/>
          </a:p>
          <a:p>
            <a:pPr marL="0" indent="0" algn="ctr">
              <a:buNone/>
            </a:pPr>
            <a:r>
              <a:rPr lang="en-US" sz="3200"/>
              <a:t> </a:t>
            </a:r>
            <a:r>
              <a:rPr lang="en-US" sz="3200" u="sng">
                <a:hlinkClick r:id="rId2" tooltip="mailto:cvms-help@dhhs.nc.gov"/>
              </a:rPr>
              <a:t>CVMS-Help@dhhs.nc.gov</a:t>
            </a:r>
            <a:endParaRPr lang="en-US" sz="3200"/>
          </a:p>
        </p:txBody>
      </p:sp>
      <p:pic>
        <p:nvPicPr>
          <p:cNvPr id="5" name="Graphic 4" descr="Help">
            <a:extLst>
              <a:ext uri="{FF2B5EF4-FFF2-40B4-BE49-F238E27FC236}">
                <a16:creationId xmlns:a16="http://schemas.microsoft.com/office/drawing/2014/main" id="{3143FE0E-9341-4391-87DE-2BBCC8B801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65472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865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1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1">
            <a:extLst>
              <a:ext uri="{FF2B5EF4-FFF2-40B4-BE49-F238E27FC236}">
                <a16:creationId xmlns:a16="http://schemas.microsoft.com/office/drawing/2014/main" id="{62CA0B21-B744-FE43-A932-81C21120730C}"/>
              </a:ext>
            </a:extLst>
          </p:cNvPr>
          <p:cNvSpPr txBox="1">
            <a:spLocks/>
          </p:cNvSpPr>
          <p:nvPr/>
        </p:nvSpPr>
        <p:spPr>
          <a:xfrm>
            <a:off x="253934" y="16009"/>
            <a:ext cx="11474771" cy="719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 w="0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j-ea"/>
                <a:cs typeface="Arial"/>
              </a:rPr>
              <a:t>Additional Notes</a:t>
            </a: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E841121C-0B87-45EF-9992-D117D47969D7}"/>
              </a:ext>
            </a:extLst>
          </p:cNvPr>
          <p:cNvSpPr txBox="1"/>
          <p:nvPr/>
        </p:nvSpPr>
        <p:spPr>
          <a:xfrm>
            <a:off x="407743" y="833500"/>
            <a:ext cx="10947829" cy="605037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065" marR="5080" defTabSz="457200">
              <a:lnSpc>
                <a:spcPct val="150000"/>
              </a:lnSpc>
              <a:spcBef>
                <a:spcPts val="100"/>
              </a:spcBef>
              <a:tabLst>
                <a:tab pos="241300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EYInterstate"/>
              </a:rPr>
              <a:t>Key Items:</a:t>
            </a:r>
          </a:p>
          <a:p>
            <a:pPr marL="297815" marR="5080" indent="-285750" defTabSz="457200">
              <a:lnSpc>
                <a:spcPct val="15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  <a:defRPr/>
            </a:pPr>
            <a:r>
              <a:rPr lang="en-US" sz="1600" b="1">
                <a:solidFill>
                  <a:schemeClr val="accent1"/>
                </a:solidFill>
              </a:rPr>
              <a:t>Hyperlink</a:t>
            </a:r>
            <a:r>
              <a:rPr lang="en-US" sz="1600"/>
              <a:t>s appear as light blue and will provide additional information or navigation.</a:t>
            </a:r>
          </a:p>
          <a:p>
            <a:pPr marL="297815" marR="5080" indent="-285750" defTabSz="457200">
              <a:lnSpc>
                <a:spcPct val="15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  <a:defRPr/>
            </a:pPr>
            <a:r>
              <a:rPr lang="en-US" sz="1600" b="1">
                <a:solidFill>
                  <a:srgbClr val="FF0000"/>
                </a:solidFill>
                <a:latin typeface="EYInterstate"/>
              </a:rPr>
              <a:t>* Asterisks </a:t>
            </a:r>
            <a:r>
              <a:rPr lang="en-US" sz="1600">
                <a:latin typeface="EYInterstate"/>
              </a:rPr>
              <a:t>are used to denote required information.</a:t>
            </a:r>
          </a:p>
          <a:p>
            <a:pPr marL="297815" marR="5080" indent="-285750" defTabSz="457200">
              <a:lnSpc>
                <a:spcPct val="15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  <a:defRPr/>
            </a:pPr>
            <a:r>
              <a:rPr lang="en-US" sz="1600">
                <a:latin typeface="EYInterstate"/>
              </a:rPr>
              <a:t>    A Toggle can be clicked to see selectable options.</a:t>
            </a:r>
          </a:p>
          <a:p>
            <a:pPr marL="297815" marR="5080" indent="-285750" defTabSz="457200">
              <a:lnSpc>
                <a:spcPct val="15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  <a:defRPr/>
            </a:pPr>
            <a:r>
              <a:rPr lang="en-US" sz="1600">
                <a:latin typeface="EYInterstate"/>
              </a:rPr>
              <a:t>      A Pen can be clicked to make edits to the field.</a:t>
            </a:r>
          </a:p>
          <a:p>
            <a:pPr marL="297815" marR="5080" indent="-285750" defTabSz="457200">
              <a:lnSpc>
                <a:spcPct val="15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  <a:defRPr/>
            </a:pPr>
            <a:r>
              <a:rPr lang="en-US" sz="1600">
                <a:latin typeface="EYInterstate"/>
              </a:rPr>
              <a:t>                    Navigation Buttons can be clicked on to progress to the “next” or the “previous” step in a task.</a:t>
            </a:r>
          </a:p>
          <a:p>
            <a:pPr marL="297815" marR="5080" indent="-285750" defTabSz="457200">
              <a:lnSpc>
                <a:spcPct val="15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41300" algn="l"/>
              </a:tabLst>
              <a:defRPr/>
            </a:pPr>
            <a:r>
              <a:rPr lang="en-US" sz="1600">
                <a:latin typeface="EYInterstate"/>
              </a:rPr>
              <a:t>             A Pause button can be clicked if you wish to step away / and return to your form later. You will be prompted to review your previously entered data upon your return/ login. </a:t>
            </a:r>
          </a:p>
          <a:p>
            <a:pPr marL="12065" marR="5080" defTabSz="457200">
              <a:lnSpc>
                <a:spcPct val="150000"/>
              </a:lnSpc>
              <a:spcBef>
                <a:spcPts val="100"/>
              </a:spcBef>
              <a:tabLst>
                <a:tab pos="241300" algn="l"/>
              </a:tabLst>
              <a:defRPr/>
            </a:pPr>
            <a:endParaRPr lang="en-US" sz="1600" b="1">
              <a:solidFill>
                <a:srgbClr val="000000"/>
              </a:solidFill>
              <a:latin typeface="EYInterstate"/>
            </a:endParaRPr>
          </a:p>
          <a:p>
            <a:pPr marL="12065" marR="5080" defTabSz="457200">
              <a:lnSpc>
                <a:spcPct val="150000"/>
              </a:lnSpc>
              <a:spcBef>
                <a:spcPts val="100"/>
              </a:spcBef>
              <a:tabLst>
                <a:tab pos="241300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EYInterstate"/>
              </a:rPr>
              <a:t>Contact Information: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600"/>
              <a:t>All questions should be directed to </a:t>
            </a:r>
            <a:r>
              <a:rPr lang="en-US" sz="1600">
                <a:hlinkClick r:id="rId7"/>
              </a:rPr>
              <a:t>CVMS-Help@dhhs.nc.gov</a:t>
            </a:r>
            <a:r>
              <a:rPr lang="en-US" sz="1600"/>
              <a:t>. </a:t>
            </a:r>
            <a:endParaRPr lang="en-US" sz="1600" b="1">
              <a:solidFill>
                <a:srgbClr val="000000"/>
              </a:solidFill>
              <a:latin typeface="EYInterstate"/>
            </a:endParaRPr>
          </a:p>
          <a:p>
            <a:pPr marL="12065" marR="5080" lvl="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241300" algn="l"/>
              </a:tabLst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  <a:p>
            <a:pPr marL="12065" marR="5080" lvl="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241300" algn="l"/>
              </a:tabLst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Supported Web Browsers: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/>
              <a:t>Please use the latest version of Chrome, Firefox or Safari to use this tool.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>
                <a:hlinkClick r:id="rId8"/>
              </a:rPr>
              <a:t>https://help.salesforce.com/articleView?id=getstart_browsers_sfx.htm&amp;type=5</a:t>
            </a:r>
            <a:endParaRPr lang="en-US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/>
              <a:t>Note, Internet Explorer and Edge (Non-Chromium) will not be supported beginning January 2021.</a:t>
            </a:r>
          </a:p>
          <a:p>
            <a:endParaRPr lang="en-US" sz="1600"/>
          </a:p>
          <a:p>
            <a:r>
              <a:rPr lang="en-US" sz="1600"/>
              <a:t> 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</p:txBody>
      </p:sp>
      <p:pic>
        <p:nvPicPr>
          <p:cNvPr id="97287" name="Picture 7">
            <a:extLst>
              <a:ext uri="{FF2B5EF4-FFF2-40B4-BE49-F238E27FC236}">
                <a16:creationId xmlns:a16="http://schemas.microsoft.com/office/drawing/2014/main" id="{CCCF4E5D-3184-49FC-9E62-CC09501B9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20" y="2097265"/>
            <a:ext cx="22860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289" name="Picture 9">
            <a:extLst>
              <a:ext uri="{FF2B5EF4-FFF2-40B4-BE49-F238E27FC236}">
                <a16:creationId xmlns:a16="http://schemas.microsoft.com/office/drawing/2014/main" id="{95617E9A-A4AE-4218-AB53-3324D03B1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97" y="2491779"/>
            <a:ext cx="2286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291" name="Picture 11">
            <a:extLst>
              <a:ext uri="{FF2B5EF4-FFF2-40B4-BE49-F238E27FC236}">
                <a16:creationId xmlns:a16="http://schemas.microsoft.com/office/drawing/2014/main" id="{14DD0EEB-28CE-40DF-9939-E128F6EAC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18" y="2824711"/>
            <a:ext cx="995964" cy="268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293" name="Picture 13">
            <a:extLst>
              <a:ext uri="{FF2B5EF4-FFF2-40B4-BE49-F238E27FC236}">
                <a16:creationId xmlns:a16="http://schemas.microsoft.com/office/drawing/2014/main" id="{5EDB2E5A-8343-444C-BC13-7F05B70D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19" y="3200175"/>
            <a:ext cx="550155" cy="27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782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29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1">
            <a:extLst>
              <a:ext uri="{FF2B5EF4-FFF2-40B4-BE49-F238E27FC236}">
                <a16:creationId xmlns:a16="http://schemas.microsoft.com/office/drawing/2014/main" id="{62CA0B21-B744-FE43-A932-81C21120730C}"/>
              </a:ext>
            </a:extLst>
          </p:cNvPr>
          <p:cNvSpPr txBox="1">
            <a:spLocks/>
          </p:cNvSpPr>
          <p:nvPr/>
        </p:nvSpPr>
        <p:spPr>
          <a:xfrm>
            <a:off x="253934" y="16009"/>
            <a:ext cx="11474771" cy="719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 w="0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j-ea"/>
                <a:cs typeface="Arial"/>
              </a:rPr>
              <a:t>How to Obtain an NCID</a:t>
            </a: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E841121C-0B87-45EF-9992-D117D47969D7}"/>
              </a:ext>
            </a:extLst>
          </p:cNvPr>
          <p:cNvSpPr txBox="1"/>
          <p:nvPr/>
        </p:nvSpPr>
        <p:spPr>
          <a:xfrm>
            <a:off x="407744" y="833500"/>
            <a:ext cx="5819436" cy="549124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065" marR="5080" defTabSz="457200">
              <a:lnSpc>
                <a:spcPct val="150000"/>
              </a:lnSpc>
              <a:spcBef>
                <a:spcPts val="100"/>
              </a:spcBef>
              <a:tabLst>
                <a:tab pos="241300" algn="l"/>
              </a:tabLst>
              <a:defRPr/>
            </a:pPr>
            <a:r>
              <a:rPr lang="en-US" sz="1600" b="1" dirty="0">
                <a:solidFill>
                  <a:srgbClr val="000000"/>
                </a:solidFill>
                <a:latin typeface="EYInterstate"/>
              </a:rPr>
              <a:t>Instructions for a user to create an NCID:</a:t>
            </a:r>
          </a:p>
          <a:p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Navigate to </a:t>
            </a:r>
            <a:r>
              <a:rPr lang="en-US" u="sng" dirty="0">
                <a:hlinkClick r:id="rId7"/>
              </a:rPr>
              <a:t>https://ncid.nc.gov/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Click </a:t>
            </a:r>
            <a:r>
              <a:rPr lang="en-US" b="1" dirty="0"/>
              <a:t>Register!</a:t>
            </a:r>
            <a:r>
              <a:rPr lang="en-US" dirty="0"/>
              <a:t> (in the bottom right corner of the blue box)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Click </a:t>
            </a:r>
            <a:r>
              <a:rPr lang="en-US" b="1" dirty="0"/>
              <a:t>Business</a:t>
            </a:r>
            <a:r>
              <a:rPr lang="en-US" dirty="0"/>
              <a:t> user type option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Complete the required fields to create an NCID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Follow the steps to access your NCID account </a:t>
            </a:r>
            <a:r>
              <a:rPr lang="en-US" b="1" dirty="0"/>
              <a:t>and</a:t>
            </a:r>
            <a:r>
              <a:rPr lang="en-US" dirty="0"/>
              <a:t> create your security questions</a:t>
            </a:r>
            <a:r>
              <a:rPr lang="en-US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EYInterstate"/>
              </a:rPr>
              <a:t>Once created, you will need to provide your NCID username to the designated Vaccine Coordinator for your location so they can request access to CVMS for you.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EYInterstate"/>
              </a:rPr>
              <a:t>Once access has been granted by NC DHHS, the Vaccine Coordinator for your location should notify you that you are able to log in to the CVMS Provider Portal.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EYInterstate"/>
              </a:rPr>
              <a:t>If you have any questions </a:t>
            </a:r>
            <a:r>
              <a:rPr lang="en-US" sz="1600" b="1" dirty="0">
                <a:solidFill>
                  <a:srgbClr val="000000"/>
                </a:solidFill>
                <a:latin typeface="EYInterstate"/>
              </a:rPr>
              <a:t>or need assistance in identify the Vaccine Coordinator for your location</a:t>
            </a:r>
            <a:r>
              <a:rPr lang="en-US" sz="1600" dirty="0">
                <a:solidFill>
                  <a:srgbClr val="000000"/>
                </a:solidFill>
                <a:latin typeface="EYInterstate"/>
              </a:rPr>
              <a:t>, please submit </a:t>
            </a:r>
            <a:r>
              <a:rPr lang="en-US" sz="1600">
                <a:solidFill>
                  <a:srgbClr val="000000"/>
                </a:solidFill>
                <a:latin typeface="EYInterstate"/>
              </a:rPr>
              <a:t>all inquiries </a:t>
            </a:r>
            <a:r>
              <a:rPr lang="en-US" sz="1600" dirty="0">
                <a:solidFill>
                  <a:srgbClr val="000000"/>
                </a:solidFill>
                <a:latin typeface="EYInterstate"/>
              </a:rPr>
              <a:t>to: </a:t>
            </a:r>
            <a:r>
              <a:rPr lang="en-US" sz="1600" dirty="0">
                <a:solidFill>
                  <a:srgbClr val="000000"/>
                </a:solidFill>
                <a:latin typeface="EYInterstate"/>
                <a:hlinkClick r:id="rId8"/>
              </a:rPr>
              <a:t>CVMS-Help@dhhs.nc.gov</a:t>
            </a:r>
            <a:r>
              <a:rPr lang="en-US" sz="1600" dirty="0">
                <a:solidFill>
                  <a:srgbClr val="000000"/>
                </a:solidFill>
                <a:latin typeface="EYInterstate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B918475-5E43-4FDD-9C20-DB0C5404C1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2884" y="1073029"/>
            <a:ext cx="3587934" cy="4711942"/>
          </a:xfrm>
          <a:prstGeom prst="rect">
            <a:avLst/>
          </a:prstGeom>
          <a:ln w="28575">
            <a:solidFill>
              <a:schemeClr val="tx1"/>
            </a:solidFill>
          </a:ln>
          <a:effectLst/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40CC8F2-68EB-44BD-8111-9E5A30EE4C0C}"/>
              </a:ext>
            </a:extLst>
          </p:cNvPr>
          <p:cNvSpPr/>
          <p:nvPr/>
        </p:nvSpPr>
        <p:spPr>
          <a:xfrm>
            <a:off x="9734308" y="4201610"/>
            <a:ext cx="552903" cy="2253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70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1">
            <a:extLst>
              <a:ext uri="{FF2B5EF4-FFF2-40B4-BE49-F238E27FC236}">
                <a16:creationId xmlns:a16="http://schemas.microsoft.com/office/drawing/2014/main" id="{62CA0B21-B744-FE43-A932-81C21120730C}"/>
              </a:ext>
            </a:extLst>
          </p:cNvPr>
          <p:cNvSpPr txBox="1">
            <a:spLocks/>
          </p:cNvSpPr>
          <p:nvPr/>
        </p:nvSpPr>
        <p:spPr>
          <a:xfrm>
            <a:off x="349184" y="-5158"/>
            <a:ext cx="11474771" cy="719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 w="0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anose="02000503020000020004" pitchFamily="2" charset="0"/>
                <a:cs typeface="Arial" panose="020B0604020202020204" pitchFamily="34" charset="0"/>
              </a:rPr>
              <a:t>Table of Contents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E0EA485-49A3-4D08-AC46-48F0A11D58BA}"/>
              </a:ext>
            </a:extLst>
          </p:cNvPr>
          <p:cNvCxnSpPr>
            <a:cxnSpLocks/>
          </p:cNvCxnSpPr>
          <p:nvPr/>
        </p:nvCxnSpPr>
        <p:spPr>
          <a:xfrm flipV="1">
            <a:off x="349185" y="713894"/>
            <a:ext cx="11474771" cy="930"/>
          </a:xfrm>
          <a:prstGeom prst="straightConnector1">
            <a:avLst/>
          </a:prstGeom>
          <a:noFill/>
          <a:ln w="28575" cap="flat" cmpd="sng" algn="ctr">
            <a:solidFill>
              <a:srgbClr val="0070C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B1BD31-3AF9-4B81-93FC-724146010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71372"/>
              </p:ext>
            </p:extLst>
          </p:nvPr>
        </p:nvGraphicFramePr>
        <p:xfrm>
          <a:off x="406400" y="2134161"/>
          <a:ext cx="11379200" cy="2198811"/>
        </p:xfrm>
        <a:graphic>
          <a:graphicData uri="http://schemas.openxmlformats.org/drawingml/2006/table">
            <a:tbl>
              <a:tblPr firstRow="1" bandRow="1"/>
              <a:tblGrid>
                <a:gridCol w="924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947"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457200" rtl="0" eaLnBrk="1" latinLnBrk="0" hangingPunct="1"/>
                      <a:r>
                        <a:rPr lang="en-US" sz="1400" b="1" kern="1200">
                          <a:solidFill>
                            <a:schemeClr val="bg1"/>
                          </a:solidFill>
                          <a:latin typeface="EYInterstate"/>
                          <a:ea typeface="+mn-ea"/>
                          <a:cs typeface="+mn-cs"/>
                        </a:rPr>
                        <a:t>Process Overview</a:t>
                      </a:r>
                    </a:p>
                  </a:txBody>
                  <a:tcPr marL="121920" marR="12192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/>
                    </a:solidFill>
                  </a:tcPr>
                </a:tc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b="1" kern="1200">
                          <a:solidFill>
                            <a:schemeClr val="bg1"/>
                          </a:solidFill>
                          <a:latin typeface="Arial"/>
                        </a:defRPr>
                      </a:lvl9pPr>
                    </a:lstStyle>
                    <a:p>
                      <a:pPr lvl="1" algn="r"/>
                      <a:r>
                        <a:rPr lang="en-US" sz="1100" b="1" kern="1200">
                          <a:solidFill>
                            <a:schemeClr val="bg1"/>
                          </a:solidFill>
                          <a:latin typeface="EYInterstate" panose="02000503020000020004" pitchFamily="2" charset="0"/>
                          <a:ea typeface="+mn-ea"/>
                          <a:cs typeface="+mn-cs"/>
                        </a:rPr>
                        <a:t>4 - 5</a:t>
                      </a:r>
                    </a:p>
                  </a:txBody>
                  <a:tcPr marL="121920" marR="12192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043">
                <a:tc>
                  <a:txBody>
                    <a:bodyPr/>
                    <a:lstStyle/>
                    <a:p>
                      <a:pPr marL="0" indent="0" algn="l" defTabSz="4572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200" b="0" kern="1200">
                        <a:solidFill>
                          <a:schemeClr val="tx1"/>
                        </a:solidFill>
                        <a:latin typeface="EYInterstate"/>
                        <a:ea typeface="+mn-ea"/>
                        <a:cs typeface="+mn-cs"/>
                      </a:endParaRPr>
                    </a:p>
                  </a:txBody>
                  <a:tcPr marL="121920" marR="12192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r"/>
                      <a:endParaRPr lang="en-US" sz="1100" b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YInterstate" panose="02000503020000020004" pitchFamily="2" charset="0"/>
                      </a:endParaRPr>
                    </a:p>
                  </a:txBody>
                  <a:tcPr marL="121920" marR="12192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515071"/>
                  </a:ext>
                </a:extLst>
              </a:tr>
              <a:tr h="251947"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>
                          <a:solidFill>
                            <a:schemeClr val="bg1"/>
                          </a:solidFill>
                          <a:latin typeface="EYInterstate"/>
                        </a:rPr>
                        <a:t>Log In to CVMS Provider Portal</a:t>
                      </a:r>
                    </a:p>
                  </a:txBody>
                  <a:tcPr marL="121920" marR="12192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/>
                    </a:solidFill>
                  </a:tcPr>
                </a:tc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457200" lvl="1" algn="r" defTabSz="457200" rtl="0" eaLnBrk="1" latinLnBrk="0" hangingPunct="1"/>
                      <a:r>
                        <a:rPr lang="en-US" sz="1100" b="1" kern="1200">
                          <a:solidFill>
                            <a:schemeClr val="bg1"/>
                          </a:solidFill>
                          <a:latin typeface="EYInterstate" panose="02000503020000020004" pitchFamily="2" charset="0"/>
                          <a:ea typeface="+mn-ea"/>
                          <a:cs typeface="+mn-cs"/>
                        </a:rPr>
                        <a:t>6 - 9</a:t>
                      </a:r>
                    </a:p>
                  </a:txBody>
                  <a:tcPr marL="121920" marR="12192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043"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indent="-1714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b="0" kern="1200">
                        <a:solidFill>
                          <a:schemeClr val="tx1"/>
                        </a:solidFill>
                        <a:latin typeface="EYInterstate"/>
                        <a:ea typeface="+mn-ea"/>
                        <a:cs typeface="+mn-cs"/>
                      </a:endParaRPr>
                    </a:p>
                  </a:txBody>
                  <a:tcPr marL="121920" marR="12192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457200" lvl="1" algn="r" defTabSz="457200" rtl="0" eaLnBrk="1" latinLnBrk="0" hangingPunct="1"/>
                      <a:endParaRPr lang="en-US" sz="1100" b="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YInterstate" panose="02000503020000020004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150173"/>
                  </a:ext>
                </a:extLst>
              </a:tr>
              <a:tr h="251947"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400" b="1">
                          <a:solidFill>
                            <a:schemeClr val="bg1"/>
                          </a:solidFill>
                          <a:latin typeface="EYInterstate"/>
                        </a:rPr>
                        <a:t>Provider Location Manager: Navigate CVMS Provider Portal</a:t>
                      </a:r>
                    </a:p>
                  </a:txBody>
                  <a:tcPr marL="121920" marR="12192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/>
                    </a:solidFill>
                  </a:tcPr>
                </a:tc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457200" lvl="1" algn="r" defTabSz="457200" rtl="0" eaLnBrk="1" latinLnBrk="0" hangingPunct="1"/>
                      <a:r>
                        <a:rPr lang="en-US" sz="1100" b="1" kern="1200">
                          <a:solidFill>
                            <a:schemeClr val="bg1"/>
                          </a:solidFill>
                          <a:latin typeface="EYInterstate" panose="02000503020000020004" pitchFamily="2" charset="0"/>
                          <a:ea typeface="+mn-ea"/>
                          <a:cs typeface="+mn-cs"/>
                        </a:rPr>
                        <a:t>10 - 15</a:t>
                      </a:r>
                    </a:p>
                  </a:txBody>
                  <a:tcPr marL="121920" marR="12192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043"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171450" marR="0" lvl="0" indent="-171450" algn="l" defTabSz="913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200">
                        <a:latin typeface="EYInterstate"/>
                        <a:cs typeface="Calibri"/>
                      </a:endParaRPr>
                    </a:p>
                  </a:txBody>
                  <a:tcPr marL="121920" marR="12192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457200" lvl="1" algn="r" defTabSz="457200" rtl="0" eaLnBrk="1" latinLnBrk="0" hangingPunct="1"/>
                      <a:endParaRPr lang="en-US" sz="1100" b="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YInterstate" panose="02000503020000020004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1947"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3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EYInterstate"/>
                        </a:rPr>
                        <a:t>Healthcare Provider: Navigate Healthcare Provider Portal</a:t>
                      </a:r>
                    </a:p>
                  </a:txBody>
                  <a:tcPr marL="121920" marR="121920" marT="0" marB="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/>
                    </a:solidFill>
                  </a:tcPr>
                </a:tc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457200" lvl="1" algn="r" defTabSz="457200" rtl="0" eaLnBrk="1" latinLnBrk="0" hangingPunct="1"/>
                      <a:r>
                        <a:rPr lang="en-US" sz="1100" b="1" kern="1200">
                          <a:solidFill>
                            <a:schemeClr val="bg1"/>
                          </a:solidFill>
                          <a:latin typeface="EYInterstate" panose="02000503020000020004" pitchFamily="2" charset="0"/>
                          <a:ea typeface="+mn-ea"/>
                          <a:cs typeface="+mn-cs"/>
                        </a:rPr>
                        <a:t>16 - 18</a:t>
                      </a:r>
                    </a:p>
                  </a:txBody>
                  <a:tcPr marL="121920" marR="12192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1947"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b="0">
                        <a:latin typeface="EYInterstate"/>
                      </a:endParaRPr>
                    </a:p>
                  </a:txBody>
                  <a:tcPr marL="121920" marR="121920" marT="0" marB="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69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3943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0914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7886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4857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1828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198800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5771" algn="l" defTabSz="913943" rtl="0" eaLnBrk="1" latinLnBrk="0" hangingPunct="1">
                        <a:defRPr sz="1799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457200" lvl="1" algn="r" defTabSz="457200" rtl="0" eaLnBrk="1" latinLnBrk="0" hangingPunct="1"/>
                      <a:endParaRPr lang="en-US" sz="1100" b="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YInterstate" panose="02000503020000020004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194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YInterstate"/>
                          <a:ea typeface="+mn-ea"/>
                          <a:cs typeface="+mn-cs"/>
                        </a:rPr>
                        <a:t>Appendix</a:t>
                      </a:r>
                      <a:endParaRPr lang="en-US" sz="1200" b="0">
                        <a:latin typeface="EYInterstate"/>
                      </a:endParaRPr>
                    </a:p>
                  </a:txBody>
                  <a:tcPr marL="121920" marR="121920" marT="0" marB="0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>
                          <a:solidFill>
                            <a:schemeClr val="bg1"/>
                          </a:solidFill>
                          <a:latin typeface="EYInterstate" panose="02000503020000020004" pitchFamily="2" charset="0"/>
                          <a:ea typeface="+mn-ea"/>
                          <a:cs typeface="+mn-cs"/>
                        </a:rPr>
                        <a:t>19 - 21</a:t>
                      </a:r>
                    </a:p>
                  </a:txBody>
                  <a:tcPr marL="121920" marR="12192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64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25887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C71F15F-1DBD-450C-878F-91B44D00C7A3}"/>
              </a:ext>
            </a:extLst>
          </p:cNvPr>
          <p:cNvSpPr txBox="1"/>
          <p:nvPr/>
        </p:nvSpPr>
        <p:spPr>
          <a:xfrm>
            <a:off x="11229766" y="1845908"/>
            <a:ext cx="594189" cy="287323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Pages</a:t>
            </a:r>
          </a:p>
        </p:txBody>
      </p:sp>
    </p:spTree>
    <p:extLst>
      <p:ext uri="{BB962C8B-B14F-4D97-AF65-F5344CB8AC3E}">
        <p14:creationId xmlns:p14="http://schemas.microsoft.com/office/powerpoint/2010/main" val="312327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954613E-E3F7-D44B-B1D7-C81E923F5BB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0954613E-E3F7-D44B-B1D7-C81E923F5B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D44C1A4-CC9D-4A4B-B32B-18DEC47A3A50}"/>
              </a:ext>
            </a:extLst>
          </p:cNvPr>
          <p:cNvSpPr txBox="1"/>
          <p:nvPr/>
        </p:nvSpPr>
        <p:spPr>
          <a:xfrm>
            <a:off x="521623" y="2745788"/>
            <a:ext cx="7077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600" b="1" dirty="0">
                <a:solidFill>
                  <a:prstClr val="white"/>
                </a:solidFill>
                <a:latin typeface="EYInterstate" panose="02000503020000020004" pitchFamily="2" charset="0"/>
              </a:rPr>
              <a:t>Log in and Getting Started with the CVMS Provider Portal</a:t>
            </a:r>
            <a:endParaRPr lang="en-US" sz="2400" b="1" dirty="0">
              <a:solidFill>
                <a:prstClr val="white"/>
              </a:solidFill>
              <a:latin typeface="EYInterstate" panose="02000503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26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EE0901A-6C7E-4CB6-B96B-1CF3FBEB6E3D}"/>
              </a:ext>
            </a:extLst>
          </p:cNvPr>
          <p:cNvSpPr txBox="1"/>
          <p:nvPr/>
        </p:nvSpPr>
        <p:spPr>
          <a:xfrm>
            <a:off x="6463758" y="839145"/>
            <a:ext cx="5379057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EYInterstate" panose="02000503020000020004"/>
              </a:rPr>
              <a:t>The CVMS Provider Portal allows Healthcare Providers in North Carolina to manage the administration of the COVID-19 vaccine. </a:t>
            </a:r>
          </a:p>
          <a:p>
            <a:endParaRPr lang="en-US" sz="1600" b="1" dirty="0">
              <a:latin typeface="EYInterstate" panose="02000503020000020004"/>
            </a:endParaRPr>
          </a:p>
          <a:p>
            <a:r>
              <a:rPr lang="en-US" sz="1600" b="1" dirty="0">
                <a:latin typeface="EYInterstate" panose="02000503020000020004"/>
              </a:rPr>
              <a:t>This portal is different from the CVMS Provider Enrollment Portal, where Healthcare Providers enrolled for approval to administer the COVID-19 vaccine.</a:t>
            </a:r>
          </a:p>
          <a:p>
            <a:endParaRPr lang="en-US" sz="1600" dirty="0">
              <a:latin typeface="EYInterstate" panose="02000503020000020004"/>
            </a:endParaRPr>
          </a:p>
          <a:p>
            <a:r>
              <a:rPr lang="en-US" sz="1600" dirty="0">
                <a:latin typeface="EYInterstate" panose="02000503020000020004"/>
              </a:rPr>
              <a:t>When logging in to the CVMS Provider Portal, be sure to have your </a:t>
            </a:r>
            <a:r>
              <a:rPr lang="en-US" sz="1600" b="1" cap="all" dirty="0">
                <a:latin typeface="EYInterstate" panose="02000503020000020004"/>
              </a:rPr>
              <a:t>NCID </a:t>
            </a:r>
            <a:r>
              <a:rPr lang="en-US" sz="1600" dirty="0">
                <a:latin typeface="EYInterstate" panose="02000503020000020004"/>
              </a:rPr>
              <a:t>and</a:t>
            </a:r>
            <a:r>
              <a:rPr lang="en-US" sz="1600" b="1" cap="all" dirty="0">
                <a:latin typeface="EYInterstate" panose="02000503020000020004"/>
              </a:rPr>
              <a:t> NCID password </a:t>
            </a:r>
            <a:r>
              <a:rPr lang="en-US" sz="1600" dirty="0">
                <a:latin typeface="EYInterstate" panose="02000503020000020004"/>
              </a:rPr>
              <a:t>available. </a:t>
            </a:r>
            <a:r>
              <a:rPr lang="en-US" sz="1600" i="1" dirty="0">
                <a:latin typeface="EYInterstate" panose="02000503020000020004"/>
              </a:rPr>
              <a:t>If you do not have an NCID, refer to the Appendix for instructions on how to create one.</a:t>
            </a:r>
          </a:p>
          <a:p>
            <a:endParaRPr lang="en-US" sz="1600" dirty="0">
              <a:latin typeface="EYInterstate" panose="02000503020000020004"/>
            </a:endParaRPr>
          </a:p>
          <a:p>
            <a:pPr marL="12065" marR="5080" defTabSz="457200">
              <a:spcAft>
                <a:spcPts val="600"/>
              </a:spcAft>
              <a:tabLst>
                <a:tab pos="241300" algn="l"/>
              </a:tabLst>
              <a:defRPr/>
            </a:pPr>
            <a:r>
              <a:rPr lang="en-US" sz="1600" dirty="0">
                <a:latin typeface="EYInterstate" panose="02000503020000020004"/>
              </a:rPr>
              <a:t>The processes included in this training are for the profiles </a:t>
            </a:r>
            <a:r>
              <a:rPr lang="en-US" sz="1600" b="1" dirty="0">
                <a:latin typeface="EYInterstate" panose="02000503020000020004"/>
              </a:rPr>
              <a:t>Healthcare Location Manager and Healthcare Provider. </a:t>
            </a:r>
            <a:endParaRPr lang="en-US" sz="1600" dirty="0">
              <a:latin typeface="EYInterstate" panose="02000503020000020004"/>
            </a:endParaRPr>
          </a:p>
          <a:p>
            <a:endParaRPr lang="en-US" sz="1600" i="1" dirty="0">
              <a:latin typeface="EYInterstate" panose="02000503020000020004"/>
            </a:endParaRPr>
          </a:p>
          <a:p>
            <a:r>
              <a:rPr lang="en-US" sz="1600" i="1" dirty="0">
                <a:latin typeface="EYInterstate" panose="02000503020000020004"/>
              </a:rPr>
              <a:t>Additionally, you will need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EYInterstate" panose="02000503020000020004"/>
              </a:rPr>
              <a:t>Use the latest version of Chrome, Firefox, or Safari (Internet Explore will </a:t>
            </a:r>
            <a:r>
              <a:rPr lang="en-US" sz="1600" i="1" dirty="0">
                <a:latin typeface="EYInterstate" panose="02000503020000020004"/>
              </a:rPr>
              <a:t>not</a:t>
            </a:r>
            <a:r>
              <a:rPr lang="en-US" sz="1600" dirty="0">
                <a:latin typeface="EYInterstate" panose="02000503020000020004"/>
              </a:rPr>
              <a:t> be supported)</a:t>
            </a:r>
          </a:p>
          <a:p>
            <a:endParaRPr lang="en-US" sz="1600" dirty="0">
              <a:latin typeface="EYInterstate" panose="02000503020000020004"/>
            </a:endParaRPr>
          </a:p>
          <a:p>
            <a:r>
              <a:rPr lang="en-US" sz="1600" b="1" dirty="0">
                <a:latin typeface="EYInterstate" panose="02000503020000020004"/>
              </a:rPr>
              <a:t>Now, let’s get started!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F3A8B3-D58B-44FC-BDF4-0CE20D431E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9184" y="966123"/>
            <a:ext cx="5931272" cy="337355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3" name="Title 9">
            <a:extLst>
              <a:ext uri="{FF2B5EF4-FFF2-40B4-BE49-F238E27FC236}">
                <a16:creationId xmlns:a16="http://schemas.microsoft.com/office/drawing/2014/main" id="{BB918C1E-12D2-4E41-B2D7-D0F38A467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34" y="16009"/>
            <a:ext cx="11474771" cy="719052"/>
          </a:xfrm>
        </p:spPr>
        <p:txBody>
          <a:bodyPr/>
          <a:lstStyle/>
          <a:p>
            <a:r>
              <a:rPr lang="en-US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643682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0954613E-E3F7-D44B-B1D7-C81E923F5BB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0954613E-E3F7-D44B-B1D7-C81E923F5B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D44C1A4-CC9D-4A4B-B32B-18DEC47A3A50}"/>
              </a:ext>
            </a:extLst>
          </p:cNvPr>
          <p:cNvSpPr txBox="1"/>
          <p:nvPr/>
        </p:nvSpPr>
        <p:spPr>
          <a:xfrm>
            <a:off x="864523" y="2734358"/>
            <a:ext cx="6802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sz="3600" b="1">
                <a:solidFill>
                  <a:prstClr val="white"/>
                </a:solidFill>
                <a:latin typeface="EYInterstate" panose="02000503020000020004" pitchFamily="2" charset="0"/>
              </a:rPr>
              <a:t>Log In to the CVMS Provider Portal</a:t>
            </a:r>
            <a:endParaRPr lang="en-US" sz="2400" b="1">
              <a:solidFill>
                <a:prstClr val="white"/>
              </a:solidFill>
              <a:latin typeface="EYInterstate" panose="02000503020000020004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66A3C8-6E72-4FCF-9905-10773A6AC923}"/>
              </a:ext>
            </a:extLst>
          </p:cNvPr>
          <p:cNvSpPr txBox="1"/>
          <p:nvPr/>
        </p:nvSpPr>
        <p:spPr>
          <a:xfrm>
            <a:off x="864523" y="3429000"/>
            <a:ext cx="8198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800" dirty="0">
                <a:solidFill>
                  <a:prstClr val="white"/>
                </a:solidFill>
                <a:latin typeface="EYInterstate" panose="02000503020000020004" pitchFamily="2" charset="0"/>
              </a:rPr>
              <a:t>How do I log in to the CVMS Provider Portal?</a:t>
            </a:r>
          </a:p>
        </p:txBody>
      </p:sp>
    </p:spTree>
    <p:extLst>
      <p:ext uri="{BB962C8B-B14F-4D97-AF65-F5344CB8AC3E}">
        <p14:creationId xmlns:p14="http://schemas.microsoft.com/office/powerpoint/2010/main" val="450641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515885-43FE-4E55-AF19-48AA337738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4636" y="1073029"/>
            <a:ext cx="3587934" cy="4711942"/>
          </a:xfrm>
          <a:prstGeom prst="rect">
            <a:avLst/>
          </a:prstGeom>
          <a:ln w="28575">
            <a:solidFill>
              <a:schemeClr val="tx1"/>
            </a:solidFill>
          </a:ln>
          <a:effectLst/>
        </p:spPr>
      </p:pic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" name="think-cell Slide" r:id="rId6" imgW="7772400" imgH="10058400" progId="TCLayout.ActiveDocument.1">
                  <p:embed/>
                </p:oleObj>
              </mc:Choice>
              <mc:Fallback>
                <p:oleObj name="think-cell Slide" r:id="rId6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1">
            <a:extLst>
              <a:ext uri="{FF2B5EF4-FFF2-40B4-BE49-F238E27FC236}">
                <a16:creationId xmlns:a16="http://schemas.microsoft.com/office/drawing/2014/main" id="{62CA0B21-B744-FE43-A932-81C21120730C}"/>
              </a:ext>
            </a:extLst>
          </p:cNvPr>
          <p:cNvSpPr txBox="1">
            <a:spLocks/>
          </p:cNvSpPr>
          <p:nvPr/>
        </p:nvSpPr>
        <p:spPr>
          <a:xfrm>
            <a:off x="253934" y="16009"/>
            <a:ext cx="11474771" cy="719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0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j-ea"/>
                <a:cs typeface="Arial"/>
              </a:rPr>
              <a:t>Step 1 of 3: </a:t>
            </a:r>
            <a:r>
              <a:rPr lang="en-US" sz="2000" b="1" dirty="0">
                <a:ln w="0">
                  <a:noFill/>
                </a:ln>
                <a:solidFill>
                  <a:srgbClr val="000000"/>
                </a:solidFill>
                <a:latin typeface="EYInterstate"/>
                <a:cs typeface="Arial"/>
              </a:rPr>
              <a:t>Enter NCID and NCID Password</a:t>
            </a:r>
            <a:endParaRPr kumimoji="0" lang="en-US" sz="2000" b="1" i="0" u="none" strike="noStrike" kern="1200" cap="none" spc="0" normalizeH="0" baseline="0" noProof="0" dirty="0">
              <a:ln w="0"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j-ea"/>
              <a:cs typeface="Arial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E841121C-0B87-45EF-9992-D117D47969D7}"/>
              </a:ext>
            </a:extLst>
          </p:cNvPr>
          <p:cNvSpPr txBox="1"/>
          <p:nvPr/>
        </p:nvSpPr>
        <p:spPr>
          <a:xfrm>
            <a:off x="253935" y="1024207"/>
            <a:ext cx="4920231" cy="300620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240665" marR="5080" lvl="0" indent="-228600" defTabSz="457200">
              <a:lnSpc>
                <a:spcPct val="150000"/>
              </a:lnSpc>
              <a:spcBef>
                <a:spcPts val="100"/>
              </a:spcBef>
              <a:buFontTx/>
              <a:buAutoNum type="arabicPeriod"/>
              <a:tabLst>
                <a:tab pos="241300" algn="l"/>
              </a:tabLst>
              <a:defRPr/>
            </a:pPr>
            <a:r>
              <a:rPr lang="en-US" sz="1600">
                <a:solidFill>
                  <a:srgbClr val="000000"/>
                </a:solidFill>
                <a:latin typeface="EYInterstate" panose="02000503020000020004"/>
              </a:rPr>
              <a:t>The link to the </a:t>
            </a:r>
            <a:r>
              <a:rPr lang="en-US" sz="1600">
                <a:latin typeface="EYInterstate" panose="02000503020000020004"/>
              </a:rPr>
              <a:t>CVMS Provider Portal </a:t>
            </a:r>
            <a:r>
              <a:rPr lang="en-US" sz="1600">
                <a:solidFill>
                  <a:srgbClr val="000000"/>
                </a:solidFill>
                <a:latin typeface="EYInterstate" panose="02000503020000020004"/>
              </a:rPr>
              <a:t>will open an NCID Log-In Screen</a:t>
            </a:r>
          </a:p>
          <a:p>
            <a:pPr marL="240665" marR="5080" lvl="0" indent="-22860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241300" algn="l"/>
              </a:tabLst>
              <a:defRPr/>
            </a:pPr>
            <a:r>
              <a:rPr lang="en-US" sz="1600">
                <a:solidFill>
                  <a:srgbClr val="000000"/>
                </a:solidFill>
                <a:latin typeface="EYInterstate" panose="02000503020000020004"/>
              </a:rPr>
              <a:t>Enter your </a:t>
            </a:r>
            <a:r>
              <a:rPr lang="en-US" sz="1600" b="1">
                <a:solidFill>
                  <a:srgbClr val="000000"/>
                </a:solidFill>
                <a:latin typeface="EYInterstate" panose="02000503020000020004"/>
              </a:rPr>
              <a:t>NCID</a:t>
            </a:r>
            <a:r>
              <a:rPr lang="en-US" sz="1600">
                <a:solidFill>
                  <a:srgbClr val="000000"/>
                </a:solidFill>
                <a:latin typeface="EYInterstate" panose="02000503020000020004"/>
              </a:rPr>
              <a:t> and </a:t>
            </a:r>
            <a:r>
              <a:rPr lang="en-US" sz="1600" b="1">
                <a:solidFill>
                  <a:srgbClr val="000000"/>
                </a:solidFill>
                <a:latin typeface="EYInterstate" panose="02000503020000020004"/>
              </a:rPr>
              <a:t>NCID PASSWORD</a:t>
            </a:r>
          </a:p>
          <a:p>
            <a:pPr marL="240665" marR="5080" lvl="0" indent="-22860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241300" algn="l"/>
              </a:tabLst>
              <a:defRPr/>
            </a:pPr>
            <a:r>
              <a:rPr kumimoji="0" lang="en-US" sz="16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anose="02000503020000020004"/>
              </a:rPr>
              <a:t>Cli</a:t>
            </a:r>
            <a:r>
              <a:rPr lang="en-US" sz="1600">
                <a:solidFill>
                  <a:srgbClr val="000000"/>
                </a:solidFill>
                <a:latin typeface="EYInterstate" panose="02000503020000020004"/>
              </a:rPr>
              <a:t>ck </a:t>
            </a:r>
            <a:r>
              <a:rPr lang="en-US" sz="1600" b="1">
                <a:solidFill>
                  <a:srgbClr val="000000"/>
                </a:solidFill>
                <a:latin typeface="EYInterstate" panose="02000503020000020004"/>
              </a:rPr>
              <a:t>NCID LOGIN</a:t>
            </a:r>
          </a:p>
          <a:p>
            <a:pPr marL="240665" marR="5080" lvl="0" indent="-228600" defTabSz="457200">
              <a:lnSpc>
                <a:spcPct val="150000"/>
              </a:lnSpc>
              <a:spcBef>
                <a:spcPts val="100"/>
              </a:spcBef>
              <a:buFontTx/>
              <a:buAutoNum type="arabicPeriod"/>
              <a:tabLst>
                <a:tab pos="241300" algn="l"/>
              </a:tabLst>
              <a:defRPr/>
            </a:pPr>
            <a:r>
              <a:rPr lang="en-US" sz="1600">
                <a:solidFill>
                  <a:srgbClr val="000000"/>
                </a:solidFill>
                <a:latin typeface="EYInterstate" panose="02000503020000020004"/>
              </a:rPr>
              <a:t>You are logged in to the </a:t>
            </a:r>
            <a:r>
              <a:rPr lang="en-US" sz="1600">
                <a:latin typeface="EYInterstate" panose="02000503020000020004"/>
              </a:rPr>
              <a:t>CVMS Provider Portal </a:t>
            </a:r>
            <a:endParaRPr lang="en-US" sz="1600">
              <a:solidFill>
                <a:srgbClr val="000000"/>
              </a:solidFill>
              <a:latin typeface="EYInterstate" panose="02000503020000020004"/>
            </a:endParaRPr>
          </a:p>
          <a:p>
            <a:pPr marL="12065" marR="5080" lvl="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241300" algn="l"/>
              </a:tabLst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 panose="02000503020000020004"/>
            </a:endParaRPr>
          </a:p>
          <a:p>
            <a:pPr marL="12065" marR="5080" lvl="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241300" algn="l"/>
              </a:tabLst>
              <a:defRPr/>
            </a:pPr>
            <a:endParaRPr lang="en-US" sz="1600" b="1">
              <a:solidFill>
                <a:srgbClr val="000000"/>
              </a:solidFill>
              <a:latin typeface="EYInterstate" panose="02000503020000020004"/>
            </a:endParaRPr>
          </a:p>
          <a:p>
            <a:pPr marL="12065" marR="5080" lvl="0" algn="l" defTabSz="457200" rtl="0" eaLnBrk="1" fontAlgn="auto" latinLnBrk="0" hangingPunct="1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  <a:buClrTx/>
              <a:buSzTx/>
              <a:tabLst>
                <a:tab pos="241300" algn="l"/>
              </a:tabLst>
              <a:defRPr/>
            </a:pPr>
            <a:r>
              <a:rPr kumimoji="0" lang="en-US" sz="160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anose="02000503020000020004"/>
              </a:rPr>
              <a:t>For guidance on obtaining an NCID, refer to the Appendix.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2D31C03-465D-4097-91D4-EC5B4650B59F}"/>
              </a:ext>
            </a:extLst>
          </p:cNvPr>
          <p:cNvSpPr/>
          <p:nvPr/>
        </p:nvSpPr>
        <p:spPr>
          <a:xfrm>
            <a:off x="9713125" y="4669278"/>
            <a:ext cx="2315761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Audience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A733AF-EED5-4A5A-B18E-DDACF5522477}"/>
              </a:ext>
            </a:extLst>
          </p:cNvPr>
          <p:cNvSpPr txBox="1"/>
          <p:nvPr/>
        </p:nvSpPr>
        <p:spPr>
          <a:xfrm>
            <a:off x="9795384" y="1436337"/>
            <a:ext cx="2313052" cy="5078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Tasks</a:t>
            </a:r>
          </a:p>
          <a:p>
            <a:pPr lvl="0">
              <a:spcAft>
                <a:spcPts val="600"/>
              </a:spcAft>
              <a:buClr>
                <a:srgbClr val="4472C4"/>
              </a:buClr>
              <a:buSzPct val="70000"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Log into </a:t>
            </a:r>
            <a:r>
              <a:rPr lang="en-US" sz="1400"/>
              <a:t>CVMS Provider Portal 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77BA58-188E-475B-9F3B-31393F9D5DA5}"/>
              </a:ext>
            </a:extLst>
          </p:cNvPr>
          <p:cNvSpPr txBox="1"/>
          <p:nvPr/>
        </p:nvSpPr>
        <p:spPr>
          <a:xfrm>
            <a:off x="9784801" y="1964785"/>
            <a:ext cx="1946503" cy="260071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Tips</a:t>
            </a:r>
          </a:p>
          <a:p>
            <a:pPr lvl="0">
              <a:spcAft>
                <a:spcPts val="600"/>
              </a:spcAft>
              <a:buClr>
                <a:srgbClr val="4472C4"/>
              </a:buClr>
              <a:buSzPct val="70000"/>
              <a:defRPr/>
            </a:pPr>
            <a:r>
              <a:rPr lang="en-US" sz="1400" dirty="0">
                <a:solidFill>
                  <a:srgbClr val="000000"/>
                </a:solidFill>
                <a:latin typeface="EYInterstate"/>
              </a:rPr>
              <a:t>Remember your NCID and password</a:t>
            </a:r>
          </a:p>
          <a:p>
            <a:pPr lvl="0">
              <a:spcAft>
                <a:spcPts val="600"/>
              </a:spcAft>
              <a:buClr>
                <a:srgbClr val="4472C4"/>
              </a:buClr>
              <a:buSzPct val="70000"/>
              <a:defRPr/>
            </a:pPr>
            <a:endParaRPr lang="en-US" sz="1400" dirty="0">
              <a:solidFill>
                <a:srgbClr val="000000"/>
              </a:solidFill>
              <a:latin typeface="EYInterstate"/>
            </a:endParaRPr>
          </a:p>
          <a:p>
            <a:pPr lvl="0">
              <a:spcAft>
                <a:spcPts val="600"/>
              </a:spcAft>
              <a:buClr>
                <a:srgbClr val="4472C4"/>
              </a:buClr>
              <a:buSzPct val="70000"/>
              <a:defRPr/>
            </a:pPr>
            <a:r>
              <a:rPr lang="en-US" sz="1400" dirty="0">
                <a:solidFill>
                  <a:srgbClr val="000000"/>
                </a:solidFill>
                <a:latin typeface="EYInterstate"/>
              </a:rPr>
              <a:t>Your NCID must be linked to your profile prior to your first log in. Contact your Organization Administrator for CVMS to request to be added to CVMS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A5199B-EAD6-4E34-82FA-37C13EC862D4}"/>
              </a:ext>
            </a:extLst>
          </p:cNvPr>
          <p:cNvSpPr/>
          <p:nvPr/>
        </p:nvSpPr>
        <p:spPr>
          <a:xfrm>
            <a:off x="6383077" y="2571091"/>
            <a:ext cx="1612348" cy="9979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D3C8B8-D3B7-41F5-8CFD-2A7AFD694120}"/>
              </a:ext>
            </a:extLst>
          </p:cNvPr>
          <p:cNvSpPr/>
          <p:nvPr/>
        </p:nvSpPr>
        <p:spPr>
          <a:xfrm>
            <a:off x="9795384" y="5062987"/>
            <a:ext cx="1232453" cy="507602"/>
          </a:xfrm>
          <a:prstGeom prst="rect">
            <a:avLst/>
          </a:prstGeom>
          <a:solidFill>
            <a:srgbClr val="9DC3E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6" tIns="45720" rIns="91440" bIns="4572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Healthcare Provider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A643CC-540F-4865-B4C9-6C80B829348F}"/>
              </a:ext>
            </a:extLst>
          </p:cNvPr>
          <p:cNvSpPr/>
          <p:nvPr/>
        </p:nvSpPr>
        <p:spPr>
          <a:xfrm>
            <a:off x="9795384" y="5738375"/>
            <a:ext cx="1232453" cy="507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6" tIns="45720" rIns="91440" bIns="4572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Healthcare Location Manager</a:t>
            </a:r>
          </a:p>
        </p:txBody>
      </p:sp>
    </p:spTree>
    <p:extLst>
      <p:ext uri="{BB962C8B-B14F-4D97-AF65-F5344CB8AC3E}">
        <p14:creationId xmlns:p14="http://schemas.microsoft.com/office/powerpoint/2010/main" val="3049262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1">
            <a:extLst>
              <a:ext uri="{FF2B5EF4-FFF2-40B4-BE49-F238E27FC236}">
                <a16:creationId xmlns:a16="http://schemas.microsoft.com/office/drawing/2014/main" id="{62CA0B21-B744-FE43-A932-81C21120730C}"/>
              </a:ext>
            </a:extLst>
          </p:cNvPr>
          <p:cNvSpPr txBox="1">
            <a:spLocks/>
          </p:cNvSpPr>
          <p:nvPr/>
        </p:nvSpPr>
        <p:spPr>
          <a:xfrm>
            <a:off x="253934" y="16009"/>
            <a:ext cx="11474771" cy="719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 w="0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j-ea"/>
                <a:cs typeface="Arial"/>
              </a:rPr>
              <a:t>Step 2 of 3: </a:t>
            </a:r>
            <a:r>
              <a:rPr lang="en-US" sz="2000" b="1">
                <a:ln w="0">
                  <a:noFill/>
                </a:ln>
                <a:solidFill>
                  <a:srgbClr val="000000"/>
                </a:solidFill>
                <a:latin typeface="EYInterstate"/>
                <a:cs typeface="Arial"/>
              </a:rPr>
              <a:t>View the CVMS Provider Portal Tabs</a:t>
            </a:r>
            <a:endParaRPr kumimoji="0" lang="en-US" sz="2000" b="1" i="0" u="none" strike="noStrike" kern="1200" cap="none" spc="0" normalizeH="0" baseline="0" noProof="0">
              <a:ln w="0"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j-ea"/>
              <a:cs typeface="Arial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E841121C-0B87-45EF-9992-D117D47969D7}"/>
              </a:ext>
            </a:extLst>
          </p:cNvPr>
          <p:cNvSpPr txBox="1"/>
          <p:nvPr/>
        </p:nvSpPr>
        <p:spPr>
          <a:xfrm>
            <a:off x="453506" y="883435"/>
            <a:ext cx="8815445" cy="4280916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065" marR="5080" defTabSz="457200">
              <a:lnSpc>
                <a:spcPct val="150000"/>
              </a:lnSpc>
              <a:spcBef>
                <a:spcPts val="100"/>
              </a:spcBef>
              <a:tabLst>
                <a:tab pos="241300" algn="l"/>
              </a:tabLst>
              <a:defRPr/>
            </a:pP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In the </a:t>
            </a:r>
            <a:r>
              <a:rPr lang="en-US" sz="1600" i="1">
                <a:solidFill>
                  <a:prstClr val="black"/>
                </a:solidFill>
                <a:latin typeface="EYInterstate" panose="02000503020000020004"/>
              </a:rPr>
              <a:t>CVMS Provider Portal</a:t>
            </a: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, </a:t>
            </a:r>
            <a:r>
              <a:rPr kumimoji="0" lang="en-US" sz="16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TABS</a:t>
            </a: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 help you navigate between pages. The </a:t>
            </a:r>
            <a:r>
              <a:rPr kumimoji="0" lang="en-US" sz="16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TABS</a:t>
            </a:r>
            <a:r>
              <a:rPr kumimoji="0" lang="en-US" sz="16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 you see are based on your user profile, Healthcare Location Manager or Healthcare Provider.</a:t>
            </a:r>
          </a:p>
          <a:p>
            <a:pPr marL="354965" marR="5080" indent="-342900" defTabSz="457200">
              <a:lnSpc>
                <a:spcPct val="150000"/>
              </a:lnSpc>
              <a:spcBef>
                <a:spcPts val="100"/>
              </a:spcBef>
              <a:buFont typeface="+mj-lt"/>
              <a:buAutoNum type="arabicPeriod"/>
              <a:tabLst>
                <a:tab pos="241300" algn="l"/>
              </a:tabLst>
              <a:defRPr/>
            </a:pPr>
            <a:r>
              <a:rPr kumimoji="0" lang="en-US" sz="16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Healthcare</a:t>
            </a: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 </a:t>
            </a:r>
            <a:r>
              <a:rPr kumimoji="0" lang="en-US" sz="16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Location Managers 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have the tabs shown below: </a:t>
            </a:r>
            <a:r>
              <a:rPr lang="en-US" sz="1600" b="1" cap="all">
                <a:solidFill>
                  <a:srgbClr val="000000"/>
                </a:solidFill>
                <a:latin typeface="EYInterstate"/>
              </a:rPr>
              <a:t>Home, Recipient, Bulk Registration, Vaccine inventory, Shipments </a:t>
            </a:r>
            <a:r>
              <a:rPr lang="en-US" sz="1600">
                <a:solidFill>
                  <a:srgbClr val="000000"/>
                </a:solidFill>
                <a:latin typeface="EYInterstate"/>
              </a:rPr>
              <a:t>and </a:t>
            </a:r>
            <a:r>
              <a:rPr lang="en-US" sz="1600" b="1">
                <a:solidFill>
                  <a:srgbClr val="000000"/>
                </a:solidFill>
                <a:latin typeface="EYInterstate"/>
              </a:rPr>
              <a:t>HELP &amp; INFORMATION</a:t>
            </a:r>
            <a:endParaRPr lang="en-US" sz="1600" b="1" cap="all">
              <a:solidFill>
                <a:srgbClr val="000000"/>
              </a:solidFill>
              <a:latin typeface="EYInterstate"/>
            </a:endParaRPr>
          </a:p>
          <a:p>
            <a:pPr marL="354965" marR="5080" indent="-342900" defTabSz="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  <a:tabLst>
                <a:tab pos="241300" algn="l"/>
              </a:tabLst>
              <a:defRPr/>
            </a:pPr>
            <a:endParaRPr lang="en-US" sz="1600">
              <a:solidFill>
                <a:srgbClr val="000000"/>
              </a:solidFill>
              <a:latin typeface="EYInterstate"/>
            </a:endParaRPr>
          </a:p>
          <a:p>
            <a:pPr marL="354965" marR="5080" lvl="0" indent="-342900" defTabSz="457200">
              <a:lnSpc>
                <a:spcPct val="150000"/>
              </a:lnSpc>
              <a:spcBef>
                <a:spcPts val="100"/>
              </a:spcBef>
              <a:buFont typeface="+mj-lt"/>
              <a:buAutoNum type="arabicPeriod"/>
              <a:tabLst>
                <a:tab pos="241300" algn="l"/>
              </a:tabLst>
              <a:defRPr/>
            </a:pPr>
            <a:endParaRPr lang="en-US" sz="1600">
              <a:solidFill>
                <a:srgbClr val="000000"/>
              </a:solidFill>
              <a:latin typeface="EYInterstate"/>
            </a:endParaRPr>
          </a:p>
          <a:p>
            <a:pPr marL="12065" marR="5080" defTabSz="457200">
              <a:lnSpc>
                <a:spcPct val="150000"/>
              </a:lnSpc>
              <a:spcBef>
                <a:spcPts val="100"/>
              </a:spcBef>
              <a:tabLst>
                <a:tab pos="241300" algn="l"/>
              </a:tabLst>
              <a:defRPr/>
            </a:pPr>
            <a:endParaRPr lang="en-US" sz="1600" b="1">
              <a:solidFill>
                <a:srgbClr val="000000"/>
              </a:solidFill>
              <a:latin typeface="EYInterstate"/>
            </a:endParaRPr>
          </a:p>
          <a:p>
            <a:pPr marL="12065" marR="5080" defTabSz="457200">
              <a:lnSpc>
                <a:spcPct val="150000"/>
              </a:lnSpc>
              <a:spcBef>
                <a:spcPts val="100"/>
              </a:spcBef>
              <a:tabLst>
                <a:tab pos="241300" algn="l"/>
              </a:tabLst>
              <a:defRPr/>
            </a:pPr>
            <a:endParaRPr lang="en-US" sz="1600" b="1">
              <a:solidFill>
                <a:srgbClr val="000000"/>
              </a:solidFill>
              <a:latin typeface="EYInterstate"/>
            </a:endParaRPr>
          </a:p>
          <a:p>
            <a:pPr marL="12065" marR="5080" defTabSz="457200">
              <a:lnSpc>
                <a:spcPct val="150000"/>
              </a:lnSpc>
              <a:spcBef>
                <a:spcPts val="100"/>
              </a:spcBef>
              <a:tabLst>
                <a:tab pos="241300" algn="l"/>
              </a:tabLst>
              <a:defRPr/>
            </a:pPr>
            <a:r>
              <a:rPr lang="en-US" sz="1600">
                <a:solidFill>
                  <a:srgbClr val="000000"/>
                </a:solidFill>
                <a:latin typeface="EYInterstate"/>
              </a:rPr>
              <a:t>2. Healthcare Providers have the tabs shown below: </a:t>
            </a:r>
            <a:r>
              <a:rPr lang="en-US" sz="1600" b="1" cap="all">
                <a:solidFill>
                  <a:srgbClr val="000000"/>
                </a:solidFill>
                <a:latin typeface="EYInterstate"/>
              </a:rPr>
              <a:t>Home, Recipient, </a:t>
            </a:r>
            <a:r>
              <a:rPr lang="en-US" sz="1600">
                <a:solidFill>
                  <a:srgbClr val="000000"/>
                </a:solidFill>
                <a:latin typeface="EYInterstate"/>
              </a:rPr>
              <a:t>and</a:t>
            </a:r>
            <a:r>
              <a:rPr lang="en-US" sz="1600" b="1" cap="all">
                <a:solidFill>
                  <a:srgbClr val="000000"/>
                </a:solidFill>
                <a:latin typeface="EYInterstate"/>
              </a:rPr>
              <a:t> help &amp; information</a:t>
            </a:r>
            <a:endParaRPr lang="en-US" sz="1600">
              <a:solidFill>
                <a:srgbClr val="000000"/>
              </a:solidFill>
              <a:latin typeface="EYInterstate"/>
            </a:endParaRPr>
          </a:p>
          <a:p>
            <a:pPr marL="12065" marR="5080" defTabSz="457200">
              <a:lnSpc>
                <a:spcPct val="150000"/>
              </a:lnSpc>
              <a:spcBef>
                <a:spcPts val="100"/>
              </a:spcBef>
              <a:tabLst>
                <a:tab pos="241300" algn="l"/>
              </a:tabLst>
              <a:defRPr/>
            </a:pPr>
            <a:endParaRPr lang="en-US" sz="1600" b="1">
              <a:solidFill>
                <a:srgbClr val="000000"/>
              </a:solidFill>
              <a:latin typeface="EYInterstate"/>
            </a:endParaRPr>
          </a:p>
          <a:p>
            <a:pPr marL="12065" marR="5080" defTabSz="457200">
              <a:lnSpc>
                <a:spcPct val="150000"/>
              </a:lnSpc>
              <a:spcBef>
                <a:spcPts val="100"/>
              </a:spcBef>
              <a:tabLst>
                <a:tab pos="241300" algn="l"/>
              </a:tabLst>
              <a:defRPr/>
            </a:pPr>
            <a:endParaRPr lang="en-US" sz="1600" b="1">
              <a:solidFill>
                <a:srgbClr val="000000"/>
              </a:solidFill>
              <a:latin typeface="EYInterstate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8D4D5E-3C20-4E3D-BC24-147D04CE8DD9}"/>
              </a:ext>
            </a:extLst>
          </p:cNvPr>
          <p:cNvSpPr/>
          <p:nvPr/>
        </p:nvSpPr>
        <p:spPr>
          <a:xfrm>
            <a:off x="9713125" y="4322035"/>
            <a:ext cx="2315761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Audience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F87BF3-793B-4AAC-B6F3-76C4358AF49E}"/>
              </a:ext>
            </a:extLst>
          </p:cNvPr>
          <p:cNvSpPr/>
          <p:nvPr/>
        </p:nvSpPr>
        <p:spPr>
          <a:xfrm>
            <a:off x="9713125" y="4322035"/>
            <a:ext cx="2315761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Audience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F06614-E48F-42C6-9E92-B901FBE3C338}"/>
              </a:ext>
            </a:extLst>
          </p:cNvPr>
          <p:cNvSpPr txBox="1"/>
          <p:nvPr/>
        </p:nvSpPr>
        <p:spPr>
          <a:xfrm>
            <a:off x="9795384" y="1436337"/>
            <a:ext cx="2313052" cy="50783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Tasks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Explore the Homepage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3ED3FF-54C9-4018-BDFD-7E0A08144F7A}"/>
              </a:ext>
            </a:extLst>
          </p:cNvPr>
          <p:cNvSpPr txBox="1"/>
          <p:nvPr/>
        </p:nvSpPr>
        <p:spPr>
          <a:xfrm>
            <a:off x="9782202" y="2535965"/>
            <a:ext cx="1946503" cy="158504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Tips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  <a:p>
            <a:pPr lvl="0">
              <a:spcAft>
                <a:spcPts val="600"/>
              </a:spcAft>
              <a:buClr>
                <a:srgbClr val="4472C4"/>
              </a:buClr>
              <a:buSzPct val="70000"/>
              <a:defRPr/>
            </a:pP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Learn more </a:t>
            </a:r>
            <a:r>
              <a:rPr lang="en-US" sz="1400" dirty="0">
                <a:solidFill>
                  <a:srgbClr val="000000"/>
                </a:solidFill>
                <a:latin typeface="EYInterstate"/>
              </a:rPr>
              <a:t>about managing your recipient’s appointments in the </a:t>
            </a:r>
            <a:r>
              <a:rPr lang="en-US" sz="1400" b="1" dirty="0">
                <a:solidFill>
                  <a:srgbClr val="000000"/>
                </a:solidFill>
                <a:latin typeface="EYInterstate"/>
              </a:rPr>
              <a:t>CVMS Provider Portal Recipient Check-In User Guide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A0899AE-03BA-4A69-ADD9-EAD9E7B34F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1447" y="2592846"/>
            <a:ext cx="7899561" cy="110130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F0E8E3B-ED2B-4FE3-9D0C-F45BDC59C4C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9497"/>
          <a:stretch/>
        </p:blipFill>
        <p:spPr>
          <a:xfrm>
            <a:off x="911447" y="4669448"/>
            <a:ext cx="7967102" cy="110039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D912181-EDA6-4145-AEA5-91BFAC199CEA}"/>
              </a:ext>
            </a:extLst>
          </p:cNvPr>
          <p:cNvSpPr/>
          <p:nvPr/>
        </p:nvSpPr>
        <p:spPr>
          <a:xfrm>
            <a:off x="9795384" y="4669448"/>
            <a:ext cx="1232453" cy="507602"/>
          </a:xfrm>
          <a:prstGeom prst="rect">
            <a:avLst/>
          </a:prstGeom>
          <a:solidFill>
            <a:srgbClr val="9DC3E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6" tIns="45720" rIns="91440" bIns="4572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Healthcare Provider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1FF883-25AC-4DC2-BA05-A52564D9B4AD}"/>
              </a:ext>
            </a:extLst>
          </p:cNvPr>
          <p:cNvSpPr/>
          <p:nvPr/>
        </p:nvSpPr>
        <p:spPr>
          <a:xfrm>
            <a:off x="9795384" y="5344836"/>
            <a:ext cx="1232453" cy="507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6" tIns="45720" rIns="91440" bIns="4572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Healthcare Location Manager</a:t>
            </a:r>
          </a:p>
        </p:txBody>
      </p:sp>
    </p:spTree>
    <p:extLst>
      <p:ext uri="{BB962C8B-B14F-4D97-AF65-F5344CB8AC3E}">
        <p14:creationId xmlns:p14="http://schemas.microsoft.com/office/powerpoint/2010/main" val="1680110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D87B6DF-8191-464E-AB7E-121E7BA163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D87B6DF-8191-464E-AB7E-121E7BA163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1">
            <a:extLst>
              <a:ext uri="{FF2B5EF4-FFF2-40B4-BE49-F238E27FC236}">
                <a16:creationId xmlns:a16="http://schemas.microsoft.com/office/drawing/2014/main" id="{62CA0B21-B744-FE43-A932-81C21120730C}"/>
              </a:ext>
            </a:extLst>
          </p:cNvPr>
          <p:cNvSpPr txBox="1">
            <a:spLocks/>
          </p:cNvSpPr>
          <p:nvPr/>
        </p:nvSpPr>
        <p:spPr>
          <a:xfrm>
            <a:off x="253934" y="16009"/>
            <a:ext cx="11474771" cy="719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 w="0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j-ea"/>
                <a:cs typeface="Arial"/>
              </a:rPr>
              <a:t>Step 3 of 3: </a:t>
            </a:r>
            <a:r>
              <a:rPr lang="en-US" sz="2000" b="1">
                <a:ln w="0">
                  <a:noFill/>
                </a:ln>
                <a:solidFill>
                  <a:srgbClr val="000000"/>
                </a:solidFill>
                <a:latin typeface="EYInterstate"/>
                <a:cs typeface="Arial"/>
              </a:rPr>
              <a:t>View the CVMS Provider Portal Homepage</a:t>
            </a:r>
            <a:endParaRPr kumimoji="0" lang="en-US" sz="2000" b="1" i="0" u="none" strike="noStrike" kern="1200" cap="none" spc="0" normalizeH="0" baseline="0" noProof="0">
              <a:ln w="0">
                <a:noFill/>
              </a:ln>
              <a:solidFill>
                <a:srgbClr val="000000"/>
              </a:solidFill>
              <a:effectLst/>
              <a:uLnTx/>
              <a:uFillTx/>
              <a:latin typeface="EYInterstate"/>
              <a:ea typeface="+mj-ea"/>
              <a:cs typeface="Arial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E841121C-0B87-45EF-9992-D117D47969D7}"/>
              </a:ext>
            </a:extLst>
          </p:cNvPr>
          <p:cNvSpPr txBox="1"/>
          <p:nvPr/>
        </p:nvSpPr>
        <p:spPr>
          <a:xfrm>
            <a:off x="453506" y="883435"/>
            <a:ext cx="8815445" cy="147758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354965" marR="5080" lvl="0" indent="-342900" defTabSz="457200">
              <a:lnSpc>
                <a:spcPct val="150000"/>
              </a:lnSpc>
              <a:spcBef>
                <a:spcPts val="100"/>
              </a:spcBef>
              <a:buFont typeface="+mj-lt"/>
              <a:buAutoNum type="arabicPeriod"/>
              <a:tabLst>
                <a:tab pos="241300" algn="l"/>
              </a:tabLst>
              <a:defRPr/>
            </a:pPr>
            <a:r>
              <a:rPr lang="en-US" sz="1600">
                <a:solidFill>
                  <a:srgbClr val="000000"/>
                </a:solidFill>
                <a:latin typeface="EYInterstate"/>
              </a:rPr>
              <a:t>On the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 </a:t>
            </a:r>
            <a:r>
              <a:rPr lang="en-US" sz="1600">
                <a:solidFill>
                  <a:srgbClr val="000000"/>
                </a:solidFill>
                <a:latin typeface="EYInterstate"/>
              </a:rPr>
              <a:t>left side of the Homepage, you see </a:t>
            </a:r>
            <a:r>
              <a:rPr lang="en-US" sz="1600" b="1" cap="all">
                <a:solidFill>
                  <a:srgbClr val="000000"/>
                </a:solidFill>
                <a:latin typeface="EYInterstate"/>
              </a:rPr>
              <a:t>APPOINTMENT WALK-IN</a:t>
            </a:r>
            <a:r>
              <a:rPr lang="en-US" sz="1600">
                <a:solidFill>
                  <a:srgbClr val="000000"/>
                </a:solidFill>
                <a:latin typeface="EYInterstate"/>
              </a:rPr>
              <a:t>, and on the right-side </a:t>
            </a:r>
            <a:r>
              <a:rPr lang="en-US" sz="1600" b="1" cap="all">
                <a:solidFill>
                  <a:srgbClr val="000000"/>
                </a:solidFill>
                <a:latin typeface="EYInterstate"/>
              </a:rPr>
              <a:t>Today’s Appointments</a:t>
            </a:r>
            <a:r>
              <a:rPr lang="en-US" sz="1600">
                <a:solidFill>
                  <a:srgbClr val="000000"/>
                </a:solidFill>
                <a:latin typeface="EYInterstate"/>
              </a:rPr>
              <a:t>. </a:t>
            </a:r>
          </a:p>
          <a:p>
            <a:pPr marL="347663" marR="5080" lvl="1" defTabSz="457200">
              <a:lnSpc>
                <a:spcPct val="150000"/>
              </a:lnSpc>
              <a:spcBef>
                <a:spcPts val="100"/>
              </a:spcBef>
              <a:tabLst>
                <a:tab pos="347663" algn="l"/>
              </a:tabLst>
              <a:defRPr/>
            </a:pPr>
            <a:r>
              <a:rPr lang="en-US" sz="1600">
                <a:solidFill>
                  <a:srgbClr val="000000"/>
                </a:solidFill>
                <a:latin typeface="EYInterstate"/>
              </a:rPr>
              <a:t>Please note that the Date of Birth will be displayed as follows: Year – Month – Day.</a:t>
            </a:r>
          </a:p>
          <a:p>
            <a:pPr marL="12065" marR="5080" defTabSz="457200">
              <a:lnSpc>
                <a:spcPct val="150000"/>
              </a:lnSpc>
              <a:spcBef>
                <a:spcPts val="100"/>
              </a:spcBef>
              <a:tabLst>
                <a:tab pos="241300" algn="l"/>
              </a:tabLst>
              <a:defRPr/>
            </a:pPr>
            <a:endParaRPr lang="en-US" sz="1600" b="1">
              <a:solidFill>
                <a:srgbClr val="000000"/>
              </a:solidFill>
              <a:latin typeface="EYInterstate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8D4D5E-3C20-4E3D-BC24-147D04CE8DD9}"/>
              </a:ext>
            </a:extLst>
          </p:cNvPr>
          <p:cNvSpPr/>
          <p:nvPr/>
        </p:nvSpPr>
        <p:spPr>
          <a:xfrm>
            <a:off x="9713125" y="4322035"/>
            <a:ext cx="2315761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Audience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F87BF3-793B-4AAC-B6F3-76C4358AF49E}"/>
              </a:ext>
            </a:extLst>
          </p:cNvPr>
          <p:cNvSpPr/>
          <p:nvPr/>
        </p:nvSpPr>
        <p:spPr>
          <a:xfrm>
            <a:off x="9713125" y="4322035"/>
            <a:ext cx="2315761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4472C4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Audience</a:t>
            </a:r>
          </a:p>
        </p:txBody>
      </p:sp>
      <p:pic>
        <p:nvPicPr>
          <p:cNvPr id="22" name="Picture 21" descr="Graphical user interface, text, application, Word, email&#10;&#10;Description automatically generated">
            <a:extLst>
              <a:ext uri="{FF2B5EF4-FFF2-40B4-BE49-F238E27FC236}">
                <a16:creationId xmlns:a16="http://schemas.microsoft.com/office/drawing/2014/main" id="{EB51FD49-DD73-4E0B-B753-F1A97CA8AC7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73"/>
          <a:stretch/>
        </p:blipFill>
        <p:spPr>
          <a:xfrm>
            <a:off x="460696" y="2392383"/>
            <a:ext cx="8863209" cy="296129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ADF8B0E-95DC-46CA-99C1-8088ED75B07F}"/>
              </a:ext>
            </a:extLst>
          </p:cNvPr>
          <p:cNvSpPr/>
          <p:nvPr/>
        </p:nvSpPr>
        <p:spPr>
          <a:xfrm>
            <a:off x="9795384" y="4669448"/>
            <a:ext cx="1232453" cy="507602"/>
          </a:xfrm>
          <a:prstGeom prst="rect">
            <a:avLst/>
          </a:prstGeom>
          <a:solidFill>
            <a:srgbClr val="9DC3E6"/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6" tIns="45720" rIns="91440" bIns="4572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Healthcare Provider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FFD9A6-1C8E-4A1E-A6AB-020CF02B0821}"/>
              </a:ext>
            </a:extLst>
          </p:cNvPr>
          <p:cNvSpPr/>
          <p:nvPr/>
        </p:nvSpPr>
        <p:spPr>
          <a:xfrm>
            <a:off x="9795384" y="5344836"/>
            <a:ext cx="1232453" cy="507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6" tIns="45720" rIns="91440" bIns="45720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YInterstate"/>
                <a:ea typeface="+mn-ea"/>
                <a:cs typeface="+mn-cs"/>
              </a:rPr>
              <a:t>Healthcare Location Manager</a:t>
            </a:r>
          </a:p>
        </p:txBody>
      </p:sp>
    </p:spTree>
    <p:extLst>
      <p:ext uri="{BB962C8B-B14F-4D97-AF65-F5344CB8AC3E}">
        <p14:creationId xmlns:p14="http://schemas.microsoft.com/office/powerpoint/2010/main" val="15722229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042674D9E715409B97947C644B0284" ma:contentTypeVersion="9" ma:contentTypeDescription="Create a new document." ma:contentTypeScope="" ma:versionID="257d9295cb15689a01eeb123bbfc5ef3">
  <xsd:schema xmlns:xsd="http://www.w3.org/2001/XMLSchema" xmlns:xs="http://www.w3.org/2001/XMLSchema" xmlns:p="http://schemas.microsoft.com/office/2006/metadata/properties" xmlns:ns2="e519310d-fb73-46d5-9f91-9df25b56a055" xmlns:ns3="74d61543-0b61-4671-82ca-38c443c70a24" targetNamespace="http://schemas.microsoft.com/office/2006/metadata/properties" ma:root="true" ma:fieldsID="699ac80c125faf18ce39e9b3d8ae1bbe" ns2:_="" ns3:_="">
    <xsd:import namespace="e519310d-fb73-46d5-9f91-9df25b56a055"/>
    <xsd:import namespace="74d61543-0b61-4671-82ca-38c443c70a2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19310d-fb73-46d5-9f91-9df25b56a05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d61543-0b61-4671-82ca-38c443c70a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D99B85-7AD1-4B66-AF8B-055175BCC5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19310d-fb73-46d5-9f91-9df25b56a055"/>
    <ds:schemaRef ds:uri="74d61543-0b61-4671-82ca-38c443c70a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6A4C7F-AF1A-4681-99D4-6B6DB00240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6AB080-0C3F-4431-8B01-0913CBEE3FE6}">
  <ds:schemaRefs>
    <ds:schemaRef ds:uri="http://schemas.microsoft.com/office/2006/metadata/properties"/>
    <ds:schemaRef ds:uri="http://purl.org/dc/elements/1.1/"/>
    <ds:schemaRef ds:uri="http://purl.org/dc/dcmitype/"/>
    <ds:schemaRef ds:uri="e519310d-fb73-46d5-9f91-9df25b56a055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4d61543-0b61-4671-82ca-38c443c70a2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1667</Words>
  <Application>Microsoft Office PowerPoint</Application>
  <PresentationFormat>Widescreen</PresentationFormat>
  <Paragraphs>206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1_office theme</vt:lpstr>
      <vt:lpstr>CVMS Provider Portal Log In and Getting Started User Guide</vt:lpstr>
      <vt:lpstr>PowerPoint Presentation</vt:lpstr>
      <vt:lpstr>PowerPoint Presentation</vt:lpstr>
      <vt:lpstr>PowerPoint Presentation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Cardenas Jaldon, Esther</dc:creator>
  <cp:lastModifiedBy>Troche, Azalea</cp:lastModifiedBy>
  <cp:revision>4</cp:revision>
  <dcterms:created xsi:type="dcterms:W3CDTF">2020-11-09T16:02:13Z</dcterms:created>
  <dcterms:modified xsi:type="dcterms:W3CDTF">2020-12-18T17:05:49Z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0x010100F4042674D9E715409B97947C644B0284</vt:lpwstr>
  </property>
</Properties>
</file>