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heme/themeOverride1.xml" ContentType="application/vnd.openxmlformats-officedocument.themeOverr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4"/>
  </p:sldMasterIdLst>
  <p:notesMasterIdLst>
    <p:notesMasterId r:id="rId22"/>
  </p:notesMasterIdLst>
  <p:sldIdLst>
    <p:sldId id="9040" r:id="rId5"/>
    <p:sldId id="9119" r:id="rId6"/>
    <p:sldId id="9070" r:id="rId7"/>
    <p:sldId id="9045" r:id="rId8"/>
    <p:sldId id="9072" r:id="rId9"/>
    <p:sldId id="9044" r:id="rId10"/>
    <p:sldId id="9026" r:id="rId11"/>
    <p:sldId id="9071" r:id="rId12"/>
    <p:sldId id="2080107532" r:id="rId13"/>
    <p:sldId id="9097" r:id="rId14"/>
    <p:sldId id="9093" r:id="rId15"/>
    <p:sldId id="9089" r:id="rId16"/>
    <p:sldId id="9098" r:id="rId17"/>
    <p:sldId id="9099" r:id="rId18"/>
    <p:sldId id="9056" r:id="rId19"/>
    <p:sldId id="2076137389" r:id="rId20"/>
    <p:sldId id="90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eming Liu" initials="GL" lastIdx="1" clrIdx="0">
    <p:extLst>
      <p:ext uri="{19B8F6BF-5375-455C-9EA6-DF929625EA0E}">
        <p15:presenceInfo xmlns:p15="http://schemas.microsoft.com/office/powerpoint/2012/main" userId="S::Geming.Liu@ey.com::866cafa9-c767-4cd3-a69d-57ab2d46b9ad" providerId="AD"/>
      </p:ext>
    </p:extLst>
  </p:cmAuthor>
  <p:cmAuthor id="2" name="J.B. Perkey" initials="JP" lastIdx="7" clrIdx="1">
    <p:extLst>
      <p:ext uri="{19B8F6BF-5375-455C-9EA6-DF929625EA0E}">
        <p15:presenceInfo xmlns:p15="http://schemas.microsoft.com/office/powerpoint/2012/main" userId="S::J.B.Perkey@ey.com::459972c7-3157-4796-857e-a5aa0759ea74" providerId="AD"/>
      </p:ext>
    </p:extLst>
  </p:cmAuthor>
  <p:cmAuthor id="3" name="kauffman, kevin" initials="kk" lastIdx="19" clrIdx="2">
    <p:extLst>
      <p:ext uri="{19B8F6BF-5375-455C-9EA6-DF929625EA0E}">
        <p15:presenceInfo xmlns:p15="http://schemas.microsoft.com/office/powerpoint/2012/main" userId="S::kevin.kauffman_acn@dhhs.nc.gov::250f7df6-c453-4c2d-a589-6894fdc1da6a" providerId="AD"/>
      </p:ext>
    </p:extLst>
  </p:cmAuthor>
  <p:cmAuthor id="4" name="Maclaren-Hall, Jerilyn" initials="MJ" lastIdx="2" clrIdx="3">
    <p:extLst>
      <p:ext uri="{19B8F6BF-5375-455C-9EA6-DF929625EA0E}">
        <p15:presenceInfo xmlns:p15="http://schemas.microsoft.com/office/powerpoint/2012/main" userId="S::j.m.maclaren-hall@accenture.com::9a1f7aff-8a73-4de1-9779-572b1541991f" providerId="AD"/>
      </p:ext>
    </p:extLst>
  </p:cmAuthor>
  <p:cmAuthor id="5" name="Green, Sarah A." initials="GSA" lastIdx="1" clrIdx="4">
    <p:extLst>
      <p:ext uri="{19B8F6BF-5375-455C-9EA6-DF929625EA0E}">
        <p15:presenceInfo xmlns:p15="http://schemas.microsoft.com/office/powerpoint/2012/main" userId="S::sarah.a.green@accenture.com::4884653d-09cc-47b9-b887-55550de52ed2" providerId="AD"/>
      </p:ext>
    </p:extLst>
  </p:cmAuthor>
  <p:cmAuthor id="6" name="Kauffman, Kevin" initials="KK" lastIdx="1" clrIdx="5">
    <p:extLst>
      <p:ext uri="{19B8F6BF-5375-455C-9EA6-DF929625EA0E}">
        <p15:presenceInfo xmlns:p15="http://schemas.microsoft.com/office/powerpoint/2012/main" userId="S::kevin.kauffman@accenture.com::ee63b8e9-a20e-48da-947b-99a7c0cb05e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3679C2"/>
    <a:srgbClr val="6E84BC"/>
    <a:srgbClr val="C2B8CB"/>
    <a:srgbClr val="715B4F"/>
    <a:srgbClr val="77665F"/>
    <a:srgbClr val="635849"/>
    <a:srgbClr val="463C32"/>
    <a:srgbClr val="7E7D75"/>
    <a:srgbClr val="747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EC04BD-32E7-4773-BE8E-29DC7E899514}" v="3" dt="2020-12-11T22:59:28.579"/>
    <p1510:client id="{3AC5AB1B-7307-444C-A02E-5ADD819DAACF}" v="9" dt="2020-12-11T23:01:03.557"/>
    <p1510:client id="{4A74A9D9-6F6E-4F34-B73E-251E4A89E3D4}" v="2282" dt="2020-12-11T23:52:51.854"/>
    <p1510:client id="{A3E4A8F4-BE92-4E9C-87CA-9CA46702D1B4}" v="9" dt="2020-12-11T16:09:12.960"/>
    <p1510:client id="{DB74EB51-366F-6621-622B-20B3814684BE}" v="3" dt="2020-12-16T20:07:51.766"/>
    <p1510:client id="{F2FFA407-432F-417E-B07D-C67F646EAB24}" v="1" dt="2020-12-12T00:32:44.6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B322EC-15DE-4854-88EA-EEE8F2BB41DC}" type="datetimeFigureOut">
              <a:rPr lang="en-US" smtClean="0"/>
              <a:t>12/18/2020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908B72-BEDD-44F4-A2B9-58009FCAC3DB}" type="slidenum">
              <a:rPr lang="en-US" smtClean="0"/>
              <a:t>‹#›</a:t>
            </a:fld>
            <a:endParaRPr lang="en-US"/>
          </a:p>
        </p:txBody>
      </p:sp>
    </p:spTree>
    <p:extLst>
      <p:ext uri="{BB962C8B-B14F-4D97-AF65-F5344CB8AC3E}">
        <p14:creationId xmlns:p14="http://schemas.microsoft.com/office/powerpoint/2010/main" val="4191934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1263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b="1"/>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7409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0114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42805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1501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9439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a:extLst>
              <a:ext uri="{FF2B5EF4-FFF2-40B4-BE49-F238E27FC236}">
                <a16:creationId xmlns:a16="http://schemas.microsoft.com/office/drawing/2014/main" id="{E13695BA-AC8E-499B-855D-BE04EE41DBE3}"/>
              </a:ext>
            </a:extLst>
          </p:cNvPr>
          <p:cNvSpPr>
            <a:spLocks noGrp="1"/>
          </p:cNvSpPr>
          <p:nvPr>
            <p:ph type="ftr" sz="quarter" idx="4"/>
          </p:nvPr>
        </p:nvSpPr>
        <p:spPr/>
        <p:txBody>
          <a:bodyPr/>
          <a:lstStyle/>
          <a:p>
            <a:endParaRPr lang="en-US" dirty="0"/>
          </a:p>
        </p:txBody>
      </p:sp>
    </p:spTree>
    <p:extLst>
      <p:ext uri="{BB962C8B-B14F-4D97-AF65-F5344CB8AC3E}">
        <p14:creationId xmlns:p14="http://schemas.microsoft.com/office/powerpoint/2010/main" val="2666995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05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3722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2842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180243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8854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3938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2508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12665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F62C674-39C8-4011-9723-FD6A3DE550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2951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Master" Target="../slideMasters/slideMaster1.xml"/><Relationship Id="rId7" Type="http://schemas.microsoft.com/office/2007/relationships/hdphoto" Target="../media/hdphoto1.wdp"/><Relationship Id="rId2" Type="http://schemas.openxmlformats.org/officeDocument/2006/relationships/tags" Target="../tags/tag1.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Arrow Connector 6">
            <a:extLst>
              <a:ext uri="{FF2B5EF4-FFF2-40B4-BE49-F238E27FC236}">
                <a16:creationId xmlns:a16="http://schemas.microsoft.com/office/drawing/2014/main" id="{5ADE2C1B-ADD1-44EB-BD83-C6F8614534DF}"/>
              </a:ext>
            </a:extLst>
          </p:cNvPr>
          <p:cNvCxnSpPr>
            <a:cxnSpLocks/>
          </p:cNvCxnSpPr>
          <p:nvPr userDrawn="1"/>
        </p:nvCxnSpPr>
        <p:spPr>
          <a:xfrm flipV="1">
            <a:off x="349185" y="713894"/>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sp>
        <p:nvSpPr>
          <p:cNvPr id="8" name="Freeform 43">
            <a:extLst>
              <a:ext uri="{FF2B5EF4-FFF2-40B4-BE49-F238E27FC236}">
                <a16:creationId xmlns:a16="http://schemas.microsoft.com/office/drawing/2014/main" id="{43822BC5-C48F-42EC-BD20-EA770B20BB81}"/>
              </a:ext>
            </a:extLst>
          </p:cNvPr>
          <p:cNvSpPr>
            <a:spLocks/>
          </p:cNvSpPr>
          <p:nvPr userDrawn="1"/>
        </p:nvSpPr>
        <p:spPr>
          <a:xfrm rot="5400000">
            <a:off x="6928233" y="3671288"/>
            <a:ext cx="5483425" cy="45719"/>
          </a:xfrm>
          <a:custGeom>
            <a:avLst/>
            <a:gdLst>
              <a:gd name="connsiteX0" fmla="*/ 0 w 11052722"/>
              <a:gd name="connsiteY0" fmla="*/ 0 h 120650"/>
              <a:gd name="connsiteX1" fmla="*/ 10692722 w 11052722"/>
              <a:gd name="connsiteY1" fmla="*/ 0 h 120650"/>
              <a:gd name="connsiteX2" fmla="*/ 10747924 w 11052722"/>
              <a:gd name="connsiteY2" fmla="*/ 0 h 120650"/>
              <a:gd name="connsiteX3" fmla="*/ 10992397 w 11052722"/>
              <a:gd name="connsiteY3" fmla="*/ 0 h 120650"/>
              <a:gd name="connsiteX4" fmla="*/ 11052722 w 11052722"/>
              <a:gd name="connsiteY4" fmla="*/ 60325 h 120650"/>
              <a:gd name="connsiteX5" fmla="*/ 10992397 w 11052722"/>
              <a:gd name="connsiteY5" fmla="*/ 120650 h 120650"/>
              <a:gd name="connsiteX6" fmla="*/ 10747924 w 11052722"/>
              <a:gd name="connsiteY6" fmla="*/ 120650 h 120650"/>
              <a:gd name="connsiteX7" fmla="*/ 10692722 w 11052722"/>
              <a:gd name="connsiteY7" fmla="*/ 120650 h 120650"/>
              <a:gd name="connsiteX8" fmla="*/ 0 w 11052722"/>
              <a:gd name="connsiteY8" fmla="*/ 120650 h 120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52722" h="120650">
                <a:moveTo>
                  <a:pt x="0" y="0"/>
                </a:moveTo>
                <a:lnTo>
                  <a:pt x="10692722" y="0"/>
                </a:lnTo>
                <a:lnTo>
                  <a:pt x="10747924" y="0"/>
                </a:lnTo>
                <a:lnTo>
                  <a:pt x="10992397" y="0"/>
                </a:lnTo>
                <a:lnTo>
                  <a:pt x="11052722" y="60325"/>
                </a:lnTo>
                <a:lnTo>
                  <a:pt x="10992397" y="120650"/>
                </a:lnTo>
                <a:lnTo>
                  <a:pt x="10747924" y="120650"/>
                </a:lnTo>
                <a:lnTo>
                  <a:pt x="10692722" y="120650"/>
                </a:lnTo>
                <a:lnTo>
                  <a:pt x="0" y="120650"/>
                </a:lnTo>
                <a:close/>
              </a:path>
            </a:pathLst>
          </a:custGeom>
          <a:solidFill>
            <a:schemeClr val="bg1">
              <a:lumMod val="85000"/>
            </a:scheme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9" name="Title 8">
            <a:extLst>
              <a:ext uri="{FF2B5EF4-FFF2-40B4-BE49-F238E27FC236}">
                <a16:creationId xmlns:a16="http://schemas.microsoft.com/office/drawing/2014/main" id="{F891C679-9D08-469E-9D05-B412F749C501}"/>
              </a:ext>
            </a:extLst>
          </p:cNvPr>
          <p:cNvSpPr>
            <a:spLocks noGrp="1"/>
          </p:cNvSpPr>
          <p:nvPr>
            <p:ph type="title"/>
          </p:nvPr>
        </p:nvSpPr>
        <p:spPr>
          <a:xfrm>
            <a:off x="253934" y="16009"/>
            <a:ext cx="11474771" cy="719052"/>
          </a:xfrm>
          <a:prstGeom prst="rect">
            <a:avLst/>
          </a:prstGeom>
        </p:spPr>
        <p:txBody>
          <a:bodyPr vert="horz" wrap="square" lIns="91440" tIns="45720" rIns="91440" bIns="45720" rtlCol="0" anchor="ctr" anchorCtr="0">
            <a:noAutofit/>
          </a:bodyPr>
          <a:lstStyle>
            <a:lvl1pPr marL="0" indent="0" algn="l">
              <a:lnSpc>
                <a:spcPct val="100000"/>
              </a:lnSpc>
              <a:spcBef>
                <a:spcPct val="0"/>
              </a:spcBef>
              <a:spcAft>
                <a:spcPts val="0"/>
              </a:spcAft>
              <a:buFontTx/>
              <a:buNone/>
              <a:defRPr lang="en-US" sz="2000" b="1" i="0" dirty="0">
                <a:ln w="0">
                  <a:noFill/>
                </a:ln>
                <a:solidFill>
                  <a:srgbClr val="000000"/>
                </a:solidFill>
                <a:latin typeface="EYInterstate"/>
                <a:cs typeface="Arial"/>
              </a:defRPr>
            </a:lvl1pPr>
          </a:lstStyle>
          <a:p>
            <a:pPr marL="0" lvl="0" defTabSz="457200"/>
            <a:r>
              <a:rPr lang="en-US"/>
              <a:t>Click to edit Master title style</a:t>
            </a:r>
          </a:p>
        </p:txBody>
      </p:sp>
      <p:sp>
        <p:nvSpPr>
          <p:cNvPr id="11" name="Text Placeholder 10">
            <a:extLst>
              <a:ext uri="{FF2B5EF4-FFF2-40B4-BE49-F238E27FC236}">
                <a16:creationId xmlns:a16="http://schemas.microsoft.com/office/drawing/2014/main" id="{3FE5639A-994B-4DF4-8CF6-DF1A348C5190}"/>
              </a:ext>
            </a:extLst>
          </p:cNvPr>
          <p:cNvSpPr>
            <a:spLocks noGrp="1"/>
          </p:cNvSpPr>
          <p:nvPr>
            <p:ph type="body" sz="quarter" idx="10"/>
          </p:nvPr>
        </p:nvSpPr>
        <p:spPr>
          <a:xfrm>
            <a:off x="356921" y="878820"/>
            <a:ext cx="8815445" cy="3598999"/>
          </a:xfrm>
          <a:prstGeom prst="rect">
            <a:avLst/>
          </a:prstGeom>
        </p:spPr>
        <p:txBody>
          <a:bodyPr vert="horz" wrap="square" lIns="0" tIns="12700" rIns="0" bIns="0" rtlCol="0" anchor="t" anchorCtr="0">
            <a:noAutofit/>
          </a:bodyPr>
          <a:lstStyle>
            <a:lvl1pPr marL="0" indent="0" algn="l">
              <a:lnSpc>
                <a:spcPct val="100000"/>
              </a:lnSpc>
              <a:spcBef>
                <a:spcPts val="0"/>
              </a:spcBef>
              <a:spcAft>
                <a:spcPts val="600"/>
              </a:spcAft>
              <a:buFontTx/>
              <a:buNone/>
              <a:defRPr lang="en-US" sz="1600" b="0" i="0" smtClean="0">
                <a:solidFill>
                  <a:srgbClr val="000000"/>
                </a:solidFill>
                <a:latin typeface="EYInterstate"/>
              </a:defRPr>
            </a:lvl1pPr>
            <a:lvl2pPr marL="228600" indent="0">
              <a:buNone/>
              <a:defRPr lang="en-US" sz="1800" smtClean="0"/>
            </a:lvl2pPr>
            <a:lvl3pPr>
              <a:defRPr lang="en-US" sz="1800" smtClean="0"/>
            </a:lvl3pPr>
            <a:lvl4pPr>
              <a:defRPr lang="en-US" smtClean="0"/>
            </a:lvl4pPr>
            <a:lvl5pPr>
              <a:defRPr lang="en-US"/>
            </a:lvl5pPr>
          </a:lstStyle>
          <a:p>
            <a:pPr marL="12065" marR="5080" lvl="0" defTabSz="457200">
              <a:spcAft>
                <a:spcPts val="600"/>
              </a:spcAft>
              <a:tabLst>
                <a:tab pos="241300" algn="l"/>
              </a:tabLst>
            </a:pPr>
            <a:r>
              <a:rPr lang="en-US"/>
              <a:t>Click to edit Master text styles</a:t>
            </a:r>
          </a:p>
        </p:txBody>
      </p:sp>
    </p:spTree>
    <p:extLst>
      <p:ext uri="{BB962C8B-B14F-4D97-AF65-F5344CB8AC3E}">
        <p14:creationId xmlns:p14="http://schemas.microsoft.com/office/powerpoint/2010/main" val="148920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D360E6A9-627C-4487-ABC7-23142BA71233}"/>
              </a:ext>
            </a:extLst>
          </p:cNvPr>
          <p:cNvGraphicFramePr>
            <a:graphicFrameLocks noChangeAspect="1"/>
          </p:cNvGraphicFramePr>
          <p:nvPr userDrawn="1">
            <p:custDataLst>
              <p:tags r:id="rId2"/>
            </p:custDataLst>
            <p:extLst>
              <p:ext uri="{D42A27DB-BD31-4B8C-83A1-F6EECF244321}">
                <p14:modId xmlns:p14="http://schemas.microsoft.com/office/powerpoint/2010/main" val="24671291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3" name="think-cell Slide" r:id="rId4" imgW="395" imgH="394" progId="TCLayout.ActiveDocument.1">
                  <p:embed/>
                </p:oleObj>
              </mc:Choice>
              <mc:Fallback>
                <p:oleObj name="think-cell Slide" r:id="rId4" imgW="395" imgH="394" progId="TCLayout.ActiveDocument.1">
                  <p:embed/>
                  <p:pic>
                    <p:nvPicPr>
                      <p:cNvPr id="3" name="Object 2" hidden="1">
                        <a:extLst>
                          <a:ext uri="{FF2B5EF4-FFF2-40B4-BE49-F238E27FC236}">
                            <a16:creationId xmlns:a16="http://schemas.microsoft.com/office/drawing/2014/main" id="{D360E6A9-627C-4487-ABC7-23142BA7123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9" name="Subtitle 2">
            <a:extLst>
              <a:ext uri="{FF2B5EF4-FFF2-40B4-BE49-F238E27FC236}">
                <a16:creationId xmlns:a16="http://schemas.microsoft.com/office/drawing/2014/main" id="{FB27D012-A4F8-BA49-A380-23B882DF962E}"/>
              </a:ext>
            </a:extLst>
          </p:cNvPr>
          <p:cNvSpPr>
            <a:spLocks noGrp="1"/>
          </p:cNvSpPr>
          <p:nvPr>
            <p:ph type="subTitle" idx="1"/>
          </p:nvPr>
        </p:nvSpPr>
        <p:spPr>
          <a:xfrm>
            <a:off x="480791" y="3870251"/>
            <a:ext cx="3745970" cy="682121"/>
          </a:xfrm>
          <a:prstGeom prst="rect">
            <a:avLst/>
          </a:prstGeom>
        </p:spPr>
        <p:txBody>
          <a:bodyPr anchor="b">
            <a:normAutofit lnSpcReduction="10000"/>
          </a:bodyPr>
          <a:lstStyle>
            <a:lvl1pPr marL="0" indent="0">
              <a:buNone/>
              <a:defRPr>
                <a:latin typeface="+mn-lt"/>
              </a:defRPr>
            </a:lvl1pPr>
          </a:lstStyle>
          <a:p>
            <a:pPr algn="l"/>
            <a:endParaRPr lang="en-US" sz="1400">
              <a:cs typeface="Calibri" panose="020F0502020204030204" pitchFamily="34" charset="0"/>
            </a:endParaRPr>
          </a:p>
        </p:txBody>
      </p:sp>
      <p:pic>
        <p:nvPicPr>
          <p:cNvPr id="21" name="Picture 20">
            <a:extLst>
              <a:ext uri="{FF2B5EF4-FFF2-40B4-BE49-F238E27FC236}">
                <a16:creationId xmlns:a16="http://schemas.microsoft.com/office/drawing/2014/main" id="{3E78BBF4-7326-B24C-8D9C-EA7271927983}"/>
              </a:ext>
            </a:extLst>
          </p:cNvPr>
          <p:cNvPicPr>
            <a:picLocks noChangeAspect="1"/>
          </p:cNvPicPr>
          <p:nvPr userDrawn="1"/>
        </p:nvPicPr>
        <p:blipFill>
          <a:blip r:embed="rId6">
            <a:extLst>
              <a:ext uri="{BEBA8EAE-BF5A-486C-A8C5-ECC9F3942E4B}">
                <a14:imgProps xmlns:a14="http://schemas.microsoft.com/office/drawing/2010/main">
                  <a14:imgLayer r:embed="rId7">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33222" y="4599709"/>
            <a:ext cx="3197561" cy="1765581"/>
          </a:xfrm>
          <a:prstGeom prst="rect">
            <a:avLst/>
          </a:prstGeom>
        </p:spPr>
      </p:pic>
      <p:pic>
        <p:nvPicPr>
          <p:cNvPr id="7" name="Picture 6">
            <a:extLst>
              <a:ext uri="{FF2B5EF4-FFF2-40B4-BE49-F238E27FC236}">
                <a16:creationId xmlns:a16="http://schemas.microsoft.com/office/drawing/2014/main" id="{F32F594E-967C-4C7A-9D2F-71BAD7AAC280}"/>
              </a:ext>
            </a:extLst>
          </p:cNvPr>
          <p:cNvPicPr>
            <a:picLocks noChangeAspect="1"/>
          </p:cNvPicPr>
          <p:nvPr userDrawn="1"/>
        </p:nvPicPr>
        <p:blipFill rotWithShape="1">
          <a:blip r:embed="rId8" cstate="print">
            <a:extLst>
              <a:ext uri="{28A0092B-C50C-407E-A947-70E740481C1C}">
                <a14:useLocalDpi xmlns:a14="http://schemas.microsoft.com/office/drawing/2010/main" val="0"/>
              </a:ext>
            </a:extLst>
          </a:blip>
          <a:srcRect l="11623" r="19671"/>
          <a:stretch/>
        </p:blipFill>
        <p:spPr>
          <a:xfrm>
            <a:off x="5633038" y="2259"/>
            <a:ext cx="6558962" cy="6362700"/>
          </a:xfrm>
          <a:prstGeom prst="rect">
            <a:avLst/>
          </a:prstGeom>
        </p:spPr>
      </p:pic>
      <p:sp>
        <p:nvSpPr>
          <p:cNvPr id="2" name="Rectangle 1">
            <a:extLst>
              <a:ext uri="{FF2B5EF4-FFF2-40B4-BE49-F238E27FC236}">
                <a16:creationId xmlns:a16="http://schemas.microsoft.com/office/drawing/2014/main" id="{DD129BCE-7AB8-427A-B17C-45612D5C2075}"/>
              </a:ext>
            </a:extLst>
          </p:cNvPr>
          <p:cNvSpPr/>
          <p:nvPr userDrawn="1"/>
        </p:nvSpPr>
        <p:spPr>
          <a:xfrm>
            <a:off x="5633038" y="0"/>
            <a:ext cx="6558962" cy="6364959"/>
          </a:xfrm>
          <a:prstGeom prst="rect">
            <a:avLst/>
          </a:prstGeom>
          <a:solidFill>
            <a:schemeClr val="bg1">
              <a:lumMod val="9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63BB1A73-F8CA-4636-8FEE-67C82F65B85B}"/>
              </a:ext>
            </a:extLst>
          </p:cNvPr>
          <p:cNvSpPr/>
          <p:nvPr userDrawn="1"/>
        </p:nvSpPr>
        <p:spPr>
          <a:xfrm>
            <a:off x="0" y="6273209"/>
            <a:ext cx="12192000" cy="584791"/>
          </a:xfrm>
          <a:prstGeom prst="rect">
            <a:avLst/>
          </a:prstGeom>
          <a:solidFill>
            <a:srgbClr val="0143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Arial" panose="020B0604020202020204" pitchFamily="34" charset="0"/>
              </a:rPr>
              <a:t>NC DHHS COVID-19 Response</a:t>
            </a:r>
          </a:p>
        </p:txBody>
      </p:sp>
      <p:sp>
        <p:nvSpPr>
          <p:cNvPr id="4" name="Title 3">
            <a:extLst>
              <a:ext uri="{FF2B5EF4-FFF2-40B4-BE49-F238E27FC236}">
                <a16:creationId xmlns:a16="http://schemas.microsoft.com/office/drawing/2014/main" id="{708F948B-FD6F-4BF3-9161-A2668C5694B6}"/>
              </a:ext>
            </a:extLst>
          </p:cNvPr>
          <p:cNvSpPr>
            <a:spLocks noGrp="1"/>
          </p:cNvSpPr>
          <p:nvPr>
            <p:ph type="title"/>
          </p:nvPr>
        </p:nvSpPr>
        <p:spPr>
          <a:xfrm>
            <a:off x="406931" y="1316057"/>
            <a:ext cx="4873625" cy="1585913"/>
          </a:xfrm>
          <a:prstGeom prst="rect">
            <a:avLst/>
          </a:prstGeom>
        </p:spPr>
        <p:txBody>
          <a:bodyPr vert="horz" wrap="square" lIns="91440" tIns="45720" rIns="91440" bIns="45720" rtlCol="0" anchor="ctr" anchorCtr="0">
            <a:noAutofit/>
          </a:bodyPr>
          <a:lstStyle>
            <a:lvl1pPr marL="0" indent="0" algn="l">
              <a:lnSpc>
                <a:spcPct val="90000"/>
              </a:lnSpc>
              <a:spcBef>
                <a:spcPct val="0"/>
              </a:spcBef>
              <a:spcAft>
                <a:spcPts val="0"/>
              </a:spcAft>
              <a:buFontTx/>
              <a:buNone/>
              <a:defRPr lang="en-US" sz="3600" b="1" i="0">
                <a:solidFill>
                  <a:srgbClr val="294158"/>
                </a:solidFill>
                <a:latin typeface="EYInterstate Light"/>
                <a:cs typeface="Times New Roman"/>
              </a:defRPr>
            </a:lvl1pPr>
          </a:lstStyle>
          <a:p>
            <a:pPr lvl="0"/>
            <a:r>
              <a:rPr lang="en-US"/>
              <a:t>Click to edit Master title style</a:t>
            </a:r>
          </a:p>
        </p:txBody>
      </p:sp>
    </p:spTree>
    <p:extLst>
      <p:ext uri="{BB962C8B-B14F-4D97-AF65-F5344CB8AC3E}">
        <p14:creationId xmlns:p14="http://schemas.microsoft.com/office/powerpoint/2010/main" val="509283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p:spTree>
      <p:nvGrpSpPr>
        <p:cNvPr id="1" name=""/>
        <p:cNvGrpSpPr/>
        <p:nvPr/>
      </p:nvGrpSpPr>
      <p:grpSpPr>
        <a:xfrm>
          <a:off x="0" y="0"/>
          <a:ext cx="0" cy="0"/>
          <a:chOff x="0" y="0"/>
          <a:chExt cx="0" cy="0"/>
        </a:xfrm>
      </p:grpSpPr>
      <p:sp>
        <p:nvSpPr>
          <p:cNvPr id="5" name="Holder 6">
            <a:extLst>
              <a:ext uri="{FF2B5EF4-FFF2-40B4-BE49-F238E27FC236}">
                <a16:creationId xmlns:a16="http://schemas.microsoft.com/office/drawing/2014/main" id="{7C078F04-0858-47C2-B1C3-DBB69868C94B}"/>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a:solidFill>
                <a:srgbClr val="808080"/>
              </a:solidFill>
              <a:latin typeface="Century Gothic" panose="020B0502020202020204" pitchFamily="34" charset="0"/>
            </a:endParaRPr>
          </a:p>
        </p:txBody>
      </p:sp>
      <p:pic>
        <p:nvPicPr>
          <p:cNvPr id="3" name="Picture 2">
            <a:extLst>
              <a:ext uri="{FF2B5EF4-FFF2-40B4-BE49-F238E27FC236}">
                <a16:creationId xmlns:a16="http://schemas.microsoft.com/office/drawing/2014/main" id="{9EA11BB6-3304-4786-97E7-A56B9BEDB577}"/>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
        <p:nvSpPr>
          <p:cNvPr id="4" name="Title 8">
            <a:extLst>
              <a:ext uri="{FF2B5EF4-FFF2-40B4-BE49-F238E27FC236}">
                <a16:creationId xmlns:a16="http://schemas.microsoft.com/office/drawing/2014/main" id="{BBFD8B02-5ABB-4440-8134-FB99935F278B}"/>
              </a:ext>
            </a:extLst>
          </p:cNvPr>
          <p:cNvSpPr>
            <a:spLocks noGrp="1"/>
          </p:cNvSpPr>
          <p:nvPr>
            <p:ph type="title"/>
          </p:nvPr>
        </p:nvSpPr>
        <p:spPr>
          <a:xfrm>
            <a:off x="253934" y="16009"/>
            <a:ext cx="11474771" cy="719052"/>
          </a:xfrm>
          <a:prstGeom prst="rect">
            <a:avLst/>
          </a:prstGeom>
        </p:spPr>
        <p:txBody>
          <a:bodyPr vert="horz" wrap="square" lIns="91440" tIns="45720" rIns="91440" bIns="45720" rtlCol="0" anchor="ctr" anchorCtr="0">
            <a:noAutofit/>
          </a:bodyPr>
          <a:lstStyle>
            <a:lvl1pPr marL="0" indent="0" algn="l">
              <a:lnSpc>
                <a:spcPct val="100000"/>
              </a:lnSpc>
              <a:spcBef>
                <a:spcPct val="0"/>
              </a:spcBef>
              <a:spcAft>
                <a:spcPts val="0"/>
              </a:spcAft>
              <a:buFontTx/>
              <a:buNone/>
              <a:defRPr lang="en-US" sz="2000" b="1" i="0" dirty="0">
                <a:ln w="0">
                  <a:noFill/>
                </a:ln>
                <a:solidFill>
                  <a:srgbClr val="000000"/>
                </a:solidFill>
                <a:latin typeface="EYInterstate"/>
                <a:cs typeface="Arial"/>
              </a:defRPr>
            </a:lvl1pPr>
          </a:lstStyle>
          <a:p>
            <a:pPr marL="0" lvl="0" defTabSz="457200"/>
            <a:r>
              <a:rPr lang="en-US"/>
              <a:t>Click to edit Master title style</a:t>
            </a:r>
          </a:p>
        </p:txBody>
      </p:sp>
      <p:sp>
        <p:nvSpPr>
          <p:cNvPr id="6" name="Text Placeholder 10">
            <a:extLst>
              <a:ext uri="{FF2B5EF4-FFF2-40B4-BE49-F238E27FC236}">
                <a16:creationId xmlns:a16="http://schemas.microsoft.com/office/drawing/2014/main" id="{4E3743DB-0EE0-402D-BAAC-B442ECB111EC}"/>
              </a:ext>
            </a:extLst>
          </p:cNvPr>
          <p:cNvSpPr>
            <a:spLocks noGrp="1"/>
          </p:cNvSpPr>
          <p:nvPr>
            <p:ph type="body" sz="quarter" idx="10"/>
          </p:nvPr>
        </p:nvSpPr>
        <p:spPr>
          <a:xfrm>
            <a:off x="356921" y="878820"/>
            <a:ext cx="11371784" cy="3598999"/>
          </a:xfrm>
          <a:prstGeom prst="rect">
            <a:avLst/>
          </a:prstGeom>
        </p:spPr>
        <p:txBody>
          <a:bodyPr vert="horz" wrap="square" lIns="0" tIns="12700" rIns="0" bIns="0" rtlCol="0" anchor="t" anchorCtr="0">
            <a:noAutofit/>
          </a:bodyPr>
          <a:lstStyle>
            <a:lvl1pPr marL="0" indent="0" algn="l">
              <a:lnSpc>
                <a:spcPct val="100000"/>
              </a:lnSpc>
              <a:spcBef>
                <a:spcPts val="0"/>
              </a:spcBef>
              <a:spcAft>
                <a:spcPts val="600"/>
              </a:spcAft>
              <a:buFontTx/>
              <a:buNone/>
              <a:defRPr lang="en-US" sz="1600" b="0" i="0" smtClean="0">
                <a:solidFill>
                  <a:srgbClr val="000000"/>
                </a:solidFill>
                <a:latin typeface="EYInterstate"/>
              </a:defRPr>
            </a:lvl1pPr>
            <a:lvl2pPr marL="228600" indent="0">
              <a:buNone/>
              <a:defRPr lang="en-US" sz="1800" smtClean="0"/>
            </a:lvl2pPr>
            <a:lvl3pPr>
              <a:defRPr lang="en-US" sz="1800" smtClean="0"/>
            </a:lvl3pPr>
            <a:lvl4pPr>
              <a:defRPr lang="en-US" smtClean="0"/>
            </a:lvl4pPr>
            <a:lvl5pPr>
              <a:defRPr lang="en-US"/>
            </a:lvl5pPr>
          </a:lstStyle>
          <a:p>
            <a:pPr marL="12065" marR="5080" lvl="0" defTabSz="457200">
              <a:spcAft>
                <a:spcPts val="600"/>
              </a:spcAft>
              <a:tabLst>
                <a:tab pos="241300" algn="l"/>
              </a:tabLst>
            </a:pPr>
            <a:r>
              <a:rPr lang="en-US"/>
              <a:t>Click to edit Master text styles</a:t>
            </a:r>
          </a:p>
        </p:txBody>
      </p:sp>
      <p:cxnSp>
        <p:nvCxnSpPr>
          <p:cNvPr id="7" name="Straight Arrow Connector 6">
            <a:extLst>
              <a:ext uri="{FF2B5EF4-FFF2-40B4-BE49-F238E27FC236}">
                <a16:creationId xmlns:a16="http://schemas.microsoft.com/office/drawing/2014/main" id="{88837183-B8A1-4AFA-BDD9-6D8D203312AE}"/>
              </a:ext>
            </a:extLst>
          </p:cNvPr>
          <p:cNvCxnSpPr>
            <a:cxnSpLocks/>
          </p:cNvCxnSpPr>
          <p:nvPr userDrawn="1"/>
        </p:nvCxnSpPr>
        <p:spPr>
          <a:xfrm flipV="1">
            <a:off x="349185" y="713894"/>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spTree>
    <p:extLst>
      <p:ext uri="{BB962C8B-B14F-4D97-AF65-F5344CB8AC3E}">
        <p14:creationId xmlns:p14="http://schemas.microsoft.com/office/powerpoint/2010/main" val="2383129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sp>
        <p:nvSpPr>
          <p:cNvPr id="5" name="Holder 6">
            <a:extLst>
              <a:ext uri="{FF2B5EF4-FFF2-40B4-BE49-F238E27FC236}">
                <a16:creationId xmlns:a16="http://schemas.microsoft.com/office/drawing/2014/main" id="{7C078F04-0858-47C2-B1C3-DBB69868C94B}"/>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a:solidFill>
                <a:srgbClr val="808080"/>
              </a:solidFill>
              <a:latin typeface="Century Gothic" panose="020B0502020202020204" pitchFamily="34" charset="0"/>
            </a:endParaRPr>
          </a:p>
        </p:txBody>
      </p:sp>
      <p:pic>
        <p:nvPicPr>
          <p:cNvPr id="3" name="Picture 2">
            <a:extLst>
              <a:ext uri="{FF2B5EF4-FFF2-40B4-BE49-F238E27FC236}">
                <a16:creationId xmlns:a16="http://schemas.microsoft.com/office/drawing/2014/main" id="{9EA11BB6-3304-4786-97E7-A56B9BEDB577}"/>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
        <p:nvSpPr>
          <p:cNvPr id="8" name="Rectangle 7">
            <a:extLst>
              <a:ext uri="{FF2B5EF4-FFF2-40B4-BE49-F238E27FC236}">
                <a16:creationId xmlns:a16="http://schemas.microsoft.com/office/drawing/2014/main" id="{02DD0243-E01C-44C4-A0DB-7A16FB3C72EA}"/>
              </a:ext>
            </a:extLst>
          </p:cNvPr>
          <p:cNvSpPr/>
          <p:nvPr userDrawn="1"/>
        </p:nvSpPr>
        <p:spPr>
          <a:xfrm>
            <a:off x="0" y="-1"/>
            <a:ext cx="12192000" cy="6115050"/>
          </a:xfrm>
          <a:prstGeom prst="rect">
            <a:avLst/>
          </a:prstGeom>
          <a:solidFill>
            <a:srgbClr val="64646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EYInterstate" panose="02000503020000020004" pitchFamily="2" charset="0"/>
              <a:ea typeface="+mn-ea"/>
              <a:cs typeface="+mn-cs"/>
            </a:endParaRPr>
          </a:p>
        </p:txBody>
      </p:sp>
      <p:sp>
        <p:nvSpPr>
          <p:cNvPr id="9" name="Title 8">
            <a:extLst>
              <a:ext uri="{FF2B5EF4-FFF2-40B4-BE49-F238E27FC236}">
                <a16:creationId xmlns:a16="http://schemas.microsoft.com/office/drawing/2014/main" id="{C6E52AB2-C503-45BB-896A-3291700FDF2E}"/>
              </a:ext>
            </a:extLst>
          </p:cNvPr>
          <p:cNvSpPr>
            <a:spLocks noGrp="1"/>
          </p:cNvSpPr>
          <p:nvPr>
            <p:ph type="title"/>
          </p:nvPr>
        </p:nvSpPr>
        <p:spPr>
          <a:xfrm>
            <a:off x="864523" y="2734358"/>
            <a:ext cx="8261108" cy="646331"/>
          </a:xfrm>
          <a:prstGeom prst="rect">
            <a:avLst/>
          </a:prstGeom>
          <a:noFill/>
        </p:spPr>
        <p:txBody>
          <a:bodyPr wrap="none" lIns="91440" tIns="45720" rIns="91440" bIns="45720" rtlCol="0" anchor="t" anchorCtr="0">
            <a:noAutofit/>
          </a:bodyPr>
          <a:lstStyle>
            <a:lvl1pPr marL="0" indent="0" algn="l">
              <a:lnSpc>
                <a:spcPct val="100000"/>
              </a:lnSpc>
              <a:spcBef>
                <a:spcPct val="0"/>
              </a:spcBef>
              <a:spcAft>
                <a:spcPts val="0"/>
              </a:spcAft>
              <a:buFontTx/>
              <a:buNone/>
              <a:defRPr lang="en-US" sz="3600" b="1" i="0" dirty="0">
                <a:solidFill>
                  <a:srgbClr val="FFFFFF"/>
                </a:solidFill>
                <a:latin typeface="EYInterstate" panose="02000503020000020004"/>
                <a:ea typeface="+mn-ea"/>
                <a:cs typeface="+mn-cs"/>
              </a:defRPr>
            </a:lvl1pPr>
          </a:lstStyle>
          <a:p>
            <a:pPr marL="0" lvl="0"/>
            <a:r>
              <a:rPr lang="en-US"/>
              <a:t>Click to edit Master title style</a:t>
            </a:r>
          </a:p>
        </p:txBody>
      </p:sp>
      <p:sp>
        <p:nvSpPr>
          <p:cNvPr id="10" name="Text Placeholder 10">
            <a:extLst>
              <a:ext uri="{FF2B5EF4-FFF2-40B4-BE49-F238E27FC236}">
                <a16:creationId xmlns:a16="http://schemas.microsoft.com/office/drawing/2014/main" id="{3E8B990D-35F8-489F-AB5F-508BF94971CA}"/>
              </a:ext>
            </a:extLst>
          </p:cNvPr>
          <p:cNvSpPr>
            <a:spLocks noGrp="1"/>
          </p:cNvSpPr>
          <p:nvPr>
            <p:ph type="body" sz="quarter" idx="10"/>
          </p:nvPr>
        </p:nvSpPr>
        <p:spPr>
          <a:xfrm>
            <a:off x="864523" y="3429000"/>
            <a:ext cx="8261108" cy="954107"/>
          </a:xfrm>
          <a:prstGeom prst="rect">
            <a:avLst/>
          </a:prstGeom>
          <a:noFill/>
        </p:spPr>
        <p:txBody>
          <a:bodyPr wrap="square" lIns="91440" tIns="45720" rIns="91440" bIns="45720" rtlCol="0" anchor="t" anchorCtr="0">
            <a:noAutofit/>
          </a:bodyPr>
          <a:lstStyle>
            <a:lvl1pPr marL="0" indent="0" algn="l">
              <a:lnSpc>
                <a:spcPct val="100000"/>
              </a:lnSpc>
              <a:spcBef>
                <a:spcPts val="0"/>
              </a:spcBef>
              <a:spcAft>
                <a:spcPts val="0"/>
              </a:spcAft>
              <a:buFontTx/>
              <a:buNone/>
              <a:defRPr lang="en-US" sz="2800" b="0" i="0" dirty="0" smtClean="0">
                <a:solidFill>
                  <a:srgbClr val="FFFFFF"/>
                </a:solidFill>
                <a:latin typeface="EYInterstate" panose="02000503020000020004"/>
              </a:defRPr>
            </a:lvl1pPr>
          </a:lstStyle>
          <a:p>
            <a:pPr marL="0" lvl="0"/>
            <a:r>
              <a:rPr lang="en-US"/>
              <a:t>Click to edit Master text styles</a:t>
            </a:r>
          </a:p>
        </p:txBody>
      </p:sp>
    </p:spTree>
    <p:extLst>
      <p:ext uri="{BB962C8B-B14F-4D97-AF65-F5344CB8AC3E}">
        <p14:creationId xmlns:p14="http://schemas.microsoft.com/office/powerpoint/2010/main" val="23410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reserve="1">
  <p:cSld name="2_1_">
    <p:spTree>
      <p:nvGrpSpPr>
        <p:cNvPr id="1" name=""/>
        <p:cNvGrpSpPr/>
        <p:nvPr/>
      </p:nvGrpSpPr>
      <p:grpSpPr>
        <a:xfrm>
          <a:off x="0" y="0"/>
          <a:ext cx="0" cy="0"/>
          <a:chOff x="0" y="0"/>
          <a:chExt cx="0" cy="0"/>
        </a:xfrm>
      </p:grpSpPr>
      <p:sp>
        <p:nvSpPr>
          <p:cNvPr id="5" name="Holder 6">
            <a:extLst>
              <a:ext uri="{FF2B5EF4-FFF2-40B4-BE49-F238E27FC236}">
                <a16:creationId xmlns:a16="http://schemas.microsoft.com/office/drawing/2014/main" id="{7C078F04-0858-47C2-B1C3-DBB69868C94B}"/>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a:solidFill>
                <a:srgbClr val="808080"/>
              </a:solidFill>
              <a:latin typeface="Century Gothic" panose="020B0502020202020204" pitchFamily="34" charset="0"/>
            </a:endParaRPr>
          </a:p>
        </p:txBody>
      </p:sp>
      <p:pic>
        <p:nvPicPr>
          <p:cNvPr id="3" name="Picture 2">
            <a:extLst>
              <a:ext uri="{FF2B5EF4-FFF2-40B4-BE49-F238E27FC236}">
                <a16:creationId xmlns:a16="http://schemas.microsoft.com/office/drawing/2014/main" id="{9EA11BB6-3304-4786-97E7-A56B9BEDB577}"/>
              </a:ext>
            </a:extLst>
          </p:cNvPr>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Tree>
    <p:extLst>
      <p:ext uri="{BB962C8B-B14F-4D97-AF65-F5344CB8AC3E}">
        <p14:creationId xmlns:p14="http://schemas.microsoft.com/office/powerpoint/2010/main" val="3579476463"/>
      </p:ext>
    </p:extLst>
  </p:cSld>
  <p:clrMapOvr>
    <a:masterClrMapping/>
  </p:clrMapOvr>
</p:sldLayout>
</file>

<file path=ppt/slideMasters/_rels/slideMaster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23D1E28-842D-48A5-BD87-D7F26FFC1AF3}"/>
              </a:ext>
            </a:extLst>
          </p:cNvPr>
          <p:cNvPicPr>
            <a:picLocks noChangeAspect="1"/>
          </p:cNvPicPr>
          <p:nvPr userDrawn="1"/>
        </p:nvPicPr>
        <p:blipFill>
          <a:blip r:embed="rId7" cstate="print">
            <a:extLst>
              <a:ext uri="{BEBA8EAE-BF5A-486C-A8C5-ECC9F3942E4B}">
                <a14:imgProps xmlns:a14="http://schemas.microsoft.com/office/drawing/2010/main">
                  <a14:imgLayer r:embed="rId8">
                    <a14:imgEffect>
                      <a14:backgroundRemoval t="9856" b="89904" l="3514" r="98649">
                        <a14:foregroundMark x1="16351" y1="10096" x2="4324" y2="23317"/>
                        <a14:foregroundMark x1="4324" y1="23317" x2="4054" y2="50240"/>
                        <a14:foregroundMark x1="4054" y1="50240" x2="9054" y2="60577"/>
                        <a14:foregroundMark x1="9054" y1="60577" x2="15676" y2="64663"/>
                        <a14:foregroundMark x1="15676" y1="64663" x2="22973" y2="63221"/>
                        <a14:foregroundMark x1="22973" y1="63221" x2="25541" y2="51683"/>
                        <a14:foregroundMark x1="25541" y1="51683" x2="26216" y2="38702"/>
                        <a14:foregroundMark x1="26216" y1="38702" x2="23108" y2="27163"/>
                        <a14:foregroundMark x1="23108" y1="27163" x2="13919" y2="30769"/>
                        <a14:foregroundMark x1="13919" y1="30769" x2="8108" y2="43750"/>
                        <a14:foregroundMark x1="8108" y1="43750" x2="12703" y2="58654"/>
                        <a14:foregroundMark x1="12703" y1="58654" x2="19595" y2="55048"/>
                        <a14:foregroundMark x1="19595" y1="55048" x2="18649" y2="25962"/>
                        <a14:foregroundMark x1="18649" y1="25962" x2="12297" y2="19952"/>
                        <a14:foregroundMark x1="12297" y1="19952" x2="6892" y2="40144"/>
                        <a14:foregroundMark x1="6892" y1="40144" x2="8649" y2="54087"/>
                        <a14:foregroundMark x1="8649" y1="54087" x2="19865" y2="62260"/>
                        <a14:foregroundMark x1="19865" y1="62260" x2="29189" y2="63462"/>
                        <a14:foregroundMark x1="29189" y1="63462" x2="30676" y2="47356"/>
                        <a14:foregroundMark x1="30676" y1="47356" x2="23784" y2="22356"/>
                        <a14:foregroundMark x1="23784" y1="22356" x2="17162" y2="23317"/>
                        <a14:foregroundMark x1="40405" y1="25481" x2="87838" y2="27885"/>
                        <a14:foregroundMark x1="87838" y1="27885" x2="94730" y2="34615"/>
                        <a14:foregroundMark x1="94730" y1="34615" x2="95270" y2="48558"/>
                        <a14:foregroundMark x1="95270" y1="48558" x2="93919" y2="60337"/>
                        <a14:foregroundMark x1="93919" y1="60337" x2="61757" y2="51683"/>
                        <a14:foregroundMark x1="61757" y1="51683" x2="46892" y2="53365"/>
                        <a14:foregroundMark x1="46892" y1="53365" x2="39324" y2="51202"/>
                        <a14:foregroundMark x1="39324" y1="51202" x2="36622" y2="39904"/>
                        <a14:foregroundMark x1="36622" y1="39904" x2="37027" y2="27404"/>
                        <a14:foregroundMark x1="37027" y1="27404" x2="42297" y2="25962"/>
                        <a14:foregroundMark x1="81622" y1="54087" x2="66216" y2="53846"/>
                        <a14:foregroundMark x1="66216" y1="53846" x2="51486" y2="42788"/>
                        <a14:foregroundMark x1="51486" y1="42788" x2="53243" y2="31010"/>
                        <a14:foregroundMark x1="53243" y1="31010" x2="60270" y2="24519"/>
                        <a14:foregroundMark x1="60270" y1="24519" x2="69459" y2="23317"/>
                        <a14:foregroundMark x1="69459" y1="23317" x2="84189" y2="36779"/>
                        <a14:foregroundMark x1="84189" y1="36779" x2="83378" y2="50240"/>
                        <a14:foregroundMark x1="83378" y1="50240" x2="68514" y2="51202"/>
                        <a14:foregroundMark x1="66892" y1="28846" x2="59189" y2="32933"/>
                        <a14:foregroundMark x1="59189" y1="32933" x2="90405" y2="36298"/>
                        <a14:foregroundMark x1="90405" y1="36298" x2="62703" y2="51683"/>
                        <a14:foregroundMark x1="62703" y1="51683" x2="74595" y2="46394"/>
                        <a14:foregroundMark x1="73919" y1="42788" x2="73919" y2="38221"/>
                        <a14:foregroundMark x1="64730" y1="37019" x2="64730" y2="37019"/>
                        <a14:foregroundMark x1="64730" y1="38942" x2="71081" y2="43990"/>
                        <a14:foregroundMark x1="71081" y1="43990" x2="71216" y2="43990"/>
                        <a14:foregroundMark x1="54324" y1="37500" x2="64595" y2="38942"/>
                        <a14:foregroundMark x1="47297" y1="30529" x2="52027" y2="30529"/>
                        <a14:foregroundMark x1="37838" y1="41827" x2="47973" y2="40865"/>
                        <a14:foregroundMark x1="82297" y1="48798" x2="97703" y2="48798"/>
                        <a14:foregroundMark x1="40000" y1="31971" x2="54189" y2="38702"/>
                        <a14:foregroundMark x1="5811" y1="21875" x2="2838" y2="34856"/>
                        <a14:foregroundMark x1="2838" y1="34856" x2="2838" y2="48317"/>
                        <a14:foregroundMark x1="2838" y1="48317" x2="6757" y2="59375"/>
                        <a14:foregroundMark x1="6757" y1="59375" x2="7297" y2="59615"/>
                        <a14:foregroundMark x1="3378" y1="27404" x2="2027" y2="39663"/>
                        <a14:foregroundMark x1="2027" y1="39663" x2="3514" y2="51923"/>
                        <a14:foregroundMark x1="3514" y1="51923" x2="4459" y2="54327"/>
                        <a14:foregroundMark x1="40000" y1="48077" x2="81081" y2="48077"/>
                        <a14:foregroundMark x1="37838" y1="30288" x2="43649" y2="24038"/>
                        <a14:foregroundMark x1="43649" y1="24038" x2="50811" y2="24760"/>
                        <a14:foregroundMark x1="50811" y1="24760" x2="73378" y2="22115"/>
                        <a14:foregroundMark x1="73378" y1="22115" x2="94865" y2="23798"/>
                        <a14:foregroundMark x1="94865" y1="23798" x2="98649" y2="49279"/>
                        <a14:foregroundMark x1="98649" y1="49279" x2="94595" y2="59856"/>
                        <a14:foregroundMark x1="94595" y1="59856" x2="81081" y2="61298"/>
                        <a14:foregroundMark x1="81081" y1="61298" x2="74324" y2="55529"/>
                        <a14:foregroundMark x1="74324" y1="55529" x2="66757" y2="53365"/>
                        <a14:foregroundMark x1="66757" y1="53365" x2="43784" y2="58173"/>
                        <a14:foregroundMark x1="43784" y1="58173" x2="38108" y2="50721"/>
                        <a14:foregroundMark x1="38108" y1="50721" x2="37027" y2="30529"/>
                        <a14:backgroundMark x1="31081" y1="19471" x2="38108" y2="20673"/>
                        <a14:backgroundMark x1="38108" y1="20673" x2="39189" y2="21635"/>
                      </a14:backgroundRemoval>
                    </a14:imgEffect>
                  </a14:imgLayer>
                </a14:imgProps>
              </a:ext>
              <a:ext uri="{28A0092B-C50C-407E-A947-70E740481C1C}">
                <a14:useLocalDpi xmlns:a14="http://schemas.microsoft.com/office/drawing/2010/main" val="0"/>
              </a:ext>
            </a:extLst>
          </a:blip>
          <a:stretch>
            <a:fillRect/>
          </a:stretch>
        </p:blipFill>
        <p:spPr>
          <a:xfrm>
            <a:off x="173547" y="6233421"/>
            <a:ext cx="1131146" cy="624579"/>
          </a:xfrm>
          <a:prstGeom prst="rect">
            <a:avLst/>
          </a:prstGeom>
        </p:spPr>
      </p:pic>
      <p:sp>
        <p:nvSpPr>
          <p:cNvPr id="8" name="Holder 6">
            <a:extLst>
              <a:ext uri="{FF2B5EF4-FFF2-40B4-BE49-F238E27FC236}">
                <a16:creationId xmlns:a16="http://schemas.microsoft.com/office/drawing/2014/main" id="{4910378C-EB16-4E86-8780-3EE9D517A147}"/>
              </a:ext>
            </a:extLst>
          </p:cNvPr>
          <p:cNvSpPr txBox="1">
            <a:spLocks/>
          </p:cNvSpPr>
          <p:nvPr userDrawn="1"/>
        </p:nvSpPr>
        <p:spPr>
          <a:xfrm>
            <a:off x="11562533" y="6508582"/>
            <a:ext cx="419008" cy="153888"/>
          </a:xfrm>
          <a:prstGeom prst="rect">
            <a:avLst/>
          </a:prstGeom>
        </p:spPr>
        <p:txBody>
          <a:bodyPr wrap="square" lIns="0" tIns="0" rIns="0" bIns="0" anchor="ctr">
            <a:spAutoFit/>
          </a:bodyPr>
          <a:lstStyle>
            <a:defPPr>
              <a:defRPr lang="en-US"/>
            </a:defPPr>
            <a:lvl1pPr marL="0" algn="l" defTabSz="457200" rtl="0" eaLnBrk="1" latinLnBrk="0" hangingPunct="1">
              <a:defRPr sz="1500" b="0" i="0" kern="1200">
                <a:solidFill>
                  <a:srgbClr val="6F7072"/>
                </a:solidFill>
                <a:latin typeface="EYInterstate Light"/>
                <a:ea typeface="+mn-ea"/>
                <a:cs typeface="EYInterstate Light"/>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9049" algn="ctr"/>
            <a:fld id="{81D60167-4931-47E6-BA6A-407CBD079E47}" type="slidenum">
              <a:rPr lang="en-US" sz="999" smtClean="0">
                <a:solidFill>
                  <a:srgbClr val="808080"/>
                </a:solidFill>
                <a:latin typeface="Century Gothic" panose="020B0502020202020204" pitchFamily="34" charset="0"/>
              </a:rPr>
              <a:pPr marL="19049" algn="ctr"/>
              <a:t>‹#›</a:t>
            </a:fld>
            <a:endParaRPr lang="en-US" sz="999">
              <a:solidFill>
                <a:srgbClr val="808080"/>
              </a:solidFill>
              <a:latin typeface="Century Gothic" panose="020B0502020202020204" pitchFamily="34" charset="0"/>
            </a:endParaRPr>
          </a:p>
        </p:txBody>
      </p:sp>
    </p:spTree>
    <p:extLst>
      <p:ext uri="{BB962C8B-B14F-4D97-AF65-F5344CB8AC3E}">
        <p14:creationId xmlns:p14="http://schemas.microsoft.com/office/powerpoint/2010/main" val="2579726016"/>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7.emf"/><Relationship Id="rId2" Type="http://schemas.openxmlformats.org/officeDocument/2006/relationships/tags" Target="../tags/tag9.xml"/><Relationship Id="rId1" Type="http://schemas.openxmlformats.org/officeDocument/2006/relationships/vmlDrawing" Target="../drawings/vmlDrawing9.vml"/><Relationship Id="rId6" Type="http://schemas.openxmlformats.org/officeDocument/2006/relationships/oleObject" Target="../embeddings/oleObject8.bin"/><Relationship Id="rId5" Type="http://schemas.openxmlformats.org/officeDocument/2006/relationships/image" Target="../media/image25.png"/><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7.emf"/><Relationship Id="rId2" Type="http://schemas.openxmlformats.org/officeDocument/2006/relationships/tags" Target="../tags/tag10.xml"/><Relationship Id="rId1" Type="http://schemas.openxmlformats.org/officeDocument/2006/relationships/vmlDrawing" Target="../drawings/vmlDrawing10.vml"/><Relationship Id="rId6" Type="http://schemas.openxmlformats.org/officeDocument/2006/relationships/oleObject" Target="../embeddings/oleObject8.bin"/><Relationship Id="rId5" Type="http://schemas.openxmlformats.org/officeDocument/2006/relationships/image" Target="../media/image26.png"/><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7.emf"/><Relationship Id="rId2" Type="http://schemas.openxmlformats.org/officeDocument/2006/relationships/tags" Target="../tags/tag11.xml"/><Relationship Id="rId1" Type="http://schemas.openxmlformats.org/officeDocument/2006/relationships/vmlDrawing" Target="../drawings/vmlDrawing11.vml"/><Relationship Id="rId6" Type="http://schemas.openxmlformats.org/officeDocument/2006/relationships/oleObject" Target="../embeddings/oleObject8.bin"/><Relationship Id="rId5" Type="http://schemas.openxmlformats.org/officeDocument/2006/relationships/image" Target="../media/image27.png"/><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7.emf"/><Relationship Id="rId2" Type="http://schemas.openxmlformats.org/officeDocument/2006/relationships/tags" Target="../tags/tag12.xml"/><Relationship Id="rId1" Type="http://schemas.openxmlformats.org/officeDocument/2006/relationships/vmlDrawing" Target="../drawings/vmlDrawing12.vml"/><Relationship Id="rId6" Type="http://schemas.openxmlformats.org/officeDocument/2006/relationships/oleObject" Target="../embeddings/oleObject8.bin"/><Relationship Id="rId5" Type="http://schemas.openxmlformats.org/officeDocument/2006/relationships/image" Target="../media/image27.png"/><Relationship Id="rId4"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13.xml"/><Relationship Id="rId7" Type="http://schemas.openxmlformats.org/officeDocument/2006/relationships/oleObject" Target="../embeddings/oleObject8.bin"/><Relationship Id="rId2" Type="http://schemas.openxmlformats.org/officeDocument/2006/relationships/vmlDrawing" Target="../drawings/vmlDrawing13.vml"/><Relationship Id="rId1" Type="http://schemas.openxmlformats.org/officeDocument/2006/relationships/themeOverride" Target="../theme/themeOverride1.xml"/><Relationship Id="rId6" Type="http://schemas.openxmlformats.org/officeDocument/2006/relationships/image" Target="../media/image28.png"/><Relationship Id="rId5" Type="http://schemas.openxmlformats.org/officeDocument/2006/relationships/notesSlide" Target="../notesSlides/notesSlide13.xml"/><Relationship Id="rId4" Type="http://schemas.openxmlformats.org/officeDocument/2006/relationships/slideLayout" Target="../slideLayouts/slideLayout1.xml"/><Relationship Id="rId9" Type="http://schemas.openxmlformats.org/officeDocument/2006/relationships/image" Target="../media/image29.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4.xml"/><Relationship Id="rId1" Type="http://schemas.openxmlformats.org/officeDocument/2006/relationships/vmlDrawing" Target="../drawings/vmlDrawing14.vml"/><Relationship Id="rId6" Type="http://schemas.openxmlformats.org/officeDocument/2006/relationships/image" Target="../media/image8.emf"/><Relationship Id="rId5" Type="http://schemas.openxmlformats.org/officeDocument/2006/relationships/oleObject" Target="../embeddings/oleObject9.bin"/><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30.png"/><Relationship Id="rId2" Type="http://schemas.openxmlformats.org/officeDocument/2006/relationships/tags" Target="../tags/tag15.xml"/><Relationship Id="rId1" Type="http://schemas.openxmlformats.org/officeDocument/2006/relationships/vmlDrawing" Target="../drawings/vmlDrawing15.vml"/><Relationship Id="rId6" Type="http://schemas.openxmlformats.org/officeDocument/2006/relationships/image" Target="../media/image7.emf"/><Relationship Id="rId5" Type="http://schemas.openxmlformats.org/officeDocument/2006/relationships/oleObject" Target="../embeddings/oleObject10.bin"/><Relationship Id="rId4"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8" Type="http://schemas.openxmlformats.org/officeDocument/2006/relationships/hyperlink" Target="https://help.salesforce.com/articleView?id=getstart_browsers_sfx.htm&amp;type=5" TargetMode="External"/><Relationship Id="rId3" Type="http://schemas.openxmlformats.org/officeDocument/2006/relationships/slideLayout" Target="../slideLayouts/slideLayout3.xml"/><Relationship Id="rId7" Type="http://schemas.openxmlformats.org/officeDocument/2006/relationships/hyperlink" Target="mailto:COVIDhelp@dhhs.nc.gov" TargetMode="External"/><Relationship Id="rId12" Type="http://schemas.openxmlformats.org/officeDocument/2006/relationships/image" Target="../media/image34.png"/><Relationship Id="rId2" Type="http://schemas.openxmlformats.org/officeDocument/2006/relationships/tags" Target="../tags/tag16.xml"/><Relationship Id="rId1" Type="http://schemas.openxmlformats.org/officeDocument/2006/relationships/vmlDrawing" Target="../drawings/vmlDrawing16.vml"/><Relationship Id="rId6" Type="http://schemas.openxmlformats.org/officeDocument/2006/relationships/image" Target="../media/image7.emf"/><Relationship Id="rId11" Type="http://schemas.openxmlformats.org/officeDocument/2006/relationships/image" Target="../media/image33.png"/><Relationship Id="rId5" Type="http://schemas.openxmlformats.org/officeDocument/2006/relationships/oleObject" Target="../embeddings/oleObject8.bin"/><Relationship Id="rId10" Type="http://schemas.openxmlformats.org/officeDocument/2006/relationships/image" Target="../media/image32.png"/><Relationship Id="rId4" Type="http://schemas.openxmlformats.org/officeDocument/2006/relationships/notesSlide" Target="../notesSlides/notesSlide16.xml"/><Relationship Id="rId9"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CVMS-Help@dhhs.nc.gov" TargetMode="External"/><Relationship Id="rId1" Type="http://schemas.openxmlformats.org/officeDocument/2006/relationships/slideLayout" Target="../slideLayouts/slideLayout5.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7.emf"/><Relationship Id="rId5" Type="http://schemas.openxmlformats.org/officeDocument/2006/relationships/oleObject" Target="../embeddings/oleObject2.bin"/><Relationship Id="rId4"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8.emf"/><Relationship Id="rId5" Type="http://schemas.openxmlformats.org/officeDocument/2006/relationships/oleObject" Target="../embeddings/oleObject3.bin"/><Relationship Id="rId4"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9.png"/><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7.emf"/><Relationship Id="rId5" Type="http://schemas.openxmlformats.org/officeDocument/2006/relationships/oleObject" Target="../embeddings/oleObject4.bin"/><Relationship Id="rId4"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slideLayout" Target="../slideLayouts/slideLayout1.xml"/><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tags" Target="../tags/tag5.xml"/><Relationship Id="rId16" Type="http://schemas.openxmlformats.org/officeDocument/2006/relationships/image" Target="../media/image19.svg"/><Relationship Id="rId1" Type="http://schemas.openxmlformats.org/officeDocument/2006/relationships/vmlDrawing" Target="../drawings/vmlDrawing5.vml"/><Relationship Id="rId6" Type="http://schemas.openxmlformats.org/officeDocument/2006/relationships/image" Target="../media/image7.emf"/><Relationship Id="rId11" Type="http://schemas.openxmlformats.org/officeDocument/2006/relationships/image" Target="../media/image14.png"/><Relationship Id="rId5" Type="http://schemas.openxmlformats.org/officeDocument/2006/relationships/oleObject" Target="../embeddings/oleObject5.bin"/><Relationship Id="rId1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notesSlide" Target="../notesSlides/notesSlide5.xml"/><Relationship Id="rId9" Type="http://schemas.openxmlformats.org/officeDocument/2006/relationships/image" Target="../media/image12.png"/><Relationship Id="rId14" Type="http://schemas.openxmlformats.org/officeDocument/2006/relationships/image" Target="../media/image17.svg"/></Relationships>
</file>

<file path=ppt/slides/_rels/slide7.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slideLayout" Target="../slideLayouts/slideLayout3.xml"/><Relationship Id="rId7" Type="http://schemas.openxmlformats.org/officeDocument/2006/relationships/image" Target="../media/image20.png"/><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7.emf"/><Relationship Id="rId5" Type="http://schemas.openxmlformats.org/officeDocument/2006/relationships/oleObject" Target="../embeddings/oleObject6.bin"/><Relationship Id="rId10" Type="http://schemas.openxmlformats.org/officeDocument/2006/relationships/image" Target="../media/image23.svg"/><Relationship Id="rId4" Type="http://schemas.openxmlformats.org/officeDocument/2006/relationships/notesSlide" Target="../notesSlides/notesSlide6.xml"/><Relationship Id="rId9" Type="http://schemas.openxmlformats.org/officeDocument/2006/relationships/image" Target="../media/image2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8.emf"/><Relationship Id="rId5" Type="http://schemas.openxmlformats.org/officeDocument/2006/relationships/oleObject" Target="../embeddings/oleObject3.bin"/><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7.emf"/><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oleObject" Target="../embeddings/oleObject7.bin"/><Relationship Id="rId5" Type="http://schemas.openxmlformats.org/officeDocument/2006/relationships/image" Target="../media/image24.png"/><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F47A66F-7D6D-6042-A4EB-AF4CAEA86DDB}"/>
              </a:ext>
            </a:extLst>
          </p:cNvPr>
          <p:cNvSpPr>
            <a:spLocks noGrp="1"/>
          </p:cNvSpPr>
          <p:nvPr>
            <p:ph type="subTitle" idx="1"/>
          </p:nvPr>
        </p:nvSpPr>
        <p:spPr/>
        <p:txBody>
          <a:bodyPr anchor="b">
            <a:normAutofit/>
          </a:bodyPr>
          <a:lstStyle/>
          <a:p>
            <a:pPr algn="l"/>
            <a:r>
              <a:rPr lang="en-US" sz="1600">
                <a:latin typeface="EYInterstate" panose="02000503020000020004" pitchFamily="2" charset="0"/>
                <a:cs typeface="Calibri"/>
              </a:rPr>
              <a:t>Version 1.0</a:t>
            </a:r>
          </a:p>
          <a:p>
            <a:pPr algn="l"/>
            <a:r>
              <a:rPr lang="en-US" sz="1600">
                <a:latin typeface="EYInterstate" panose="02000503020000020004" pitchFamily="2" charset="0"/>
                <a:cs typeface="Calibri"/>
              </a:rPr>
              <a:t>December 10, 2020</a:t>
            </a:r>
            <a:endParaRPr lang="en-US" sz="1600">
              <a:latin typeface="EYInterstate" panose="02000503020000020004" pitchFamily="2" charset="0"/>
            </a:endParaRPr>
          </a:p>
        </p:txBody>
      </p:sp>
      <p:sp>
        <p:nvSpPr>
          <p:cNvPr id="2" name="Title 1">
            <a:extLst>
              <a:ext uri="{FF2B5EF4-FFF2-40B4-BE49-F238E27FC236}">
                <a16:creationId xmlns:a16="http://schemas.microsoft.com/office/drawing/2014/main" id="{BC00BD3B-220C-784F-A2E2-B8BF525AC13A}"/>
              </a:ext>
            </a:extLst>
          </p:cNvPr>
          <p:cNvSpPr>
            <a:spLocks noGrp="1"/>
          </p:cNvSpPr>
          <p:nvPr>
            <p:ph type="title"/>
          </p:nvPr>
        </p:nvSpPr>
        <p:spPr>
          <a:xfrm>
            <a:off x="406931" y="1316057"/>
            <a:ext cx="5241515" cy="1585913"/>
          </a:xfrm>
        </p:spPr>
        <p:txBody>
          <a:bodyPr lIns="91440" tIns="45720" rIns="91440" bIns="45720" anchor="ctr">
            <a:normAutofit/>
          </a:bodyPr>
          <a:lstStyle/>
          <a:p>
            <a:r>
              <a:rPr lang="en-US" sz="3600" b="1">
                <a:solidFill>
                  <a:srgbClr val="294158"/>
                </a:solidFill>
                <a:latin typeface="EYInterstate Light"/>
                <a:cs typeface="Times New Roman"/>
              </a:rPr>
              <a:t>CVMS Provider Portal Recipient Check-In User Guide</a:t>
            </a:r>
          </a:p>
        </p:txBody>
      </p:sp>
      <p:sp>
        <p:nvSpPr>
          <p:cNvPr id="11" name="Rectangle 10">
            <a:extLst>
              <a:ext uri="{FF2B5EF4-FFF2-40B4-BE49-F238E27FC236}">
                <a16:creationId xmlns:a16="http://schemas.microsoft.com/office/drawing/2014/main" id="{1E564592-BB48-FD43-BBC1-B8BD6C994770}"/>
              </a:ext>
            </a:extLst>
          </p:cNvPr>
          <p:cNvSpPr/>
          <p:nvPr/>
        </p:nvSpPr>
        <p:spPr>
          <a:xfrm>
            <a:off x="1397" y="6267636"/>
            <a:ext cx="12192000" cy="590364"/>
          </a:xfrm>
          <a:prstGeom prst="rect">
            <a:avLst/>
          </a:prstGeom>
          <a:solidFill>
            <a:srgbClr val="0043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EYInterstate Light" panose="02000506000000020004" pitchFamily="2" charset="0"/>
                <a:ea typeface="+mn-ea"/>
                <a:cs typeface="Times New Roman"/>
              </a:rPr>
              <a:t>NC DHHS COVID – 19 Response</a:t>
            </a:r>
            <a:endParaRPr kumimoji="0" lang="en-US" sz="1800" b="0" i="0" u="none" strike="noStrike" kern="1200" cap="none" spc="0" normalizeH="0" baseline="0" noProof="0">
              <a:ln>
                <a:noFill/>
              </a:ln>
              <a:solidFill>
                <a:prstClr val="white"/>
              </a:solidFill>
              <a:effectLst/>
              <a:uLnTx/>
              <a:uFillTx/>
              <a:latin typeface="EYInterstate Light" panose="02000506000000020004" pitchFamily="2" charset="0"/>
              <a:ea typeface="+mn-ea"/>
              <a:cs typeface="+mn-cs"/>
            </a:endParaRPr>
          </a:p>
        </p:txBody>
      </p:sp>
      <p:sp>
        <p:nvSpPr>
          <p:cNvPr id="15" name="Title 1">
            <a:extLst>
              <a:ext uri="{FF2B5EF4-FFF2-40B4-BE49-F238E27FC236}">
                <a16:creationId xmlns:a16="http://schemas.microsoft.com/office/drawing/2014/main" id="{223C3761-22F5-CA44-A519-D3DF7B18CD73}"/>
              </a:ext>
            </a:extLst>
          </p:cNvPr>
          <p:cNvSpPr txBox="1">
            <a:spLocks/>
          </p:cNvSpPr>
          <p:nvPr/>
        </p:nvSpPr>
        <p:spPr>
          <a:xfrm>
            <a:off x="406931" y="2767262"/>
            <a:ext cx="4874682" cy="1252783"/>
          </a:xfrm>
        </p:spPr>
        <p:txBody>
          <a:bodyPr anchor="ctr">
            <a:normAutofit/>
          </a:bodyPr>
          <a:lstStyle>
            <a:lvl1pPr algn="ctr" defTabSz="913943" rtl="0" eaLnBrk="1" latinLnBrk="0" hangingPunct="1">
              <a:lnSpc>
                <a:spcPct val="85000"/>
              </a:lnSpc>
              <a:spcBef>
                <a:spcPct val="0"/>
              </a:spcBef>
              <a:buNone/>
              <a:defRPr sz="6000" b="1" kern="1200">
                <a:solidFill>
                  <a:schemeClr val="bg1"/>
                </a:solidFill>
                <a:latin typeface="Century Gothic" panose="020B0502020202020204" pitchFamily="34" charset="0"/>
                <a:ea typeface="+mj-ea"/>
                <a:cs typeface="Arial" pitchFamily="34" charset="0"/>
              </a:defRPr>
            </a:lvl1pPr>
          </a:lstStyle>
          <a:p>
            <a:pPr marL="0" marR="0" lvl="0" indent="0" algn="l" defTabSz="913943" rtl="0" eaLnBrk="1" fontAlgn="auto" latinLnBrk="0" hangingPunct="1">
              <a:lnSpc>
                <a:spcPct val="85000"/>
              </a:lnSpc>
              <a:spcBef>
                <a:spcPct val="0"/>
              </a:spcBef>
              <a:spcAft>
                <a:spcPts val="0"/>
              </a:spcAft>
              <a:buClrTx/>
              <a:buSzTx/>
              <a:buFontTx/>
              <a:buNone/>
              <a:tabLst/>
              <a:defRPr/>
            </a:pPr>
            <a:endParaRPr kumimoji="0" lang="en-US" sz="2000" b="1" i="0" u="none" strike="noStrike" kern="1200" cap="none" spc="0" normalizeH="0" baseline="0" noProof="0">
              <a:ln>
                <a:noFill/>
              </a:ln>
              <a:solidFill>
                <a:prstClr val="black"/>
              </a:solidFill>
              <a:effectLst/>
              <a:uLnTx/>
              <a:uFillTx/>
              <a:latin typeface="EYInterstate Light" panose="02000506000000020004" pitchFamily="2" charset="0"/>
              <a:ea typeface="+mj-ea"/>
              <a:cs typeface="Times New Roman"/>
            </a:endParaRPr>
          </a:p>
        </p:txBody>
      </p:sp>
    </p:spTree>
    <p:extLst>
      <p:ext uri="{BB962C8B-B14F-4D97-AF65-F5344CB8AC3E}">
        <p14:creationId xmlns:p14="http://schemas.microsoft.com/office/powerpoint/2010/main" val="24598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7EA7DA9-656D-4F29-BDD5-91A6ABBC5007}"/>
              </a:ext>
            </a:extLst>
          </p:cNvPr>
          <p:cNvPicPr>
            <a:picLocks noChangeAspect="1"/>
          </p:cNvPicPr>
          <p:nvPr/>
        </p:nvPicPr>
        <p:blipFill>
          <a:blip r:embed="rId5"/>
          <a:stretch>
            <a:fillRect/>
          </a:stretch>
        </p:blipFill>
        <p:spPr>
          <a:xfrm>
            <a:off x="378997" y="1058948"/>
            <a:ext cx="5342611" cy="3297748"/>
          </a:xfrm>
          <a:prstGeom prst="rect">
            <a:avLst/>
          </a:prstGeom>
          <a:ln w="28575">
            <a:solidFill>
              <a:schemeClr val="tx1"/>
            </a:solidFill>
          </a:ln>
        </p:spPr>
      </p:pic>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601" name="think-cell Slide" r:id="rId6" imgW="7772400" imgH="10058400" progId="TCLayout.ActiveDocument.1">
                  <p:embed/>
                </p:oleObj>
              </mc:Choice>
              <mc:Fallback>
                <p:oleObj name="think-cell Slide" r:id="rId6"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2 of 6: Search for the Recipient </a:t>
            </a: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507831"/>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Search for the Recipient</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6" name="TextBox 15">
            <a:extLst>
              <a:ext uri="{FF2B5EF4-FFF2-40B4-BE49-F238E27FC236}">
                <a16:creationId xmlns:a16="http://schemas.microsoft.com/office/drawing/2014/main" id="{F82660D4-174E-494B-8138-62CC2BD92056}"/>
              </a:ext>
            </a:extLst>
          </p:cNvPr>
          <p:cNvSpPr txBox="1"/>
          <p:nvPr/>
        </p:nvSpPr>
        <p:spPr>
          <a:xfrm>
            <a:off x="9784801" y="2879186"/>
            <a:ext cx="1946503" cy="1369606"/>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Tips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To narrow your recipient search results, you can enter all search fields to help you find the recipient faster</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0" name="TextBox 9">
            <a:extLst>
              <a:ext uri="{FF2B5EF4-FFF2-40B4-BE49-F238E27FC236}">
                <a16:creationId xmlns:a16="http://schemas.microsoft.com/office/drawing/2014/main" id="{88C791DB-AEDC-4248-85A9-91078DD5CC47}"/>
              </a:ext>
            </a:extLst>
          </p:cNvPr>
          <p:cNvSpPr txBox="1"/>
          <p:nvPr/>
        </p:nvSpPr>
        <p:spPr>
          <a:xfrm>
            <a:off x="5807531" y="951044"/>
            <a:ext cx="3630671" cy="5078313"/>
          </a:xfrm>
          <a:prstGeom prst="rect">
            <a:avLst/>
          </a:prstGeom>
          <a:noFill/>
        </p:spPr>
        <p:txBody>
          <a:bodyPr wrap="square" rtlCol="0">
            <a:spAutoFit/>
          </a:bodyPr>
          <a:lstStyle/>
          <a:p>
            <a:r>
              <a:rPr lang="en-US"/>
              <a:t>To get started, you will search for the </a:t>
            </a:r>
            <a:r>
              <a:rPr lang="en-US" b="1"/>
              <a:t>RECIPIENT </a:t>
            </a:r>
            <a:r>
              <a:rPr lang="en-US"/>
              <a:t>to help you </a:t>
            </a:r>
            <a:r>
              <a:rPr lang="en-US" b="1"/>
              <a:t>IDENTIFY</a:t>
            </a:r>
            <a:r>
              <a:rPr lang="en-US"/>
              <a:t> and </a:t>
            </a:r>
            <a:r>
              <a:rPr lang="en-US" b="1"/>
              <a:t>CONFIRM ELIGIBILITY </a:t>
            </a:r>
            <a:r>
              <a:rPr lang="en-US"/>
              <a:t>before creating their appointment. </a:t>
            </a:r>
          </a:p>
          <a:p>
            <a:endParaRPr lang="en-US" i="1"/>
          </a:p>
          <a:p>
            <a:r>
              <a:rPr lang="en-US" i="1"/>
              <a:t>A recipient cannot be checked in to receive the vaccine if they are not registered in the CVMS Recipient Portal. </a:t>
            </a:r>
          </a:p>
          <a:p>
            <a:endParaRPr lang="en-US"/>
          </a:p>
          <a:p>
            <a:pPr marL="342900" indent="-342900">
              <a:buAutoNum type="arabicPeriod"/>
            </a:pPr>
            <a:r>
              <a:rPr lang="en-US"/>
              <a:t>Enter the recipient’s </a:t>
            </a:r>
            <a:r>
              <a:rPr lang="en-US" b="1"/>
              <a:t>NAME</a:t>
            </a:r>
            <a:r>
              <a:rPr lang="en-US"/>
              <a:t>, </a:t>
            </a:r>
            <a:r>
              <a:rPr lang="en-US" b="1"/>
              <a:t>DATE OF BIRTH </a:t>
            </a:r>
            <a:r>
              <a:rPr lang="en-US"/>
              <a:t>and / or </a:t>
            </a:r>
            <a:r>
              <a:rPr lang="en-US" b="1"/>
              <a:t>EMAIL ADDRESS </a:t>
            </a:r>
            <a:r>
              <a:rPr lang="en-US"/>
              <a:t>in the Appointment Walk-in Tool located on the Home Page</a:t>
            </a:r>
            <a:endParaRPr lang="en-US" b="1"/>
          </a:p>
          <a:p>
            <a:pPr marL="342900" indent="-342900">
              <a:buAutoNum type="arabicPeriod"/>
            </a:pPr>
            <a:r>
              <a:rPr lang="en-US"/>
              <a:t>Only one field is required to search </a:t>
            </a:r>
          </a:p>
          <a:p>
            <a:pPr marL="342900" indent="-342900">
              <a:buAutoNum type="arabicPeriod"/>
            </a:pPr>
            <a:r>
              <a:rPr lang="en-US"/>
              <a:t>Click </a:t>
            </a:r>
            <a:r>
              <a:rPr lang="en-US" b="1"/>
              <a:t>SEARCH</a:t>
            </a:r>
          </a:p>
        </p:txBody>
      </p:sp>
      <p:sp>
        <p:nvSpPr>
          <p:cNvPr id="24" name="Rectangle 23">
            <a:extLst>
              <a:ext uri="{FF2B5EF4-FFF2-40B4-BE49-F238E27FC236}">
                <a16:creationId xmlns:a16="http://schemas.microsoft.com/office/drawing/2014/main" id="{75C3E6DC-C5DF-4251-8E70-5E28E208D348}"/>
              </a:ext>
            </a:extLst>
          </p:cNvPr>
          <p:cNvSpPr/>
          <p:nvPr/>
        </p:nvSpPr>
        <p:spPr>
          <a:xfrm>
            <a:off x="378997" y="1058948"/>
            <a:ext cx="2132682" cy="31598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36C49B55-87BB-4CF4-9933-3B0E7D9329AB}"/>
              </a:ext>
            </a:extLst>
          </p:cNvPr>
          <p:cNvSpPr/>
          <p:nvPr/>
        </p:nvSpPr>
        <p:spPr>
          <a:xfrm>
            <a:off x="378997" y="1961404"/>
            <a:ext cx="5342611" cy="190358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7C145DC-6BEF-42DC-B7BB-E1E75C0C982A}"/>
              </a:ext>
            </a:extLst>
          </p:cNvPr>
          <p:cNvSpPr/>
          <p:nvPr/>
        </p:nvSpPr>
        <p:spPr>
          <a:xfrm>
            <a:off x="435559" y="3936709"/>
            <a:ext cx="727393" cy="3048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5919737-345B-4888-B892-B30D4440978B}"/>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17" name="Rectangle 16">
            <a:extLst>
              <a:ext uri="{FF2B5EF4-FFF2-40B4-BE49-F238E27FC236}">
                <a16:creationId xmlns:a16="http://schemas.microsoft.com/office/drawing/2014/main" id="{85D90607-18BA-4E1B-B4BA-7EE2E5623687}"/>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18" name="Rectangle 17">
            <a:extLst>
              <a:ext uri="{FF2B5EF4-FFF2-40B4-BE49-F238E27FC236}">
                <a16:creationId xmlns:a16="http://schemas.microsoft.com/office/drawing/2014/main" id="{6BEC38F7-014D-47BB-B1C1-35D639B36D58}"/>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312233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F712012-9FFE-45D4-8530-5A76F543EEDA}"/>
              </a:ext>
            </a:extLst>
          </p:cNvPr>
          <p:cNvPicPr>
            <a:picLocks noChangeAspect="1"/>
          </p:cNvPicPr>
          <p:nvPr/>
        </p:nvPicPr>
        <p:blipFill>
          <a:blip r:embed="rId5"/>
          <a:stretch>
            <a:fillRect/>
          </a:stretch>
        </p:blipFill>
        <p:spPr>
          <a:xfrm>
            <a:off x="656010" y="3252717"/>
            <a:ext cx="8475914" cy="2993260"/>
          </a:xfrm>
          <a:prstGeom prst="rect">
            <a:avLst/>
          </a:prstGeom>
          <a:ln w="28575">
            <a:solidFill>
              <a:schemeClr val="tx1"/>
            </a:solidFill>
          </a:ln>
        </p:spPr>
      </p:pic>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7649" name="think-cell Slide" r:id="rId6" imgW="7772400" imgH="10058400" progId="TCLayout.ActiveDocument.1">
                  <p:embed/>
                </p:oleObj>
              </mc:Choice>
              <mc:Fallback>
                <p:oleObj name="think-cell Slide" r:id="rId6"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3 of 6: Verify the Recipient’s Identity</a:t>
            </a:r>
          </a:p>
        </p:txBody>
      </p:sp>
      <p:sp>
        <p:nvSpPr>
          <p:cNvPr id="11" name="Freeform 43">
            <a:extLst>
              <a:ext uri="{FF2B5EF4-FFF2-40B4-BE49-F238E27FC236}">
                <a16:creationId xmlns:a16="http://schemas.microsoft.com/office/drawing/2014/main" id="{F05B4A8E-78C0-42FA-AC31-D4D29053386D}"/>
              </a:ext>
            </a:extLst>
          </p:cNvPr>
          <p:cNvSpPr>
            <a:spLocks/>
          </p:cNvSpPr>
          <p:nvPr/>
        </p:nvSpPr>
        <p:spPr>
          <a:xfrm rot="5400000">
            <a:off x="6928233" y="3671288"/>
            <a:ext cx="5483425" cy="45719"/>
          </a:xfrm>
          <a:custGeom>
            <a:avLst/>
            <a:gdLst>
              <a:gd name="connsiteX0" fmla="*/ 0 w 11052722"/>
              <a:gd name="connsiteY0" fmla="*/ 0 h 120650"/>
              <a:gd name="connsiteX1" fmla="*/ 10692722 w 11052722"/>
              <a:gd name="connsiteY1" fmla="*/ 0 h 120650"/>
              <a:gd name="connsiteX2" fmla="*/ 10747924 w 11052722"/>
              <a:gd name="connsiteY2" fmla="*/ 0 h 120650"/>
              <a:gd name="connsiteX3" fmla="*/ 10992397 w 11052722"/>
              <a:gd name="connsiteY3" fmla="*/ 0 h 120650"/>
              <a:gd name="connsiteX4" fmla="*/ 11052722 w 11052722"/>
              <a:gd name="connsiteY4" fmla="*/ 60325 h 120650"/>
              <a:gd name="connsiteX5" fmla="*/ 10992397 w 11052722"/>
              <a:gd name="connsiteY5" fmla="*/ 120650 h 120650"/>
              <a:gd name="connsiteX6" fmla="*/ 10747924 w 11052722"/>
              <a:gd name="connsiteY6" fmla="*/ 120650 h 120650"/>
              <a:gd name="connsiteX7" fmla="*/ 10692722 w 11052722"/>
              <a:gd name="connsiteY7" fmla="*/ 120650 h 120650"/>
              <a:gd name="connsiteX8" fmla="*/ 0 w 11052722"/>
              <a:gd name="connsiteY8" fmla="*/ 120650 h 120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52722" h="120650">
                <a:moveTo>
                  <a:pt x="0" y="0"/>
                </a:moveTo>
                <a:lnTo>
                  <a:pt x="10692722" y="0"/>
                </a:lnTo>
                <a:lnTo>
                  <a:pt x="10747924" y="0"/>
                </a:lnTo>
                <a:lnTo>
                  <a:pt x="10992397" y="0"/>
                </a:lnTo>
                <a:lnTo>
                  <a:pt x="11052722" y="60325"/>
                </a:lnTo>
                <a:lnTo>
                  <a:pt x="10992397" y="120650"/>
                </a:lnTo>
                <a:lnTo>
                  <a:pt x="10747924" y="120650"/>
                </a:lnTo>
                <a:lnTo>
                  <a:pt x="10692722" y="120650"/>
                </a:lnTo>
                <a:lnTo>
                  <a:pt x="0" y="120650"/>
                </a:lnTo>
                <a:close/>
              </a:path>
            </a:pathLst>
          </a:custGeom>
          <a:solidFill>
            <a:schemeClr val="bg1">
              <a:lumMod val="85000"/>
            </a:schemeClr>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938719"/>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Confirm identity details in Recipient Record with identity of Recipient</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0" name="TextBox 9">
            <a:extLst>
              <a:ext uri="{FF2B5EF4-FFF2-40B4-BE49-F238E27FC236}">
                <a16:creationId xmlns:a16="http://schemas.microsoft.com/office/drawing/2014/main" id="{88C791DB-AEDC-4248-85A9-91078DD5CC47}"/>
              </a:ext>
            </a:extLst>
          </p:cNvPr>
          <p:cNvSpPr txBox="1"/>
          <p:nvPr/>
        </p:nvSpPr>
        <p:spPr>
          <a:xfrm>
            <a:off x="349185" y="878820"/>
            <a:ext cx="9195322" cy="2585323"/>
          </a:xfrm>
          <a:prstGeom prst="rect">
            <a:avLst/>
          </a:prstGeom>
          <a:noFill/>
        </p:spPr>
        <p:txBody>
          <a:bodyPr wrap="square" lIns="91440" tIns="45720" rIns="91440" bIns="45720" rtlCol="0" anchor="t">
            <a:spAutoFit/>
          </a:bodyPr>
          <a:lstStyle/>
          <a:p>
            <a:r>
              <a:rPr lang="en-US"/>
              <a:t>After clicking search, you will see your </a:t>
            </a:r>
            <a:r>
              <a:rPr lang="en-US" b="1"/>
              <a:t>RECIPIENT SEARCH RESULTS </a:t>
            </a:r>
            <a:r>
              <a:rPr lang="en-US"/>
              <a:t>populate underneath the appointment walk in tool. You will be able to view the recipient’s </a:t>
            </a:r>
            <a:r>
              <a:rPr lang="en-US" b="1"/>
              <a:t>NAME, DATE OF BIRTH, EMAIL, PRIORITY TIER, ELIGIBILITY STATUS </a:t>
            </a:r>
            <a:r>
              <a:rPr lang="en-US"/>
              <a:t>and </a:t>
            </a:r>
            <a:r>
              <a:rPr lang="en-US" b="1"/>
              <a:t>VACCINE DOSE STATUS.</a:t>
            </a:r>
          </a:p>
          <a:p>
            <a:endParaRPr lang="en-US"/>
          </a:p>
          <a:p>
            <a:r>
              <a:rPr lang="en-US" b="1" i="1"/>
              <a:t>VERIFY</a:t>
            </a:r>
            <a:r>
              <a:rPr lang="en-US" i="1"/>
              <a:t> the </a:t>
            </a:r>
            <a:r>
              <a:rPr lang="en-US" b="1" i="1" cap="all"/>
              <a:t>recipient’s IDENTITY.</a:t>
            </a:r>
            <a:endParaRPr lang="en-US" b="1" i="1" cap="all">
              <a:cs typeface="Calibri"/>
            </a:endParaRPr>
          </a:p>
          <a:p>
            <a:endParaRPr lang="en-US" i="1"/>
          </a:p>
          <a:p>
            <a:pPr marL="342900" indent="-342900" fontAlgn="base">
              <a:buFont typeface="+mj-lt"/>
              <a:buAutoNum type="arabicPeriod"/>
            </a:pPr>
            <a:r>
              <a:rPr lang="en-US"/>
              <a:t>Locate the </a:t>
            </a:r>
            <a:r>
              <a:rPr lang="en-US" b="1"/>
              <a:t>CORRECT</a:t>
            </a:r>
            <a:r>
              <a:rPr lang="en-US"/>
              <a:t> recipient in your search results ​</a:t>
            </a:r>
            <a:endParaRPr lang="en-US">
              <a:cs typeface="Calibri"/>
            </a:endParaRPr>
          </a:p>
          <a:p>
            <a:pPr marL="342900" indent="-342900" fontAlgn="base">
              <a:buFont typeface="+mj-lt"/>
              <a:buAutoNum type="arabicPeriod"/>
            </a:pPr>
            <a:r>
              <a:rPr lang="en-US"/>
              <a:t>Confirm the </a:t>
            </a:r>
            <a:r>
              <a:rPr lang="en-US" b="1"/>
              <a:t>RECIPIENT IDENTITY </a:t>
            </a:r>
            <a:r>
              <a:rPr lang="en-US"/>
              <a:t>details with the recipient </a:t>
            </a:r>
            <a:endParaRPr lang="en-US">
              <a:cs typeface="Calibri"/>
            </a:endParaRPr>
          </a:p>
          <a:p>
            <a:endParaRPr lang="en-US"/>
          </a:p>
        </p:txBody>
      </p:sp>
      <p:sp>
        <p:nvSpPr>
          <p:cNvPr id="19" name="Rectangle 18">
            <a:extLst>
              <a:ext uri="{FF2B5EF4-FFF2-40B4-BE49-F238E27FC236}">
                <a16:creationId xmlns:a16="http://schemas.microsoft.com/office/drawing/2014/main" id="{694FCC39-3BCD-4CBC-A379-6391C68CF562}"/>
              </a:ext>
            </a:extLst>
          </p:cNvPr>
          <p:cNvSpPr/>
          <p:nvPr/>
        </p:nvSpPr>
        <p:spPr>
          <a:xfrm>
            <a:off x="664317" y="5203596"/>
            <a:ext cx="1023082" cy="26120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EFE14A9-457A-4409-B88D-1B50F999E063}"/>
              </a:ext>
            </a:extLst>
          </p:cNvPr>
          <p:cNvSpPr/>
          <p:nvPr/>
        </p:nvSpPr>
        <p:spPr>
          <a:xfrm>
            <a:off x="664317" y="5521367"/>
            <a:ext cx="8467607" cy="72461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9822834F-B170-47F4-B760-FB79CD49AFC9}"/>
              </a:ext>
            </a:extLst>
          </p:cNvPr>
          <p:cNvSpPr txBox="1"/>
          <p:nvPr/>
        </p:nvSpPr>
        <p:spPr>
          <a:xfrm>
            <a:off x="9784801" y="2879186"/>
            <a:ext cx="1946503" cy="938719"/>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Tips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Refer to location’s policies when verifying the recipients’ identity</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4" name="Rectangle 13">
            <a:extLst>
              <a:ext uri="{FF2B5EF4-FFF2-40B4-BE49-F238E27FC236}">
                <a16:creationId xmlns:a16="http://schemas.microsoft.com/office/drawing/2014/main" id="{948431DB-762F-490F-B634-26200B5BA184}"/>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16" name="Rectangle 15">
            <a:extLst>
              <a:ext uri="{FF2B5EF4-FFF2-40B4-BE49-F238E27FC236}">
                <a16:creationId xmlns:a16="http://schemas.microsoft.com/office/drawing/2014/main" id="{DCAF3FDF-27AB-42EA-AFAF-B61DA56ED7F4}"/>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17" name="Rectangle 16">
            <a:extLst>
              <a:ext uri="{FF2B5EF4-FFF2-40B4-BE49-F238E27FC236}">
                <a16:creationId xmlns:a16="http://schemas.microsoft.com/office/drawing/2014/main" id="{D4BD1C00-FF6C-42CF-8658-DE1BEF5EBE57}"/>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41296187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C1B6B90-7A8E-4AFE-9936-04F0EFF97CAB}"/>
              </a:ext>
            </a:extLst>
          </p:cNvPr>
          <p:cNvPicPr>
            <a:picLocks noChangeAspect="1"/>
          </p:cNvPicPr>
          <p:nvPr/>
        </p:nvPicPr>
        <p:blipFill>
          <a:blip r:embed="rId5"/>
          <a:stretch>
            <a:fillRect/>
          </a:stretch>
        </p:blipFill>
        <p:spPr>
          <a:xfrm>
            <a:off x="285232" y="3509839"/>
            <a:ext cx="9261656" cy="1166607"/>
          </a:xfrm>
          <a:prstGeom prst="rect">
            <a:avLst/>
          </a:prstGeom>
          <a:ln w="28575">
            <a:solidFill>
              <a:schemeClr val="tx1"/>
            </a:solidFill>
          </a:ln>
        </p:spPr>
      </p:pic>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9697" name="think-cell Slide" r:id="rId6" imgW="7772400" imgH="10058400" progId="TCLayout.ActiveDocument.1">
                  <p:embed/>
                </p:oleObj>
              </mc:Choice>
              <mc:Fallback>
                <p:oleObj name="think-cell Slide" r:id="rId6"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4 of 6: Verify the Recipient’s Vaccine Eligibility Status </a:t>
            </a: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723275"/>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Confirm eligibility of recipient to receive vaccine</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0" name="TextBox 9">
            <a:extLst>
              <a:ext uri="{FF2B5EF4-FFF2-40B4-BE49-F238E27FC236}">
                <a16:creationId xmlns:a16="http://schemas.microsoft.com/office/drawing/2014/main" id="{88C791DB-AEDC-4248-85A9-91078DD5CC47}"/>
              </a:ext>
            </a:extLst>
          </p:cNvPr>
          <p:cNvSpPr txBox="1"/>
          <p:nvPr/>
        </p:nvSpPr>
        <p:spPr>
          <a:xfrm>
            <a:off x="285232" y="817551"/>
            <a:ext cx="9171276" cy="3139321"/>
          </a:xfrm>
          <a:prstGeom prst="rect">
            <a:avLst/>
          </a:prstGeom>
          <a:noFill/>
        </p:spPr>
        <p:txBody>
          <a:bodyPr wrap="square" rtlCol="0">
            <a:spAutoFit/>
          </a:bodyPr>
          <a:lstStyle/>
          <a:p>
            <a:pPr fontAlgn="base"/>
            <a:r>
              <a:rPr lang="en-US"/>
              <a:t>On the same page, you can also confirm </a:t>
            </a:r>
            <a:r>
              <a:rPr lang="en-US" b="1"/>
              <a:t>RECIPIENT ELIGIBILITY</a:t>
            </a:r>
            <a:r>
              <a:rPr lang="en-US"/>
              <a:t>. If recipients are </a:t>
            </a:r>
            <a:r>
              <a:rPr lang="en-US" b="1"/>
              <a:t>APPROVED</a:t>
            </a:r>
            <a:r>
              <a:rPr lang="en-US"/>
              <a:t>, they are eligible to </a:t>
            </a:r>
            <a:r>
              <a:rPr lang="en-US" b="1"/>
              <a:t>RECEIVE THE VACCINE.</a:t>
            </a:r>
            <a:r>
              <a:rPr lang="en-US"/>
              <a:t> ​Once you confirm that they are eligible to receive the vaccine, you will be able to continue checking in the recipient. </a:t>
            </a:r>
          </a:p>
          <a:p>
            <a:pPr fontAlgn="base"/>
            <a:endParaRPr lang="en-US"/>
          </a:p>
          <a:p>
            <a:pPr fontAlgn="base"/>
            <a:r>
              <a:rPr lang="en-US" i="1"/>
              <a:t>If the recipient’s eligibility status is </a:t>
            </a:r>
            <a:r>
              <a:rPr lang="en-US" b="1" i="1"/>
              <a:t>NOT APPROVED</a:t>
            </a:r>
            <a:r>
              <a:rPr lang="en-US" i="1"/>
              <a:t>, they will not be able to receive the vaccine. Please refer to the Appendix for more information.</a:t>
            </a:r>
            <a:endParaRPr lang="en-US"/>
          </a:p>
          <a:p>
            <a:pPr fontAlgn="base"/>
            <a:r>
              <a:rPr lang="en-US"/>
              <a:t>​</a:t>
            </a:r>
          </a:p>
          <a:p>
            <a:pPr marL="342900" indent="-342900" fontAlgn="base">
              <a:buFont typeface="+mj-lt"/>
              <a:buAutoNum type="arabicPeriod"/>
            </a:pPr>
            <a:r>
              <a:rPr lang="en-US"/>
              <a:t>Locate </a:t>
            </a:r>
            <a:r>
              <a:rPr lang="en-US" b="1"/>
              <a:t>ELIGIBILITY STATUS </a:t>
            </a:r>
            <a:r>
              <a:rPr lang="en-US"/>
              <a:t>for the recipient​</a:t>
            </a:r>
          </a:p>
          <a:p>
            <a:pPr marL="342900" indent="-342900" fontAlgn="base">
              <a:buFont typeface="+mj-lt"/>
              <a:buAutoNum type="arabicPeriod"/>
            </a:pPr>
            <a:r>
              <a:rPr lang="en-US"/>
              <a:t>Confirm that eligibility is </a:t>
            </a:r>
            <a:r>
              <a:rPr lang="en-US" b="1"/>
              <a:t>APPROVED</a:t>
            </a:r>
            <a:r>
              <a:rPr lang="en-US"/>
              <a:t>​</a:t>
            </a:r>
          </a:p>
          <a:p>
            <a:pPr fontAlgn="base"/>
            <a:endParaRPr lang="en-US">
              <a:highlight>
                <a:srgbClr val="FFFF00"/>
              </a:highlight>
            </a:endParaRPr>
          </a:p>
          <a:p>
            <a:pPr marL="342900" indent="-342900">
              <a:buAutoNum type="arabicPeriod" startAt="6"/>
            </a:pPr>
            <a:endParaRPr lang="en-US"/>
          </a:p>
        </p:txBody>
      </p:sp>
      <p:sp>
        <p:nvSpPr>
          <p:cNvPr id="19" name="Rectangle 18">
            <a:extLst>
              <a:ext uri="{FF2B5EF4-FFF2-40B4-BE49-F238E27FC236}">
                <a16:creationId xmlns:a16="http://schemas.microsoft.com/office/drawing/2014/main" id="{125BF8A9-49C8-4A30-98B8-7F7B2E9A241B}"/>
              </a:ext>
            </a:extLst>
          </p:cNvPr>
          <p:cNvSpPr/>
          <p:nvPr/>
        </p:nvSpPr>
        <p:spPr>
          <a:xfrm>
            <a:off x="285232" y="3550360"/>
            <a:ext cx="1130699" cy="264696"/>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E46EDB6-890F-4ECB-BABF-9AEB52890E9E}"/>
              </a:ext>
            </a:extLst>
          </p:cNvPr>
          <p:cNvSpPr/>
          <p:nvPr/>
        </p:nvSpPr>
        <p:spPr>
          <a:xfrm>
            <a:off x="6485641" y="3829202"/>
            <a:ext cx="3061247" cy="59197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199AC071-3764-43F3-B64D-841C42B5ED10}"/>
              </a:ext>
            </a:extLst>
          </p:cNvPr>
          <p:cNvSpPr txBox="1"/>
          <p:nvPr/>
        </p:nvSpPr>
        <p:spPr>
          <a:xfrm>
            <a:off x="9784801" y="2879186"/>
            <a:ext cx="1946503" cy="723275"/>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Tips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Only approved recipients can receive the vaccine</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3" name="Rectangle 12">
            <a:extLst>
              <a:ext uri="{FF2B5EF4-FFF2-40B4-BE49-F238E27FC236}">
                <a16:creationId xmlns:a16="http://schemas.microsoft.com/office/drawing/2014/main" id="{1393D8FF-8C6D-4C7C-87F3-FDA027790871}"/>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14" name="Rectangle 13">
            <a:extLst>
              <a:ext uri="{FF2B5EF4-FFF2-40B4-BE49-F238E27FC236}">
                <a16:creationId xmlns:a16="http://schemas.microsoft.com/office/drawing/2014/main" id="{74D299CA-FB47-45B4-A107-484335AA9731}"/>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16" name="Rectangle 15">
            <a:extLst>
              <a:ext uri="{FF2B5EF4-FFF2-40B4-BE49-F238E27FC236}">
                <a16:creationId xmlns:a16="http://schemas.microsoft.com/office/drawing/2014/main" id="{2CA2F240-7832-4A19-ACFA-27098B07FBF1}"/>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1185851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90B0A285-AAA1-4159-9A55-C71C6B9124DC}"/>
              </a:ext>
            </a:extLst>
          </p:cNvPr>
          <p:cNvPicPr>
            <a:picLocks noChangeAspect="1"/>
          </p:cNvPicPr>
          <p:nvPr/>
        </p:nvPicPr>
        <p:blipFill>
          <a:blip r:embed="rId5"/>
          <a:stretch>
            <a:fillRect/>
          </a:stretch>
        </p:blipFill>
        <p:spPr>
          <a:xfrm>
            <a:off x="285232" y="2963084"/>
            <a:ext cx="9261656" cy="1166607"/>
          </a:xfrm>
          <a:prstGeom prst="rect">
            <a:avLst/>
          </a:prstGeom>
          <a:ln w="28575">
            <a:solidFill>
              <a:schemeClr val="tx1"/>
            </a:solidFill>
          </a:ln>
        </p:spPr>
      </p:pic>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745" name="think-cell Slide" r:id="rId6" imgW="7772400" imgH="10058400" progId="TCLayout.ActiveDocument.1">
                  <p:embed/>
                </p:oleObj>
              </mc:Choice>
              <mc:Fallback>
                <p:oleObj name="think-cell Slide" r:id="rId6"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5 of 6: Create the Appointment Booking</a:t>
            </a: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723275"/>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Create appointment booking for recipient</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0" name="TextBox 9">
            <a:extLst>
              <a:ext uri="{FF2B5EF4-FFF2-40B4-BE49-F238E27FC236}">
                <a16:creationId xmlns:a16="http://schemas.microsoft.com/office/drawing/2014/main" id="{88C791DB-AEDC-4248-85A9-91078DD5CC47}"/>
              </a:ext>
            </a:extLst>
          </p:cNvPr>
          <p:cNvSpPr txBox="1"/>
          <p:nvPr/>
        </p:nvSpPr>
        <p:spPr>
          <a:xfrm>
            <a:off x="285232" y="817551"/>
            <a:ext cx="9171276" cy="2585323"/>
          </a:xfrm>
          <a:prstGeom prst="rect">
            <a:avLst/>
          </a:prstGeom>
          <a:noFill/>
        </p:spPr>
        <p:txBody>
          <a:bodyPr wrap="square" rtlCol="0">
            <a:spAutoFit/>
          </a:bodyPr>
          <a:lstStyle/>
          <a:p>
            <a:pPr fontAlgn="base"/>
            <a:r>
              <a:rPr lang="en-US"/>
              <a:t>Once you verified the recipient’s identity and eligibility, you can officially </a:t>
            </a:r>
            <a:r>
              <a:rPr lang="en-US" b="1"/>
              <a:t>CREATE THEIR APPOINTMENT BOOKING</a:t>
            </a:r>
            <a:r>
              <a:rPr lang="en-US"/>
              <a:t> and </a:t>
            </a:r>
            <a:r>
              <a:rPr lang="en-US" b="1"/>
              <a:t>CHECK THEM IN </a:t>
            </a:r>
            <a:r>
              <a:rPr lang="en-US"/>
              <a:t>to receive the vaccine. </a:t>
            </a:r>
          </a:p>
          <a:p>
            <a:pPr fontAlgn="base"/>
            <a:r>
              <a:rPr lang="en-US"/>
              <a:t>​</a:t>
            </a:r>
          </a:p>
          <a:p>
            <a:pPr marL="342900" indent="-342900" fontAlgn="base">
              <a:buFont typeface="+mj-lt"/>
              <a:buAutoNum type="arabicPeriod"/>
            </a:pPr>
            <a:r>
              <a:rPr lang="en-US"/>
              <a:t>In your </a:t>
            </a:r>
            <a:r>
              <a:rPr lang="en-US" b="1"/>
              <a:t>SEARCH RESULTS</a:t>
            </a:r>
          </a:p>
          <a:p>
            <a:pPr marL="342900" indent="-342900" fontAlgn="base">
              <a:buFont typeface="+mj-lt"/>
              <a:buAutoNum type="arabicPeriod"/>
            </a:pPr>
            <a:r>
              <a:rPr lang="en-US"/>
              <a:t>Select the </a:t>
            </a:r>
            <a:r>
              <a:rPr lang="en-US" b="1"/>
              <a:t>CORRECT RECIPIENT RECORD</a:t>
            </a:r>
          </a:p>
          <a:p>
            <a:pPr marL="342900" indent="-342900" fontAlgn="base">
              <a:buFont typeface="+mj-lt"/>
              <a:buAutoNum type="arabicPeriod"/>
            </a:pPr>
            <a:r>
              <a:rPr lang="en-US"/>
              <a:t>Click </a:t>
            </a:r>
            <a:r>
              <a:rPr lang="en-US" b="1"/>
              <a:t>APPOINTMENT BOOKING </a:t>
            </a:r>
          </a:p>
          <a:p>
            <a:pPr marL="342900" indent="-342900" fontAlgn="base">
              <a:buFont typeface="+mj-lt"/>
              <a:buAutoNum type="arabicPeriod"/>
            </a:pPr>
            <a:r>
              <a:rPr lang="en-US"/>
              <a:t>A message confirming the appointment booking was created will appear, click </a:t>
            </a:r>
            <a:r>
              <a:rPr lang="en-US" b="1"/>
              <a:t>OK</a:t>
            </a:r>
          </a:p>
          <a:p>
            <a:pPr fontAlgn="base"/>
            <a:endParaRPr lang="en-US">
              <a:highlight>
                <a:srgbClr val="FFFF00"/>
              </a:highlight>
            </a:endParaRPr>
          </a:p>
          <a:p>
            <a:pPr marL="342900" indent="-342900">
              <a:buAutoNum type="arabicPeriod" startAt="6"/>
            </a:pPr>
            <a:endParaRPr lang="en-US"/>
          </a:p>
        </p:txBody>
      </p:sp>
      <p:sp>
        <p:nvSpPr>
          <p:cNvPr id="19" name="Rectangle 18">
            <a:extLst>
              <a:ext uri="{FF2B5EF4-FFF2-40B4-BE49-F238E27FC236}">
                <a16:creationId xmlns:a16="http://schemas.microsoft.com/office/drawing/2014/main" id="{125BF8A9-49C8-4A30-98B8-7F7B2E9A241B}"/>
              </a:ext>
            </a:extLst>
          </p:cNvPr>
          <p:cNvSpPr/>
          <p:nvPr/>
        </p:nvSpPr>
        <p:spPr>
          <a:xfrm>
            <a:off x="295232" y="2973092"/>
            <a:ext cx="1130699" cy="2470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E46EDB6-890F-4ECB-BABF-9AEB52890E9E}"/>
              </a:ext>
            </a:extLst>
          </p:cNvPr>
          <p:cNvSpPr/>
          <p:nvPr/>
        </p:nvSpPr>
        <p:spPr>
          <a:xfrm>
            <a:off x="8372722" y="2974834"/>
            <a:ext cx="1130699" cy="274363"/>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A9DA19D-BF23-4256-9555-4674DBC7A5DA}"/>
              </a:ext>
            </a:extLst>
          </p:cNvPr>
          <p:cNvSpPr/>
          <p:nvPr/>
        </p:nvSpPr>
        <p:spPr>
          <a:xfrm>
            <a:off x="292623" y="3524432"/>
            <a:ext cx="329545" cy="32848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A3BF58DB-60A1-4AD7-BDCB-985C1CC8DC2D}"/>
              </a:ext>
            </a:extLst>
          </p:cNvPr>
          <p:cNvSpPr txBox="1"/>
          <p:nvPr/>
        </p:nvSpPr>
        <p:spPr>
          <a:xfrm>
            <a:off x="9784801" y="2879186"/>
            <a:ext cx="1946503" cy="1154162"/>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Tips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Complete recipient’s identity and eligibility before creating appointment</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4" name="Rectangle 13">
            <a:extLst>
              <a:ext uri="{FF2B5EF4-FFF2-40B4-BE49-F238E27FC236}">
                <a16:creationId xmlns:a16="http://schemas.microsoft.com/office/drawing/2014/main" id="{4C292BF3-EB05-4863-B747-2C947264C1FF}"/>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16" name="Rectangle 15">
            <a:extLst>
              <a:ext uri="{FF2B5EF4-FFF2-40B4-BE49-F238E27FC236}">
                <a16:creationId xmlns:a16="http://schemas.microsoft.com/office/drawing/2014/main" id="{0994E3A2-7909-45B4-B1E0-A7C76CC3C7DF}"/>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17" name="Rectangle 16">
            <a:extLst>
              <a:ext uri="{FF2B5EF4-FFF2-40B4-BE49-F238E27FC236}">
                <a16:creationId xmlns:a16="http://schemas.microsoft.com/office/drawing/2014/main" id="{8776B6B6-9E86-4CF1-B040-F00A9E271F2A}"/>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2755687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9FD55ED-439E-4892-B4C6-1AA2DB99CF8A}"/>
              </a:ext>
            </a:extLst>
          </p:cNvPr>
          <p:cNvPicPr>
            <a:picLocks noChangeAspect="1"/>
          </p:cNvPicPr>
          <p:nvPr/>
        </p:nvPicPr>
        <p:blipFill>
          <a:blip r:embed="rId6"/>
          <a:stretch>
            <a:fillRect/>
          </a:stretch>
        </p:blipFill>
        <p:spPr>
          <a:xfrm>
            <a:off x="377072" y="1981508"/>
            <a:ext cx="9127254" cy="3282291"/>
          </a:xfrm>
          <a:prstGeom prst="rect">
            <a:avLst/>
          </a:prstGeom>
          <a:ln w="28575">
            <a:solidFill>
              <a:schemeClr val="tx1"/>
            </a:solidFill>
          </a:ln>
        </p:spPr>
      </p:pic>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3793" name="think-cell Slide" r:id="rId7" imgW="7772400" imgH="10058400" progId="TCLayout.ActiveDocument.1">
                  <p:embed/>
                </p:oleObj>
              </mc:Choice>
              <mc:Fallback>
                <p:oleObj name="think-cell Slide" r:id="rId7"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6 of 6: Review the Appointment Booking</a:t>
            </a:r>
          </a:p>
        </p:txBody>
      </p:sp>
      <p:sp>
        <p:nvSpPr>
          <p:cNvPr id="15" name="TextBox 14">
            <a:extLst>
              <a:ext uri="{FF2B5EF4-FFF2-40B4-BE49-F238E27FC236}">
                <a16:creationId xmlns:a16="http://schemas.microsoft.com/office/drawing/2014/main" id="{EA7FAC15-CA0E-4D4B-9326-BB1F49D3FAE1}"/>
              </a:ext>
            </a:extLst>
          </p:cNvPr>
          <p:cNvSpPr txBox="1"/>
          <p:nvPr/>
        </p:nvSpPr>
        <p:spPr>
          <a:xfrm>
            <a:off x="9795384" y="1436337"/>
            <a:ext cx="2313052" cy="723275"/>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Confirm the appointment booking is created</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0" name="TextBox 9">
            <a:extLst>
              <a:ext uri="{FF2B5EF4-FFF2-40B4-BE49-F238E27FC236}">
                <a16:creationId xmlns:a16="http://schemas.microsoft.com/office/drawing/2014/main" id="{88C791DB-AEDC-4248-85A9-91078DD5CC47}"/>
              </a:ext>
            </a:extLst>
          </p:cNvPr>
          <p:cNvSpPr txBox="1"/>
          <p:nvPr/>
        </p:nvSpPr>
        <p:spPr>
          <a:xfrm>
            <a:off x="285232" y="817551"/>
            <a:ext cx="9171276" cy="1754326"/>
          </a:xfrm>
          <a:prstGeom prst="rect">
            <a:avLst/>
          </a:prstGeom>
          <a:noFill/>
        </p:spPr>
        <p:txBody>
          <a:bodyPr wrap="square" rtlCol="0">
            <a:spAutoFit/>
          </a:bodyPr>
          <a:lstStyle/>
          <a:p>
            <a:pPr fontAlgn="base"/>
            <a:r>
              <a:rPr lang="en-US"/>
              <a:t>The appointment that is created will be available to you under </a:t>
            </a:r>
            <a:r>
              <a:rPr lang="en-US" b="1"/>
              <a:t>TODAY’S APPOINTMENTS</a:t>
            </a:r>
            <a:r>
              <a:rPr lang="en-US"/>
              <a:t>. </a:t>
            </a:r>
          </a:p>
          <a:p>
            <a:pPr fontAlgn="base"/>
            <a:endParaRPr lang="en-US"/>
          </a:p>
          <a:p>
            <a:pPr fontAlgn="base"/>
            <a:r>
              <a:rPr lang="en-US"/>
              <a:t>To begin the </a:t>
            </a:r>
            <a:r>
              <a:rPr lang="en-US" b="1"/>
              <a:t>VACCINE ADMINISTRATION </a:t>
            </a:r>
            <a:r>
              <a:rPr lang="en-US"/>
              <a:t>process, the recipient will require an </a:t>
            </a:r>
            <a:r>
              <a:rPr lang="en-US" b="1"/>
              <a:t>APPOINTMENT BOOKING. </a:t>
            </a:r>
          </a:p>
          <a:p>
            <a:pPr fontAlgn="base"/>
            <a:endParaRPr lang="en-US">
              <a:highlight>
                <a:srgbClr val="FFFF00"/>
              </a:highlight>
            </a:endParaRPr>
          </a:p>
          <a:p>
            <a:pPr marL="342900" indent="-342900">
              <a:buAutoNum type="arabicPeriod" startAt="6"/>
            </a:pPr>
            <a:endParaRPr lang="en-US"/>
          </a:p>
        </p:txBody>
      </p:sp>
      <p:sp>
        <p:nvSpPr>
          <p:cNvPr id="28" name="TextBox 27">
            <a:extLst>
              <a:ext uri="{FF2B5EF4-FFF2-40B4-BE49-F238E27FC236}">
                <a16:creationId xmlns:a16="http://schemas.microsoft.com/office/drawing/2014/main" id="{5C003AD3-F2ED-468A-818F-83966F870DA9}"/>
              </a:ext>
            </a:extLst>
          </p:cNvPr>
          <p:cNvSpPr txBox="1"/>
          <p:nvPr/>
        </p:nvSpPr>
        <p:spPr>
          <a:xfrm>
            <a:off x="9784801" y="2879186"/>
            <a:ext cx="1946503" cy="1154162"/>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Tips</a:t>
            </a:r>
          </a:p>
          <a:p>
            <a:pPr lvl="0">
              <a:spcAft>
                <a:spcPts val="600"/>
              </a:spcAft>
              <a:buClr>
                <a:srgbClr val="4472C4"/>
              </a:buClr>
              <a:buSzPct val="70000"/>
              <a:defRPr/>
            </a:pPr>
            <a:r>
              <a:rPr lang="en-US" sz="1400">
                <a:solidFill>
                  <a:srgbClr val="000000"/>
                </a:solidFill>
                <a:latin typeface="EYInterstate"/>
              </a:rPr>
              <a:t>Confirm the appointment booking is created for the recipient before administering the vaccine</a:t>
            </a:r>
          </a:p>
        </p:txBody>
      </p:sp>
      <p:sp>
        <p:nvSpPr>
          <p:cNvPr id="30" name="Rectangle 29">
            <a:extLst>
              <a:ext uri="{FF2B5EF4-FFF2-40B4-BE49-F238E27FC236}">
                <a16:creationId xmlns:a16="http://schemas.microsoft.com/office/drawing/2014/main" id="{3C79BF45-6A81-40F3-923B-46B08DD30BC6}"/>
              </a:ext>
            </a:extLst>
          </p:cNvPr>
          <p:cNvSpPr/>
          <p:nvPr/>
        </p:nvSpPr>
        <p:spPr>
          <a:xfrm>
            <a:off x="5035894" y="2720772"/>
            <a:ext cx="4420614" cy="62931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3859A3D-DC65-4196-9644-F257BD7F1C89}"/>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16" name="Rectangle 15">
            <a:extLst>
              <a:ext uri="{FF2B5EF4-FFF2-40B4-BE49-F238E27FC236}">
                <a16:creationId xmlns:a16="http://schemas.microsoft.com/office/drawing/2014/main" id="{A136196F-20C8-44AF-AA9D-2C32D8811BE3}"/>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17" name="Rectangle 16">
            <a:extLst>
              <a:ext uri="{FF2B5EF4-FFF2-40B4-BE49-F238E27FC236}">
                <a16:creationId xmlns:a16="http://schemas.microsoft.com/office/drawing/2014/main" id="{DC6B3FF6-1C4A-47B0-A570-23AA9D4F580A}"/>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pic>
        <p:nvPicPr>
          <p:cNvPr id="2" name="Picture 1">
            <a:extLst>
              <a:ext uri="{FF2B5EF4-FFF2-40B4-BE49-F238E27FC236}">
                <a16:creationId xmlns:a16="http://schemas.microsoft.com/office/drawing/2014/main" id="{F41812A2-EE60-4F30-8EB1-81BA56C06FC7}"/>
              </a:ext>
            </a:extLst>
          </p:cNvPr>
          <p:cNvPicPr>
            <a:picLocks noChangeAspect="1"/>
          </p:cNvPicPr>
          <p:nvPr/>
        </p:nvPicPr>
        <p:blipFill rotWithShape="1">
          <a:blip r:embed="rId9"/>
          <a:srcRect l="40923" t="26874" r="40446" b="31595"/>
          <a:stretch/>
        </p:blipFill>
        <p:spPr>
          <a:xfrm>
            <a:off x="6702458" y="3035431"/>
            <a:ext cx="772998" cy="119631"/>
          </a:xfrm>
          <a:prstGeom prst="rect">
            <a:avLst/>
          </a:prstGeom>
        </p:spPr>
      </p:pic>
    </p:spTree>
    <p:extLst>
      <p:ext uri="{BB962C8B-B14F-4D97-AF65-F5344CB8AC3E}">
        <p14:creationId xmlns:p14="http://schemas.microsoft.com/office/powerpoint/2010/main" val="7808222"/>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F3BD51B-0D39-487F-8C5B-7CDAB112BBAB}"/>
              </a:ext>
            </a:extLst>
          </p:cNvPr>
          <p:cNvSpPr/>
          <p:nvPr/>
        </p:nvSpPr>
        <p:spPr>
          <a:xfrm>
            <a:off x="0" y="-1"/>
            <a:ext cx="12192000" cy="6115050"/>
          </a:xfrm>
          <a:prstGeom prst="rect">
            <a:avLst/>
          </a:prstGeom>
          <a:solidFill>
            <a:srgbClr val="64646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00000"/>
              </a:solidFill>
              <a:effectLst/>
              <a:uLnTx/>
              <a:uFillTx/>
              <a:latin typeface="EYInterstate" panose="02000503020000020004" pitchFamily="2" charset="0"/>
              <a:ea typeface="+mn-ea"/>
              <a:cs typeface="+mn-cs"/>
            </a:endParaRPr>
          </a:p>
        </p:txBody>
      </p:sp>
      <p:graphicFrame>
        <p:nvGraphicFramePr>
          <p:cNvPr id="4" name="Object 3" hidden="1">
            <a:extLst>
              <a:ext uri="{FF2B5EF4-FFF2-40B4-BE49-F238E27FC236}">
                <a16:creationId xmlns:a16="http://schemas.microsoft.com/office/drawing/2014/main" id="{0954613E-E3F7-D44B-B1D7-C81E923F5BBD}"/>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5841" name="think-cell Slide" r:id="rId5" imgW="7772400" imgH="10058400" progId="TCLayout.ActiveDocument.1">
                  <p:embed/>
                </p:oleObj>
              </mc:Choice>
              <mc:Fallback>
                <p:oleObj name="think-cell Slide" r:id="rId5" imgW="7772400" imgH="10058400" progId="TCLayout.ActiveDocument.1">
                  <p:embed/>
                  <p:pic>
                    <p:nvPicPr>
                      <p:cNvPr id="4" name="Object 3" hidden="1">
                        <a:extLst>
                          <a:ext uri="{FF2B5EF4-FFF2-40B4-BE49-F238E27FC236}">
                            <a16:creationId xmlns:a16="http://schemas.microsoft.com/office/drawing/2014/main" id="{0954613E-E3F7-D44B-B1D7-C81E923F5BBD}"/>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D44C1A4-CC9D-4A4B-B32B-18DEC47A3A50}"/>
              </a:ext>
            </a:extLst>
          </p:cNvPr>
          <p:cNvSpPr txBox="1"/>
          <p:nvPr/>
        </p:nvSpPr>
        <p:spPr>
          <a:xfrm>
            <a:off x="864523" y="2734358"/>
            <a:ext cx="2222083" cy="646331"/>
          </a:xfrm>
          <a:prstGeom prst="rect">
            <a:avLst/>
          </a:prstGeom>
          <a:noFill/>
        </p:spPr>
        <p:txBody>
          <a:bodyPr wrap="none" rtlCol="0">
            <a:spAutoFit/>
          </a:bodyPr>
          <a:lstStyle/>
          <a:p>
            <a:pPr lvl="0">
              <a:defRPr/>
            </a:pPr>
            <a:r>
              <a:rPr lang="en-US" sz="3600" b="1">
                <a:solidFill>
                  <a:prstClr val="white"/>
                </a:solidFill>
                <a:latin typeface="EYInterstate" panose="02000503020000020004" pitchFamily="2" charset="0"/>
              </a:rPr>
              <a:t>Appendix</a:t>
            </a:r>
            <a:endParaRPr lang="en-US" sz="2400" b="1">
              <a:solidFill>
                <a:prstClr val="white"/>
              </a:solidFill>
              <a:latin typeface="EYInterstate" panose="02000503020000020004" pitchFamily="2" charset="0"/>
            </a:endParaRPr>
          </a:p>
        </p:txBody>
      </p:sp>
    </p:spTree>
    <p:extLst>
      <p:ext uri="{BB962C8B-B14F-4D97-AF65-F5344CB8AC3E}">
        <p14:creationId xmlns:p14="http://schemas.microsoft.com/office/powerpoint/2010/main" val="38130866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7889"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dirty="0">
                <a:ln w="0">
                  <a:noFill/>
                </a:ln>
                <a:solidFill>
                  <a:srgbClr val="000000"/>
                </a:solidFill>
                <a:latin typeface="EYInterstate"/>
                <a:cs typeface="Arial"/>
              </a:rPr>
              <a:t>When the recipient is NOT Eligible for the Vaccine</a:t>
            </a:r>
          </a:p>
        </p:txBody>
      </p:sp>
      <p:sp>
        <p:nvSpPr>
          <p:cNvPr id="16" name="TextBox 15">
            <a:extLst>
              <a:ext uri="{FF2B5EF4-FFF2-40B4-BE49-F238E27FC236}">
                <a16:creationId xmlns:a16="http://schemas.microsoft.com/office/drawing/2014/main" id="{F82660D4-174E-494B-8138-62CC2BD92056}"/>
              </a:ext>
            </a:extLst>
          </p:cNvPr>
          <p:cNvSpPr txBox="1"/>
          <p:nvPr/>
        </p:nvSpPr>
        <p:spPr>
          <a:xfrm>
            <a:off x="9782202" y="953004"/>
            <a:ext cx="2246684" cy="3539430"/>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dirty="0">
                <a:ln>
                  <a:noFill/>
                </a:ln>
                <a:solidFill>
                  <a:srgbClr val="000000"/>
                </a:solidFill>
                <a:effectLst/>
                <a:uLnTx/>
                <a:uFillTx/>
                <a:latin typeface="EYInterstate"/>
                <a:ea typeface="+mn-ea"/>
                <a:cs typeface="+mn-cs"/>
              </a:rPr>
              <a:t>Tips: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0" i="0" u="none" strike="noStrike" kern="1200" cap="none" spc="0" normalizeH="0" baseline="0" noProof="0" dirty="0">
                <a:ln>
                  <a:noFill/>
                </a:ln>
                <a:solidFill>
                  <a:srgbClr val="000000"/>
                </a:solidFill>
                <a:effectLst/>
                <a:uLnTx/>
                <a:uFillTx/>
                <a:latin typeface="EYInterstate"/>
                <a:ea typeface="+mn-ea"/>
                <a:cs typeface="+mn-cs"/>
              </a:rPr>
              <a:t>You can review the recipient’s the Health Questionnaire Responses on the Recipient </a:t>
            </a:r>
            <a:r>
              <a:rPr lang="en-US" sz="1400" dirty="0">
                <a:solidFill>
                  <a:srgbClr val="000000"/>
                </a:solidFill>
                <a:latin typeface="EYInterstate"/>
              </a:rPr>
              <a:t>Record</a:t>
            </a:r>
            <a:endParaRPr kumimoji="0" lang="en-US" sz="1400" b="0" i="0" u="none" strike="noStrike" kern="1200" cap="none" spc="0" normalizeH="0" baseline="0" noProof="0" dirty="0">
              <a:ln>
                <a:noFill/>
              </a:ln>
              <a:solidFill>
                <a:srgbClr val="000000"/>
              </a:solidFill>
              <a:effectLst/>
              <a:uLnTx/>
              <a:uFillTx/>
              <a:latin typeface="EYInterstate"/>
              <a:ea typeface="+mn-ea"/>
              <a:cs typeface="+mn-cs"/>
            </a:endParaRP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0" i="0" u="none" strike="noStrike" kern="1200" cap="none" spc="0" normalizeH="0" baseline="0" noProof="0" dirty="0">
                <a:ln>
                  <a:noFill/>
                </a:ln>
                <a:solidFill>
                  <a:srgbClr val="000000"/>
                </a:solidFill>
                <a:effectLst/>
                <a:uLnTx/>
                <a:uFillTx/>
                <a:latin typeface="EYInterstate"/>
                <a:ea typeface="+mn-ea"/>
                <a:cs typeface="+mn-cs"/>
              </a:rPr>
              <a:t>A recipient is NOT ELIGIBIBLE to receive the vaccine if:</a:t>
            </a:r>
          </a:p>
          <a:p>
            <a:pPr marL="285750" lvl="0" indent="-285750">
              <a:buFont typeface="Arial" panose="020B0604020202020204" pitchFamily="34" charset="0"/>
              <a:buChar char="•"/>
            </a:pPr>
            <a:r>
              <a:rPr lang="en-US" sz="1400" dirty="0">
                <a:solidFill>
                  <a:srgbClr val="000000"/>
                </a:solidFill>
                <a:latin typeface="EYInterstate"/>
              </a:rPr>
              <a:t>The do not have a registered CVMS Recipient Portal account </a:t>
            </a:r>
          </a:p>
          <a:p>
            <a:pPr marL="285750" lvl="0" indent="-285750">
              <a:buFont typeface="Arial" panose="020B0604020202020204" pitchFamily="34" charset="0"/>
              <a:buChar char="•"/>
            </a:pPr>
            <a:endParaRPr lang="en-US" sz="1400" dirty="0">
              <a:solidFill>
                <a:srgbClr val="000000"/>
              </a:solidFill>
              <a:latin typeface="EYInterstate"/>
            </a:endParaRPr>
          </a:p>
          <a:p>
            <a:pPr marL="285750" lvl="0" indent="-285750">
              <a:buFont typeface="Arial" panose="020B0604020202020204" pitchFamily="34" charset="0"/>
              <a:buChar char="•"/>
            </a:pPr>
            <a:r>
              <a:rPr lang="en-US" sz="1400" dirty="0">
                <a:solidFill>
                  <a:srgbClr val="000000"/>
                </a:solidFill>
                <a:latin typeface="EYInterstate"/>
              </a:rPr>
              <a:t>They are not approved to receive the vaccine</a:t>
            </a:r>
          </a:p>
          <a:p>
            <a:pPr marL="168275" marR="0" lvl="0" indent="-168275" algn="l" defTabSz="914400" rtl="0" eaLnBrk="1" fontAlgn="auto" latinLnBrk="0" hangingPunct="1">
              <a:lnSpc>
                <a:spcPct val="100000"/>
              </a:lnSpc>
              <a:spcBef>
                <a:spcPts val="0"/>
              </a:spcBef>
              <a:spcAft>
                <a:spcPts val="600"/>
              </a:spcAft>
              <a:buClr>
                <a:srgbClr val="4472C4"/>
              </a:buClr>
              <a:buSzPct val="70000"/>
              <a:buFont typeface="+mj-lt"/>
              <a:buAutoNum type="arabicPeriod"/>
              <a:tabLst/>
              <a:defRPr/>
            </a:pPr>
            <a:endParaRPr lang="en-US" sz="1400" dirty="0">
              <a:solidFill>
                <a:srgbClr val="000000"/>
              </a:solidFill>
              <a:latin typeface="EYInterstate"/>
            </a:endParaRPr>
          </a:p>
          <a:p>
            <a:pPr marL="342900" marR="0" lvl="0" indent="-342900" algn="l" defTabSz="914400" rtl="0" eaLnBrk="1" fontAlgn="auto" latinLnBrk="0" hangingPunct="1">
              <a:lnSpc>
                <a:spcPct val="100000"/>
              </a:lnSpc>
              <a:spcBef>
                <a:spcPts val="0"/>
              </a:spcBef>
              <a:spcAft>
                <a:spcPts val="600"/>
              </a:spcAft>
              <a:buClr>
                <a:srgbClr val="4472C4"/>
              </a:buClr>
              <a:buSzPct val="70000"/>
              <a:buFont typeface="+mj-lt"/>
              <a:buAutoNum type="arabicPeriod"/>
              <a:tabLst/>
              <a:defRPr/>
            </a:pPr>
            <a:endParaRPr kumimoji="0" lang="en-US" sz="1400" b="0" i="0" u="none" strike="noStrike" kern="1200" cap="none" spc="0" normalizeH="0" baseline="0" noProof="0" dirty="0">
              <a:ln>
                <a:noFill/>
              </a:ln>
              <a:solidFill>
                <a:srgbClr val="000000"/>
              </a:solidFill>
              <a:effectLst/>
              <a:uLnTx/>
              <a:uFillTx/>
              <a:latin typeface="EYInterstate"/>
              <a:ea typeface="+mn-ea"/>
              <a:cs typeface="+mn-cs"/>
            </a:endParaRPr>
          </a:p>
        </p:txBody>
      </p:sp>
      <p:sp>
        <p:nvSpPr>
          <p:cNvPr id="19" name="Rectangle 18">
            <a:extLst>
              <a:ext uri="{FF2B5EF4-FFF2-40B4-BE49-F238E27FC236}">
                <a16:creationId xmlns:a16="http://schemas.microsoft.com/office/drawing/2014/main" id="{6E77AE46-27F6-4319-B53A-ADA2A535973E}"/>
              </a:ext>
            </a:extLst>
          </p:cNvPr>
          <p:cNvSpPr/>
          <p:nvPr/>
        </p:nvSpPr>
        <p:spPr>
          <a:xfrm>
            <a:off x="349185" y="837788"/>
            <a:ext cx="9104518" cy="907941"/>
          </a:xfrm>
          <a:prstGeom prst="rect">
            <a:avLst/>
          </a:prstGeom>
        </p:spPr>
        <p:txBody>
          <a:bodyPr wrap="square">
            <a:spAutoFit/>
          </a:bodyPr>
          <a:lstStyle/>
          <a:p>
            <a:pPr fontAlgn="base">
              <a:spcAft>
                <a:spcPts val="600"/>
              </a:spcAft>
            </a:pPr>
            <a:r>
              <a:rPr lang="en-US" sz="1600" dirty="0">
                <a:solidFill>
                  <a:srgbClr val="000000"/>
                </a:solidFill>
                <a:latin typeface="EYInterstate" panose="02000503020000020004"/>
              </a:rPr>
              <a:t>When you verify </a:t>
            </a:r>
            <a:r>
              <a:rPr lang="en-US" sz="1600" b="1" dirty="0">
                <a:solidFill>
                  <a:srgbClr val="000000"/>
                </a:solidFill>
                <a:latin typeface="EYInterstate" panose="02000503020000020004"/>
              </a:rPr>
              <a:t>RECIPIENT ELIGIBILITY</a:t>
            </a:r>
            <a:r>
              <a:rPr lang="en-US" sz="1600" dirty="0">
                <a:solidFill>
                  <a:srgbClr val="000000"/>
                </a:solidFill>
                <a:latin typeface="EYInterstate" panose="02000503020000020004"/>
              </a:rPr>
              <a:t>, and the recipient is </a:t>
            </a:r>
            <a:r>
              <a:rPr lang="en-US" sz="1600" b="1" dirty="0">
                <a:solidFill>
                  <a:srgbClr val="000000"/>
                </a:solidFill>
                <a:latin typeface="EYInterstate" panose="02000503020000020004"/>
              </a:rPr>
              <a:t>NOT APPROVED</a:t>
            </a:r>
            <a:r>
              <a:rPr lang="en-US" sz="1600" dirty="0">
                <a:solidFill>
                  <a:srgbClr val="000000"/>
                </a:solidFill>
                <a:latin typeface="EYInterstate" panose="02000503020000020004"/>
              </a:rPr>
              <a:t>, you will need to inform the recipient that they will not be able to receive the vaccine at that time. ​</a:t>
            </a:r>
          </a:p>
          <a:p>
            <a:pPr fontAlgn="base">
              <a:spcAft>
                <a:spcPts val="600"/>
              </a:spcAft>
            </a:pPr>
            <a:endParaRPr lang="en-US" sz="1600" dirty="0">
              <a:solidFill>
                <a:srgbClr val="000000"/>
              </a:solidFill>
              <a:latin typeface="Segoe UI" panose="020B0502040204020203" pitchFamily="34" charset="0"/>
            </a:endParaRPr>
          </a:p>
        </p:txBody>
      </p:sp>
      <p:sp>
        <p:nvSpPr>
          <p:cNvPr id="21" name="Rectangle 20">
            <a:extLst>
              <a:ext uri="{FF2B5EF4-FFF2-40B4-BE49-F238E27FC236}">
                <a16:creationId xmlns:a16="http://schemas.microsoft.com/office/drawing/2014/main" id="{E4258325-637C-419C-9103-0055A3A29658}"/>
              </a:ext>
            </a:extLst>
          </p:cNvPr>
          <p:cNvSpPr/>
          <p:nvPr/>
        </p:nvSpPr>
        <p:spPr>
          <a:xfrm>
            <a:off x="5437772" y="1535619"/>
            <a:ext cx="4063556" cy="3801041"/>
          </a:xfrm>
          <a:prstGeom prst="rect">
            <a:avLst/>
          </a:prstGeom>
        </p:spPr>
        <p:txBody>
          <a:bodyPr wrap="square">
            <a:spAutoFit/>
          </a:bodyPr>
          <a:lstStyle/>
          <a:p>
            <a:r>
              <a:rPr lang="en-US" sz="1600" i="1" dirty="0">
                <a:latin typeface="EYInterstate" panose="02000503020000020004"/>
              </a:rPr>
              <a:t>If the recipient informs you that their health information is </a:t>
            </a:r>
            <a:r>
              <a:rPr lang="en-US" sz="1600" b="1" i="1" dirty="0">
                <a:latin typeface="EYInterstate" panose="02000503020000020004"/>
              </a:rPr>
              <a:t>NOT CORRECT</a:t>
            </a:r>
            <a:r>
              <a:rPr lang="en-US" sz="1600" i="1" dirty="0">
                <a:latin typeface="EYInterstate" panose="02000503020000020004"/>
              </a:rPr>
              <a:t>, ask the recipient to </a:t>
            </a:r>
            <a:r>
              <a:rPr lang="en-US" sz="1600" b="1" i="1" dirty="0">
                <a:latin typeface="EYInterstate" panose="02000503020000020004"/>
              </a:rPr>
              <a:t>UPDATE </a:t>
            </a:r>
            <a:r>
              <a:rPr lang="en-US" sz="1600" i="1" dirty="0">
                <a:latin typeface="EYInterstate" panose="02000503020000020004"/>
              </a:rPr>
              <a:t>their recipient data in the </a:t>
            </a:r>
            <a:r>
              <a:rPr lang="en-US" sz="1600" b="1" i="1" dirty="0">
                <a:latin typeface="EYInterstate" panose="02000503020000020004"/>
              </a:rPr>
              <a:t>RECIPIENT PORTAL.</a:t>
            </a:r>
            <a:endParaRPr lang="en-US" sz="1600" i="1" dirty="0">
              <a:latin typeface="EYInterstate" panose="02000503020000020004"/>
            </a:endParaRPr>
          </a:p>
          <a:p>
            <a:pPr fontAlgn="base">
              <a:spcAft>
                <a:spcPts val="600"/>
              </a:spcAft>
            </a:pPr>
            <a:endParaRPr lang="en-US" sz="1600" dirty="0">
              <a:solidFill>
                <a:srgbClr val="000000"/>
              </a:solidFill>
              <a:latin typeface="EYInterstate" panose="02000503020000020004"/>
            </a:endParaRPr>
          </a:p>
          <a:p>
            <a:pPr fontAlgn="base">
              <a:spcAft>
                <a:spcPts val="600"/>
              </a:spcAft>
            </a:pPr>
            <a:r>
              <a:rPr lang="en-US" sz="1600" i="1" dirty="0">
                <a:solidFill>
                  <a:srgbClr val="000000"/>
                </a:solidFill>
                <a:latin typeface="EYInterstate" panose="02000503020000020004"/>
              </a:rPr>
              <a:t>You will </a:t>
            </a:r>
            <a:r>
              <a:rPr lang="en-US" sz="1600" b="1" i="1" dirty="0">
                <a:solidFill>
                  <a:srgbClr val="000000"/>
                </a:solidFill>
                <a:latin typeface="EYInterstate" panose="02000503020000020004"/>
              </a:rPr>
              <a:t>NOT </a:t>
            </a:r>
            <a:r>
              <a:rPr lang="en-US" sz="1600" i="1" dirty="0">
                <a:solidFill>
                  <a:srgbClr val="000000"/>
                </a:solidFill>
                <a:latin typeface="EYInterstate" panose="02000503020000020004"/>
              </a:rPr>
              <a:t>be able to </a:t>
            </a:r>
            <a:r>
              <a:rPr lang="en-US" sz="1600" b="1" i="1" dirty="0">
                <a:solidFill>
                  <a:srgbClr val="000000"/>
                </a:solidFill>
                <a:latin typeface="EYInterstate" panose="02000503020000020004"/>
              </a:rPr>
              <a:t>EDIT</a:t>
            </a:r>
            <a:r>
              <a:rPr lang="en-US" sz="1600" i="1" dirty="0">
                <a:solidFill>
                  <a:srgbClr val="000000"/>
                </a:solidFill>
                <a:latin typeface="EYInterstate" panose="02000503020000020004"/>
              </a:rPr>
              <a:t> the recipient’s profile. </a:t>
            </a:r>
          </a:p>
          <a:p>
            <a:pPr marL="342900" indent="-342900" fontAlgn="base">
              <a:spcAft>
                <a:spcPts val="600"/>
              </a:spcAft>
              <a:buAutoNum type="arabicPeriod"/>
            </a:pPr>
            <a:r>
              <a:rPr lang="en-US" sz="1600" dirty="0">
                <a:solidFill>
                  <a:srgbClr val="000000"/>
                </a:solidFill>
                <a:latin typeface="EYInterstate" panose="02000503020000020004"/>
              </a:rPr>
              <a:t>From the home page, go to the </a:t>
            </a:r>
            <a:r>
              <a:rPr lang="en-US" sz="1600" b="1" dirty="0">
                <a:solidFill>
                  <a:srgbClr val="000000"/>
                </a:solidFill>
                <a:latin typeface="EYInterstate" panose="02000503020000020004"/>
              </a:rPr>
              <a:t>RECIPIENT TAB</a:t>
            </a:r>
          </a:p>
          <a:p>
            <a:pPr marL="342900" indent="-342900" fontAlgn="base">
              <a:spcAft>
                <a:spcPts val="600"/>
              </a:spcAft>
              <a:buAutoNum type="arabicPeriod"/>
            </a:pPr>
            <a:r>
              <a:rPr lang="en-US" sz="1600" dirty="0">
                <a:solidFill>
                  <a:srgbClr val="000000"/>
                </a:solidFill>
                <a:latin typeface="EYInterstate" panose="02000503020000020004"/>
              </a:rPr>
              <a:t>Search for the recipient in the </a:t>
            </a:r>
            <a:r>
              <a:rPr lang="en-US" sz="1600" b="1" dirty="0">
                <a:solidFill>
                  <a:srgbClr val="000000"/>
                </a:solidFill>
                <a:latin typeface="EYInterstate" panose="02000503020000020004"/>
              </a:rPr>
              <a:t>ALL RECIPIENTS LIST VIEW</a:t>
            </a:r>
          </a:p>
          <a:p>
            <a:pPr marL="342900" indent="-342900" fontAlgn="base">
              <a:spcAft>
                <a:spcPts val="600"/>
              </a:spcAft>
              <a:buAutoNum type="arabicPeriod"/>
            </a:pPr>
            <a:r>
              <a:rPr lang="en-US" sz="1600" dirty="0">
                <a:solidFill>
                  <a:srgbClr val="000000"/>
                </a:solidFill>
                <a:latin typeface="EYInterstate" panose="02000503020000020004"/>
              </a:rPr>
              <a:t>Click the </a:t>
            </a:r>
            <a:r>
              <a:rPr lang="en-US" sz="1600" b="1" dirty="0">
                <a:solidFill>
                  <a:srgbClr val="000000"/>
                </a:solidFill>
                <a:latin typeface="EYInterstate" panose="02000503020000020004"/>
              </a:rPr>
              <a:t>RECIPIENT NAME</a:t>
            </a:r>
          </a:p>
          <a:p>
            <a:pPr marL="342900" indent="-342900" fontAlgn="base">
              <a:spcAft>
                <a:spcPts val="600"/>
              </a:spcAft>
              <a:buAutoNum type="arabicPeriod"/>
            </a:pPr>
            <a:r>
              <a:rPr lang="en-US" sz="1600" dirty="0">
                <a:solidFill>
                  <a:srgbClr val="000000"/>
                </a:solidFill>
                <a:latin typeface="EYInterstate" panose="02000503020000020004"/>
              </a:rPr>
              <a:t>Click on </a:t>
            </a:r>
            <a:r>
              <a:rPr lang="en-US" sz="1600" b="1" dirty="0">
                <a:solidFill>
                  <a:srgbClr val="000000"/>
                </a:solidFill>
                <a:latin typeface="EYInterstate" panose="02000503020000020004"/>
              </a:rPr>
              <a:t>DETAILS</a:t>
            </a:r>
            <a:r>
              <a:rPr lang="en-US" sz="1600" b="1" dirty="0">
                <a:latin typeface="EYInterstate" panose="02000503020000020004"/>
              </a:rPr>
              <a:t> </a:t>
            </a:r>
            <a:endParaRPr lang="en-US" sz="1600" b="1" dirty="0">
              <a:solidFill>
                <a:srgbClr val="000000"/>
              </a:solidFill>
              <a:effectLst/>
              <a:latin typeface="EYInterstate" panose="02000503020000020004"/>
            </a:endParaRPr>
          </a:p>
        </p:txBody>
      </p:sp>
      <p:pic>
        <p:nvPicPr>
          <p:cNvPr id="3" name="Picture 2">
            <a:extLst>
              <a:ext uri="{FF2B5EF4-FFF2-40B4-BE49-F238E27FC236}">
                <a16:creationId xmlns:a16="http://schemas.microsoft.com/office/drawing/2014/main" id="{8831492F-2095-409D-8344-58A7163114EC}"/>
              </a:ext>
            </a:extLst>
          </p:cNvPr>
          <p:cNvPicPr>
            <a:picLocks noChangeAspect="1"/>
          </p:cNvPicPr>
          <p:nvPr/>
        </p:nvPicPr>
        <p:blipFill rotWithShape="1">
          <a:blip r:embed="rId7"/>
          <a:srcRect l="584" r="16924" b="3339"/>
          <a:stretch/>
        </p:blipFill>
        <p:spPr>
          <a:xfrm>
            <a:off x="709934" y="1551697"/>
            <a:ext cx="4367090" cy="4587266"/>
          </a:xfrm>
          <a:prstGeom prst="rect">
            <a:avLst/>
          </a:prstGeom>
          <a:ln w="28575">
            <a:solidFill>
              <a:schemeClr val="tx1"/>
            </a:solidFill>
          </a:ln>
        </p:spPr>
      </p:pic>
      <p:sp>
        <p:nvSpPr>
          <p:cNvPr id="23" name="Rectangle 22">
            <a:extLst>
              <a:ext uri="{FF2B5EF4-FFF2-40B4-BE49-F238E27FC236}">
                <a16:creationId xmlns:a16="http://schemas.microsoft.com/office/drawing/2014/main" id="{E376186E-FF46-4899-9858-3D807F6E2FBE}"/>
              </a:ext>
            </a:extLst>
          </p:cNvPr>
          <p:cNvSpPr/>
          <p:nvPr/>
        </p:nvSpPr>
        <p:spPr>
          <a:xfrm>
            <a:off x="781329" y="5839960"/>
            <a:ext cx="765667" cy="3605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0B598BE5-6778-4DEE-818E-C0632BDAD50C}"/>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18" name="Rectangle 17">
            <a:extLst>
              <a:ext uri="{FF2B5EF4-FFF2-40B4-BE49-F238E27FC236}">
                <a16:creationId xmlns:a16="http://schemas.microsoft.com/office/drawing/2014/main" id="{7991A823-8B4C-410F-8A9D-4533BE9B23F4}"/>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0" name="Rectangle 19">
            <a:extLst>
              <a:ext uri="{FF2B5EF4-FFF2-40B4-BE49-F238E27FC236}">
                <a16:creationId xmlns:a16="http://schemas.microsoft.com/office/drawing/2014/main" id="{B2EC3DFD-85E0-4027-85F5-0DE1E7A89E2D}"/>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
        <p:nvSpPr>
          <p:cNvPr id="22" name="Rectangle 21">
            <a:extLst>
              <a:ext uri="{FF2B5EF4-FFF2-40B4-BE49-F238E27FC236}">
                <a16:creationId xmlns:a16="http://schemas.microsoft.com/office/drawing/2014/main" id="{4F6ADBCF-8A42-4456-9F67-5D6445109FEB}"/>
              </a:ext>
            </a:extLst>
          </p:cNvPr>
          <p:cNvSpPr/>
          <p:nvPr/>
        </p:nvSpPr>
        <p:spPr>
          <a:xfrm>
            <a:off x="1461630" y="2870046"/>
            <a:ext cx="765667" cy="3605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F47B3956-8AF6-407A-9D80-84D8F6AEEF6B}"/>
              </a:ext>
            </a:extLst>
          </p:cNvPr>
          <p:cNvSpPr/>
          <p:nvPr/>
        </p:nvSpPr>
        <p:spPr>
          <a:xfrm>
            <a:off x="781329" y="1939629"/>
            <a:ext cx="1445968" cy="36050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14424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9937"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noProof="0">
                <a:ln w="0">
                  <a:noFill/>
                </a:ln>
                <a:solidFill>
                  <a:srgbClr val="000000"/>
                </a:solidFill>
                <a:effectLst/>
                <a:uLnTx/>
                <a:uFillTx/>
                <a:latin typeface="EYInterstate"/>
                <a:ea typeface="+mj-ea"/>
                <a:cs typeface="Arial"/>
              </a:rPr>
              <a:t>Additional Notes</a:t>
            </a:r>
          </a:p>
        </p:txBody>
      </p:sp>
      <p:sp>
        <p:nvSpPr>
          <p:cNvPr id="6" name="object 4">
            <a:extLst>
              <a:ext uri="{FF2B5EF4-FFF2-40B4-BE49-F238E27FC236}">
                <a16:creationId xmlns:a16="http://schemas.microsoft.com/office/drawing/2014/main" id="{E841121C-0B87-45EF-9992-D117D47969D7}"/>
              </a:ext>
            </a:extLst>
          </p:cNvPr>
          <p:cNvSpPr txBox="1"/>
          <p:nvPr/>
        </p:nvSpPr>
        <p:spPr>
          <a:xfrm>
            <a:off x="407743" y="833500"/>
            <a:ext cx="10947829" cy="5286062"/>
          </a:xfrm>
          <a:prstGeom prst="rect">
            <a:avLst/>
          </a:prstGeom>
        </p:spPr>
        <p:txBody>
          <a:bodyPr vert="horz" wrap="square" lIns="0" tIns="12700" rIns="0" bIns="0" rtlCol="0" anchor="t">
            <a:spAutoFit/>
          </a:bodyPr>
          <a:lstStyle/>
          <a:p>
            <a:pPr marL="12065" marR="5080" defTabSz="457200">
              <a:lnSpc>
                <a:spcPct val="150000"/>
              </a:lnSpc>
              <a:spcBef>
                <a:spcPts val="100"/>
              </a:spcBef>
              <a:tabLst>
                <a:tab pos="241300" algn="l"/>
              </a:tabLst>
              <a:defRPr/>
            </a:pPr>
            <a:r>
              <a:rPr lang="en-US" sz="1600" b="1">
                <a:solidFill>
                  <a:srgbClr val="000000"/>
                </a:solidFill>
                <a:latin typeface="EYInterstate" panose="02000503020000020004"/>
              </a:rPr>
              <a:t>Key Items:</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b="1">
                <a:solidFill>
                  <a:schemeClr val="accent1"/>
                </a:solidFill>
                <a:latin typeface="EYInterstate" panose="02000503020000020004"/>
              </a:rPr>
              <a:t>Hyperlink</a:t>
            </a:r>
            <a:r>
              <a:rPr lang="en-US" sz="1600">
                <a:latin typeface="EYInterstate" panose="02000503020000020004"/>
              </a:rPr>
              <a:t>s appear as light blue and will provide additional information or navigation.</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b="1">
                <a:solidFill>
                  <a:srgbClr val="FF0000"/>
                </a:solidFill>
                <a:latin typeface="EYInterstate" panose="02000503020000020004"/>
              </a:rPr>
              <a:t>* Asterisks </a:t>
            </a:r>
            <a:r>
              <a:rPr lang="en-US" sz="1600">
                <a:latin typeface="EYInterstate"/>
              </a:rPr>
              <a:t>are used to denote required information.</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latin typeface="EYInterstate"/>
              </a:rPr>
              <a:t>    A Toggle can be clicked to see selectable options.</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latin typeface="EYInterstate"/>
              </a:rPr>
              <a:t>      A Pen can be clicked to make edits to the field.</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latin typeface="EYInterstate"/>
              </a:rPr>
              <a:t>                    Navigation Buttons can be clicked on to progress to the “next” or the “previous” step in a task.</a:t>
            </a:r>
          </a:p>
          <a:p>
            <a:pPr marL="297815" marR="5080" indent="-285750" defTabSz="457200">
              <a:lnSpc>
                <a:spcPct val="150000"/>
              </a:lnSpc>
              <a:spcBef>
                <a:spcPts val="100"/>
              </a:spcBef>
              <a:buFont typeface="Arial" panose="020B0604020202020204" pitchFamily="34" charset="0"/>
              <a:buChar char="•"/>
              <a:tabLst>
                <a:tab pos="241300" algn="l"/>
              </a:tabLst>
              <a:defRPr/>
            </a:pPr>
            <a:r>
              <a:rPr lang="en-US" sz="1600">
                <a:latin typeface="EYInterstate"/>
              </a:rPr>
              <a:t>             A Pause button can be clicked if you wish to step away / and return to your form later. You will be prompted to review your previously entered data upon your return/ login. </a:t>
            </a:r>
          </a:p>
          <a:p>
            <a:pPr marL="12065" marR="5080" defTabSz="457200">
              <a:lnSpc>
                <a:spcPct val="150000"/>
              </a:lnSpc>
              <a:spcBef>
                <a:spcPts val="100"/>
              </a:spcBef>
              <a:tabLst>
                <a:tab pos="241300" algn="l"/>
              </a:tabLst>
              <a:defRPr/>
            </a:pPr>
            <a:r>
              <a:rPr lang="en-US" sz="1600" b="1">
                <a:solidFill>
                  <a:srgbClr val="000000"/>
                </a:solidFill>
                <a:latin typeface="EYInterstate"/>
              </a:rPr>
              <a:t>Contact Information: </a:t>
            </a:r>
          </a:p>
          <a:p>
            <a:pPr marL="285750" indent="-285750" fontAlgn="base">
              <a:buFont typeface="Arial" panose="020B0604020202020204" pitchFamily="34" charset="0"/>
              <a:buChar char="•"/>
            </a:pPr>
            <a:r>
              <a:rPr lang="en-US" sz="1600">
                <a:latin typeface="EYInterstate" panose="02000503020000020004"/>
              </a:rPr>
              <a:t>All questions should be directed to </a:t>
            </a:r>
            <a:r>
              <a:rPr lang="en-US" sz="1600" u="sng">
                <a:latin typeface="EYInterstate" panose="02000503020000020004"/>
                <a:hlinkClick r:id="rId7"/>
              </a:rPr>
              <a:t>CVMS-help@dhhs.nc.gov</a:t>
            </a:r>
            <a:r>
              <a:rPr lang="en-US" sz="1600">
                <a:latin typeface="EYInterstate" panose="02000503020000020004"/>
              </a:rPr>
              <a:t>.</a:t>
            </a:r>
            <a:endParaRPr lang="en-US" sz="1600" b="1">
              <a:solidFill>
                <a:srgbClr val="000000"/>
              </a:solidFill>
              <a:latin typeface="EYInterstate"/>
            </a:endParaRPr>
          </a:p>
          <a:p>
            <a:pPr marL="12065" marR="5080" lvl="0" defTabSz="457200">
              <a:lnSpc>
                <a:spcPct val="150000"/>
              </a:lnSpc>
              <a:spcBef>
                <a:spcPts val="100"/>
              </a:spcBef>
              <a:tabLst>
                <a:tab pos="241300" algn="l"/>
              </a:tabLst>
              <a:defRPr/>
            </a:pPr>
            <a:r>
              <a:rPr lang="en-US" sz="1600" b="1">
                <a:solidFill>
                  <a:srgbClr val="000000"/>
                </a:solidFill>
                <a:latin typeface="EYInterstate"/>
              </a:rPr>
              <a:t>Supported Web Browsers:</a:t>
            </a:r>
          </a:p>
          <a:p>
            <a:pPr marL="285750" indent="-285750">
              <a:buFont typeface="Arial" panose="020B0604020202020204" pitchFamily="34" charset="0"/>
              <a:buChar char="•"/>
            </a:pPr>
            <a:r>
              <a:rPr lang="en-US" sz="1600">
                <a:latin typeface="EYInterstate" panose="02000503020000020004"/>
              </a:rPr>
              <a:t>Please use the latest version of Chrome, Firefox or Safari to use this tool.</a:t>
            </a:r>
          </a:p>
          <a:p>
            <a:pPr marL="285750" indent="-285750">
              <a:buFont typeface="Arial" panose="020B0604020202020204" pitchFamily="34" charset="0"/>
              <a:buChar char="•"/>
            </a:pPr>
            <a:r>
              <a:rPr lang="en-US" sz="1600" b="1" u="sng">
                <a:latin typeface="EYInterstate" panose="02000503020000020004"/>
                <a:hlinkClick r:id="rId8"/>
              </a:rPr>
              <a:t>https://help.salesforce.com/articleView?id=getstart_browsers_sfx.htm&amp;type=5</a:t>
            </a:r>
            <a:endParaRPr lang="en-US" sz="1600">
              <a:latin typeface="EYInterstate" panose="02000503020000020004"/>
            </a:endParaRPr>
          </a:p>
          <a:p>
            <a:pPr marL="285750" indent="-285750">
              <a:buFont typeface="Arial" panose="020B0604020202020204" pitchFamily="34" charset="0"/>
              <a:buChar char="•"/>
            </a:pPr>
            <a:r>
              <a:rPr lang="en-US" sz="1600">
                <a:latin typeface="EYInterstate" panose="02000503020000020004"/>
              </a:rPr>
              <a:t>Note, Internet Explorer and Edge (Non-Chromium) will not be supported beginning January 2021.</a:t>
            </a:r>
          </a:p>
          <a:p>
            <a:endParaRPr lang="en-US" sz="1600">
              <a:latin typeface="EYInterstate" panose="02000503020000020004"/>
            </a:endParaRPr>
          </a:p>
          <a:p>
            <a:r>
              <a:rPr lang="en-US" sz="1600">
                <a:latin typeface="EYInterstate" panose="02000503020000020004"/>
              </a:rPr>
              <a:t> </a:t>
            </a:r>
            <a:endParaRPr kumimoji="0" lang="en-US" sz="1600" b="0" i="0" u="none" strike="noStrike" kern="1200" cap="none" spc="0" normalizeH="0" baseline="0" noProof="0">
              <a:ln>
                <a:noFill/>
              </a:ln>
              <a:solidFill>
                <a:srgbClr val="000000"/>
              </a:solidFill>
              <a:effectLst/>
              <a:uLnTx/>
              <a:uFillTx/>
              <a:latin typeface="EYInterstate" panose="02000503020000020004"/>
            </a:endParaRPr>
          </a:p>
        </p:txBody>
      </p:sp>
      <p:pic>
        <p:nvPicPr>
          <p:cNvPr id="97287" name="Picture 7">
            <a:extLst>
              <a:ext uri="{FF2B5EF4-FFF2-40B4-BE49-F238E27FC236}">
                <a16:creationId xmlns:a16="http://schemas.microsoft.com/office/drawing/2014/main" id="{CCCF4E5D-3184-49FC-9E62-CC09501B95B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8920" y="2097265"/>
            <a:ext cx="228600" cy="209550"/>
          </a:xfrm>
          <a:prstGeom prst="rect">
            <a:avLst/>
          </a:prstGeom>
          <a:noFill/>
          <a:extLst>
            <a:ext uri="{909E8E84-426E-40DD-AFC4-6F175D3DCCD1}">
              <a14:hiddenFill xmlns:a14="http://schemas.microsoft.com/office/drawing/2010/main">
                <a:solidFill>
                  <a:srgbClr val="FFFFFF"/>
                </a:solidFill>
              </a14:hiddenFill>
            </a:ext>
          </a:extLst>
        </p:spPr>
      </p:pic>
      <p:pic>
        <p:nvPicPr>
          <p:cNvPr id="97289" name="Picture 9">
            <a:extLst>
              <a:ext uri="{FF2B5EF4-FFF2-40B4-BE49-F238E27FC236}">
                <a16:creationId xmlns:a16="http://schemas.microsoft.com/office/drawing/2014/main" id="{95617E9A-A4AE-4218-AB53-3324D03B1BA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53097" y="2491779"/>
            <a:ext cx="2286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97291" name="Picture 11">
            <a:extLst>
              <a:ext uri="{FF2B5EF4-FFF2-40B4-BE49-F238E27FC236}">
                <a16:creationId xmlns:a16="http://schemas.microsoft.com/office/drawing/2014/main" id="{14DD0EEB-28CE-40DF-9939-E128F6EACBF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94618" y="2824711"/>
            <a:ext cx="995964" cy="268374"/>
          </a:xfrm>
          <a:prstGeom prst="rect">
            <a:avLst/>
          </a:prstGeom>
          <a:noFill/>
          <a:extLst>
            <a:ext uri="{909E8E84-426E-40DD-AFC4-6F175D3DCCD1}">
              <a14:hiddenFill xmlns:a14="http://schemas.microsoft.com/office/drawing/2010/main">
                <a:solidFill>
                  <a:srgbClr val="FFFFFF"/>
                </a:solidFill>
              </a14:hiddenFill>
            </a:ext>
          </a:extLst>
        </p:spPr>
      </p:pic>
      <p:pic>
        <p:nvPicPr>
          <p:cNvPr id="97293" name="Picture 13">
            <a:extLst>
              <a:ext uri="{FF2B5EF4-FFF2-40B4-BE49-F238E27FC236}">
                <a16:creationId xmlns:a16="http://schemas.microsoft.com/office/drawing/2014/main" id="{5EDB2E5A-8343-444C-BC13-7F05B70D5ED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06619" y="3200175"/>
            <a:ext cx="550155" cy="275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1782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1FEE66-61A5-4F9D-95B9-7DA490811AE4}"/>
              </a:ext>
            </a:extLst>
          </p:cNvPr>
          <p:cNvSpPr>
            <a:spLocks noGrp="1"/>
          </p:cNvSpPr>
          <p:nvPr>
            <p:ph idx="4294967295"/>
          </p:nvPr>
        </p:nvSpPr>
        <p:spPr>
          <a:xfrm>
            <a:off x="838200" y="1252538"/>
            <a:ext cx="10515600" cy="4352925"/>
          </a:xfrm>
          <a:prstGeom prst="rect">
            <a:avLst/>
          </a:prstGeom>
          <a:ln w="38100">
            <a:solidFill>
              <a:srgbClr val="FFC000"/>
            </a:solidFill>
            <a:prstDash val="lgDash"/>
          </a:ln>
        </p:spPr>
        <p:txBody>
          <a:bodyPr lIns="91440" tIns="45720" rIns="91440" bIns="45720" anchor="ctr"/>
          <a:lstStyle/>
          <a:p>
            <a:pPr marL="0" indent="0" algn="ctr">
              <a:buNone/>
            </a:pPr>
            <a:r>
              <a:rPr lang="en-US" sz="3200"/>
              <a:t>If you have any questions, please submit all inquiries to:</a:t>
            </a:r>
          </a:p>
          <a:p>
            <a:pPr marL="0" indent="0" algn="ctr">
              <a:buNone/>
            </a:pPr>
            <a:endParaRPr lang="en-US" sz="3200"/>
          </a:p>
          <a:p>
            <a:pPr marL="0" indent="0" algn="ctr">
              <a:buNone/>
            </a:pPr>
            <a:r>
              <a:rPr lang="en-US" sz="3200"/>
              <a:t> </a:t>
            </a:r>
            <a:r>
              <a:rPr lang="en-US" sz="3200" u="sng">
                <a:hlinkClick r:id="rId2" tooltip="mailto:cvms-help@dhhs.nc.gov"/>
              </a:rPr>
              <a:t>CVMS-Help@dhhs.nc.gov</a:t>
            </a:r>
            <a:endParaRPr lang="en-US" sz="3200"/>
          </a:p>
        </p:txBody>
      </p:sp>
      <p:pic>
        <p:nvPicPr>
          <p:cNvPr id="5" name="Graphic 4" descr="Help">
            <a:extLst>
              <a:ext uri="{FF2B5EF4-FFF2-40B4-BE49-F238E27FC236}">
                <a16:creationId xmlns:a16="http://schemas.microsoft.com/office/drawing/2014/main" id="{3143FE0E-9341-4391-87DE-2BBCC8B8016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38800" y="654728"/>
            <a:ext cx="914400" cy="914400"/>
          </a:xfrm>
          <a:prstGeom prst="rect">
            <a:avLst/>
          </a:prstGeom>
        </p:spPr>
      </p:pic>
    </p:spTree>
    <p:extLst>
      <p:ext uri="{BB962C8B-B14F-4D97-AF65-F5344CB8AC3E}">
        <p14:creationId xmlns:p14="http://schemas.microsoft.com/office/powerpoint/2010/main" val="1420865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265"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graphicFrame>
        <p:nvGraphicFramePr>
          <p:cNvPr id="6" name="Table 5">
            <a:extLst>
              <a:ext uri="{FF2B5EF4-FFF2-40B4-BE49-F238E27FC236}">
                <a16:creationId xmlns:a16="http://schemas.microsoft.com/office/drawing/2014/main" id="{78B1BD31-3AF9-4B81-93FC-7241460106EA}"/>
              </a:ext>
            </a:extLst>
          </p:cNvPr>
          <p:cNvGraphicFramePr>
            <a:graphicFrameLocks noGrp="1"/>
          </p:cNvGraphicFramePr>
          <p:nvPr>
            <p:extLst>
              <p:ext uri="{D42A27DB-BD31-4B8C-83A1-F6EECF244321}">
                <p14:modId xmlns:p14="http://schemas.microsoft.com/office/powerpoint/2010/main" val="1655310610"/>
              </p:ext>
            </p:extLst>
          </p:nvPr>
        </p:nvGraphicFramePr>
        <p:xfrm>
          <a:off x="406400" y="2134161"/>
          <a:ext cx="11379200" cy="1488778"/>
        </p:xfrm>
        <a:graphic>
          <a:graphicData uri="http://schemas.openxmlformats.org/drawingml/2006/table">
            <a:tbl>
              <a:tblPr firstRow="1" bandRow="1"/>
              <a:tblGrid>
                <a:gridCol w="9245600">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251947">
                <a:tc>
                  <a:txBody>
                    <a:bodyPr/>
                    <a:lstStyle>
                      <a:lvl1pPr marL="0" algn="l" defTabSz="913943" rtl="0" eaLnBrk="1" latinLnBrk="0" hangingPunct="1">
                        <a:defRPr sz="1799" b="1" kern="1200">
                          <a:solidFill>
                            <a:schemeClr val="bg1"/>
                          </a:solidFill>
                          <a:latin typeface="Arial"/>
                        </a:defRPr>
                      </a:lvl1pPr>
                      <a:lvl2pPr marL="456971" algn="l" defTabSz="913943" rtl="0" eaLnBrk="1" latinLnBrk="0" hangingPunct="1">
                        <a:defRPr sz="1799" b="1" kern="1200">
                          <a:solidFill>
                            <a:schemeClr val="bg1"/>
                          </a:solidFill>
                          <a:latin typeface="Arial"/>
                        </a:defRPr>
                      </a:lvl2pPr>
                      <a:lvl3pPr marL="913943" algn="l" defTabSz="913943" rtl="0" eaLnBrk="1" latinLnBrk="0" hangingPunct="1">
                        <a:defRPr sz="1799" b="1" kern="1200">
                          <a:solidFill>
                            <a:schemeClr val="bg1"/>
                          </a:solidFill>
                          <a:latin typeface="Arial"/>
                        </a:defRPr>
                      </a:lvl3pPr>
                      <a:lvl4pPr marL="1370914" algn="l" defTabSz="913943" rtl="0" eaLnBrk="1" latinLnBrk="0" hangingPunct="1">
                        <a:defRPr sz="1799" b="1" kern="1200">
                          <a:solidFill>
                            <a:schemeClr val="bg1"/>
                          </a:solidFill>
                          <a:latin typeface="Arial"/>
                        </a:defRPr>
                      </a:lvl4pPr>
                      <a:lvl5pPr marL="1827886" algn="l" defTabSz="913943" rtl="0" eaLnBrk="1" latinLnBrk="0" hangingPunct="1">
                        <a:defRPr sz="1799" b="1" kern="1200">
                          <a:solidFill>
                            <a:schemeClr val="bg1"/>
                          </a:solidFill>
                          <a:latin typeface="Arial"/>
                        </a:defRPr>
                      </a:lvl5pPr>
                      <a:lvl6pPr marL="2284857" algn="l" defTabSz="913943" rtl="0" eaLnBrk="1" latinLnBrk="0" hangingPunct="1">
                        <a:defRPr sz="1799" b="1" kern="1200">
                          <a:solidFill>
                            <a:schemeClr val="bg1"/>
                          </a:solidFill>
                          <a:latin typeface="Arial"/>
                        </a:defRPr>
                      </a:lvl6pPr>
                      <a:lvl7pPr marL="2741828" algn="l" defTabSz="913943" rtl="0" eaLnBrk="1" latinLnBrk="0" hangingPunct="1">
                        <a:defRPr sz="1799" b="1" kern="1200">
                          <a:solidFill>
                            <a:schemeClr val="bg1"/>
                          </a:solidFill>
                          <a:latin typeface="Arial"/>
                        </a:defRPr>
                      </a:lvl7pPr>
                      <a:lvl8pPr marL="3198800" algn="l" defTabSz="913943" rtl="0" eaLnBrk="1" latinLnBrk="0" hangingPunct="1">
                        <a:defRPr sz="1799" b="1" kern="1200">
                          <a:solidFill>
                            <a:schemeClr val="bg1"/>
                          </a:solidFill>
                          <a:latin typeface="Arial"/>
                        </a:defRPr>
                      </a:lvl8pPr>
                      <a:lvl9pPr marL="3655771" algn="l" defTabSz="913943" rtl="0" eaLnBrk="1" latinLnBrk="0" hangingPunct="1">
                        <a:defRPr sz="1799" b="1" kern="1200">
                          <a:solidFill>
                            <a:schemeClr val="bg1"/>
                          </a:solidFill>
                          <a:latin typeface="Arial"/>
                        </a:defRPr>
                      </a:lvl9pPr>
                    </a:lstStyle>
                    <a:p>
                      <a:pPr marL="0" algn="l" defTabSz="457200" rtl="0" eaLnBrk="1" latinLnBrk="0" hangingPunct="1"/>
                      <a:r>
                        <a:rPr lang="en-US" sz="1400" b="1" kern="1200" dirty="0">
                          <a:solidFill>
                            <a:schemeClr val="bg1"/>
                          </a:solidFill>
                          <a:latin typeface="EYInterstate"/>
                          <a:ea typeface="+mn-ea"/>
                          <a:cs typeface="+mn-cs"/>
                        </a:rPr>
                        <a:t>Recipient Check In Overview &amp; Process</a:t>
                      </a:r>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tc>
                  <a:txBody>
                    <a:bodyPr/>
                    <a:lstStyle>
                      <a:lvl1pPr marL="0" algn="l" defTabSz="913943" rtl="0" eaLnBrk="1" latinLnBrk="0" hangingPunct="1">
                        <a:defRPr sz="1799" b="1" kern="1200">
                          <a:solidFill>
                            <a:schemeClr val="bg1"/>
                          </a:solidFill>
                          <a:latin typeface="Arial"/>
                        </a:defRPr>
                      </a:lvl1pPr>
                      <a:lvl2pPr marL="456971" algn="l" defTabSz="913943" rtl="0" eaLnBrk="1" latinLnBrk="0" hangingPunct="1">
                        <a:defRPr sz="1799" b="1" kern="1200">
                          <a:solidFill>
                            <a:schemeClr val="bg1"/>
                          </a:solidFill>
                          <a:latin typeface="Arial"/>
                        </a:defRPr>
                      </a:lvl2pPr>
                      <a:lvl3pPr marL="913943" algn="l" defTabSz="913943" rtl="0" eaLnBrk="1" latinLnBrk="0" hangingPunct="1">
                        <a:defRPr sz="1799" b="1" kern="1200">
                          <a:solidFill>
                            <a:schemeClr val="bg1"/>
                          </a:solidFill>
                          <a:latin typeface="Arial"/>
                        </a:defRPr>
                      </a:lvl3pPr>
                      <a:lvl4pPr marL="1370914" algn="l" defTabSz="913943" rtl="0" eaLnBrk="1" latinLnBrk="0" hangingPunct="1">
                        <a:defRPr sz="1799" b="1" kern="1200">
                          <a:solidFill>
                            <a:schemeClr val="bg1"/>
                          </a:solidFill>
                          <a:latin typeface="Arial"/>
                        </a:defRPr>
                      </a:lvl4pPr>
                      <a:lvl5pPr marL="1827886" algn="l" defTabSz="913943" rtl="0" eaLnBrk="1" latinLnBrk="0" hangingPunct="1">
                        <a:defRPr sz="1799" b="1" kern="1200">
                          <a:solidFill>
                            <a:schemeClr val="bg1"/>
                          </a:solidFill>
                          <a:latin typeface="Arial"/>
                        </a:defRPr>
                      </a:lvl5pPr>
                      <a:lvl6pPr marL="2284857" algn="l" defTabSz="913943" rtl="0" eaLnBrk="1" latinLnBrk="0" hangingPunct="1">
                        <a:defRPr sz="1799" b="1" kern="1200">
                          <a:solidFill>
                            <a:schemeClr val="bg1"/>
                          </a:solidFill>
                          <a:latin typeface="Arial"/>
                        </a:defRPr>
                      </a:lvl6pPr>
                      <a:lvl7pPr marL="2741828" algn="l" defTabSz="913943" rtl="0" eaLnBrk="1" latinLnBrk="0" hangingPunct="1">
                        <a:defRPr sz="1799" b="1" kern="1200">
                          <a:solidFill>
                            <a:schemeClr val="bg1"/>
                          </a:solidFill>
                          <a:latin typeface="Arial"/>
                        </a:defRPr>
                      </a:lvl7pPr>
                      <a:lvl8pPr marL="3198800" algn="l" defTabSz="913943" rtl="0" eaLnBrk="1" latinLnBrk="0" hangingPunct="1">
                        <a:defRPr sz="1799" b="1" kern="1200">
                          <a:solidFill>
                            <a:schemeClr val="bg1"/>
                          </a:solidFill>
                          <a:latin typeface="Arial"/>
                        </a:defRPr>
                      </a:lvl8pPr>
                      <a:lvl9pPr marL="3655771" algn="l" defTabSz="913943" rtl="0" eaLnBrk="1" latinLnBrk="0" hangingPunct="1">
                        <a:defRPr sz="1799" b="1" kern="1200">
                          <a:solidFill>
                            <a:schemeClr val="bg1"/>
                          </a:solidFill>
                          <a:latin typeface="Arial"/>
                        </a:defRPr>
                      </a:lvl9pPr>
                    </a:lstStyle>
                    <a:p>
                      <a:pPr lvl="1" algn="r"/>
                      <a:r>
                        <a:rPr lang="en-US" sz="1100" b="1" kern="1200">
                          <a:solidFill>
                            <a:schemeClr val="bg1"/>
                          </a:solidFill>
                          <a:latin typeface="EYInterstate" panose="02000503020000020004" pitchFamily="2" charset="0"/>
                          <a:ea typeface="+mn-ea"/>
                          <a:cs typeface="+mn-cs"/>
                        </a:rPr>
                        <a:t>4 – 7</a:t>
                      </a: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extLst>
                  <a:ext uri="{0D108BD9-81ED-4DB2-BD59-A6C34878D82A}">
                    <a16:rowId xmlns:a16="http://schemas.microsoft.com/office/drawing/2014/main" val="10000"/>
                  </a:ext>
                </a:extLst>
              </a:tr>
              <a:tr h="229043">
                <a:tc>
                  <a:txBody>
                    <a:bodyPr/>
                    <a:lstStyle/>
                    <a:p>
                      <a:pPr marL="0" indent="0" algn="l" defTabSz="457200" rtl="0" eaLnBrk="1" latinLnBrk="0" hangingPunct="1">
                        <a:buFont typeface="Arial" panose="020B0604020202020204" pitchFamily="34" charset="0"/>
                        <a:buNone/>
                      </a:pPr>
                      <a:endParaRPr lang="en-US" sz="1200" b="0" kern="1200">
                        <a:solidFill>
                          <a:schemeClr val="tx1"/>
                        </a:solidFill>
                        <a:latin typeface="EYInterstate"/>
                        <a:ea typeface="+mn-ea"/>
                        <a:cs typeface="+mn-cs"/>
                      </a:endParaRPr>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p>
                      <a:pPr lvl="1" algn="r"/>
                      <a:endParaRPr lang="en-US" sz="1100" b="0">
                        <a:solidFill>
                          <a:schemeClr val="tx1">
                            <a:lumMod val="65000"/>
                            <a:lumOff val="35000"/>
                          </a:schemeClr>
                        </a:solidFill>
                        <a:latin typeface="EYInterstate" panose="02000503020000020004" pitchFamily="2" charset="0"/>
                      </a:endParaRP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2409515071"/>
                  </a:ext>
                </a:extLst>
              </a:tr>
              <a:tr h="2519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a:solidFill>
                            <a:schemeClr val="bg1"/>
                          </a:solidFill>
                          <a:latin typeface="EYInterstate"/>
                        </a:rPr>
                        <a:t>Verify Recipient Identity &amp; Vaccination Eligibility  </a:t>
                      </a:r>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tc>
                  <a:txBody>
                    <a:bodyPr/>
                    <a:lstStyle/>
                    <a:p>
                      <a:pPr marL="457200" marR="0" lvl="1" indent="0" algn="r" defTabSz="457200" rtl="0" eaLnBrk="1" fontAlgn="auto" latinLnBrk="0" hangingPunct="1">
                        <a:lnSpc>
                          <a:spcPct val="100000"/>
                        </a:lnSpc>
                        <a:spcBef>
                          <a:spcPts val="0"/>
                        </a:spcBef>
                        <a:spcAft>
                          <a:spcPts val="0"/>
                        </a:spcAft>
                        <a:buClrTx/>
                        <a:buSzTx/>
                        <a:buFontTx/>
                        <a:buNone/>
                        <a:tabLst/>
                        <a:defRPr/>
                      </a:pPr>
                      <a:r>
                        <a:rPr lang="en-US" sz="1100" b="1" kern="1200">
                          <a:solidFill>
                            <a:schemeClr val="bg1"/>
                          </a:solidFill>
                          <a:latin typeface="EYInterstate" panose="02000503020000020004" pitchFamily="2" charset="0"/>
                          <a:ea typeface="+mn-ea"/>
                          <a:cs typeface="+mn-cs"/>
                        </a:rPr>
                        <a:t>8 - 14 </a:t>
                      </a: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extLst>
                  <a:ext uri="{0D108BD9-81ED-4DB2-BD59-A6C34878D82A}">
                    <a16:rowId xmlns:a16="http://schemas.microsoft.com/office/drawing/2014/main" val="1318844990"/>
                  </a:ext>
                </a:extLst>
              </a:tr>
              <a:tr h="251947">
                <a:tc>
                  <a:txBody>
                    <a:bodyPr/>
                    <a:lstStyle/>
                    <a:p>
                      <a:endParaRPr lang="en-US" sz="1400" b="1" kern="1200">
                        <a:solidFill>
                          <a:schemeClr val="bg1"/>
                        </a:solidFill>
                        <a:latin typeface="EYInterstate"/>
                        <a:ea typeface="+mn-ea"/>
                        <a:cs typeface="+mn-cs"/>
                      </a:endParaRPr>
                    </a:p>
                  </a:txBody>
                  <a:tcPr marL="121920" marR="121920" marT="0" marB="0" anchor="ctr">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tc>
                  <a:txBody>
                    <a:bodyPr/>
                    <a:lstStyle/>
                    <a:p>
                      <a:pPr lvl="1" algn="r"/>
                      <a:endParaRPr lang="en-US" sz="1100" b="1" kern="1200">
                        <a:solidFill>
                          <a:schemeClr val="bg1"/>
                        </a:solidFill>
                        <a:latin typeface="EYInterstate" panose="02000503020000020004" pitchFamily="2" charset="0"/>
                        <a:ea typeface="+mn-ea"/>
                        <a:cs typeface="+mn-cs"/>
                      </a:endParaRP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0696736"/>
                  </a:ext>
                </a:extLst>
              </a:tr>
              <a:tr h="251947">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r>
                        <a:rPr lang="en-US" sz="1400" b="1" baseline="0">
                          <a:solidFill>
                            <a:schemeClr val="bg1"/>
                          </a:solidFill>
                          <a:latin typeface="EYInterstate"/>
                        </a:rPr>
                        <a:t>Appendix</a:t>
                      </a:r>
                    </a:p>
                  </a:txBody>
                  <a:tcPr marL="121920" marR="121920" marT="0" marB="0">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pPr lvl="1" algn="r"/>
                      <a:r>
                        <a:rPr lang="en-US" sz="1100" b="1" kern="1200">
                          <a:solidFill>
                            <a:schemeClr val="bg1"/>
                          </a:solidFill>
                          <a:latin typeface="EYInterstate" panose="02000503020000020004" pitchFamily="2" charset="0"/>
                          <a:ea typeface="+mn-ea"/>
                          <a:cs typeface="+mn-cs"/>
                        </a:rPr>
                        <a:t>15 - 17</a:t>
                      </a: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solidFill>
                      <a:srgbClr val="646464"/>
                    </a:solidFill>
                  </a:tcPr>
                </a:tc>
                <a:extLst>
                  <a:ext uri="{0D108BD9-81ED-4DB2-BD59-A6C34878D82A}">
                    <a16:rowId xmlns:a16="http://schemas.microsoft.com/office/drawing/2014/main" val="10016"/>
                  </a:ext>
                </a:extLst>
              </a:tr>
              <a:tr h="251947">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pPr marL="0" indent="0">
                        <a:buFont typeface="Arial" panose="020B0604020202020204" pitchFamily="34" charset="0"/>
                        <a:buNone/>
                      </a:pPr>
                      <a:endParaRPr lang="en-US" sz="1200" b="0">
                        <a:latin typeface="EYInterstate"/>
                      </a:endParaRPr>
                    </a:p>
                  </a:txBody>
                  <a:tcPr marL="121920" marR="121920" marT="0" marB="0">
                    <a:lnL w="9525" cap="flat" cmpd="sng" algn="ctr">
                      <a:noFill/>
                      <a:prstDash val="solid"/>
                    </a:lnL>
                    <a:lnR>
                      <a:noFill/>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tc>
                  <a:txBody>
                    <a:bodyPr/>
                    <a:lstStyle>
                      <a:lvl1pPr marL="0" algn="l" defTabSz="913943" rtl="0" eaLnBrk="1" latinLnBrk="0" hangingPunct="1">
                        <a:defRPr sz="1799" kern="1200">
                          <a:solidFill>
                            <a:schemeClr val="tx1"/>
                          </a:solidFill>
                          <a:latin typeface="Arial"/>
                        </a:defRPr>
                      </a:lvl1pPr>
                      <a:lvl2pPr marL="456971" algn="l" defTabSz="913943" rtl="0" eaLnBrk="1" latinLnBrk="0" hangingPunct="1">
                        <a:defRPr sz="1799" kern="1200">
                          <a:solidFill>
                            <a:schemeClr val="tx1"/>
                          </a:solidFill>
                          <a:latin typeface="Arial"/>
                        </a:defRPr>
                      </a:lvl2pPr>
                      <a:lvl3pPr marL="913943" algn="l" defTabSz="913943" rtl="0" eaLnBrk="1" latinLnBrk="0" hangingPunct="1">
                        <a:defRPr sz="1799" kern="1200">
                          <a:solidFill>
                            <a:schemeClr val="tx1"/>
                          </a:solidFill>
                          <a:latin typeface="Arial"/>
                        </a:defRPr>
                      </a:lvl3pPr>
                      <a:lvl4pPr marL="1370914" algn="l" defTabSz="913943" rtl="0" eaLnBrk="1" latinLnBrk="0" hangingPunct="1">
                        <a:defRPr sz="1799" kern="1200">
                          <a:solidFill>
                            <a:schemeClr val="tx1"/>
                          </a:solidFill>
                          <a:latin typeface="Arial"/>
                        </a:defRPr>
                      </a:lvl4pPr>
                      <a:lvl5pPr marL="1827886" algn="l" defTabSz="913943" rtl="0" eaLnBrk="1" latinLnBrk="0" hangingPunct="1">
                        <a:defRPr sz="1799" kern="1200">
                          <a:solidFill>
                            <a:schemeClr val="tx1"/>
                          </a:solidFill>
                          <a:latin typeface="Arial"/>
                        </a:defRPr>
                      </a:lvl5pPr>
                      <a:lvl6pPr marL="2284857" algn="l" defTabSz="913943" rtl="0" eaLnBrk="1" latinLnBrk="0" hangingPunct="1">
                        <a:defRPr sz="1799" kern="1200">
                          <a:solidFill>
                            <a:schemeClr val="tx1"/>
                          </a:solidFill>
                          <a:latin typeface="Arial"/>
                        </a:defRPr>
                      </a:lvl6pPr>
                      <a:lvl7pPr marL="2741828" algn="l" defTabSz="913943" rtl="0" eaLnBrk="1" latinLnBrk="0" hangingPunct="1">
                        <a:defRPr sz="1799" kern="1200">
                          <a:solidFill>
                            <a:schemeClr val="tx1"/>
                          </a:solidFill>
                          <a:latin typeface="Arial"/>
                        </a:defRPr>
                      </a:lvl7pPr>
                      <a:lvl8pPr marL="3198800" algn="l" defTabSz="913943" rtl="0" eaLnBrk="1" latinLnBrk="0" hangingPunct="1">
                        <a:defRPr sz="1799" kern="1200">
                          <a:solidFill>
                            <a:schemeClr val="tx1"/>
                          </a:solidFill>
                          <a:latin typeface="Arial"/>
                        </a:defRPr>
                      </a:lvl8pPr>
                      <a:lvl9pPr marL="3655771" algn="l" defTabSz="913943" rtl="0" eaLnBrk="1" latinLnBrk="0" hangingPunct="1">
                        <a:defRPr sz="1799" kern="1200">
                          <a:solidFill>
                            <a:schemeClr val="tx1"/>
                          </a:solidFill>
                          <a:latin typeface="Arial"/>
                        </a:defRPr>
                      </a:lvl9pPr>
                    </a:lstStyle>
                    <a:p>
                      <a:pPr marL="457200" lvl="1" algn="r" defTabSz="457200" rtl="0" eaLnBrk="1" latinLnBrk="0" hangingPunct="1"/>
                      <a:endParaRPr lang="en-US" sz="1100" b="0" kern="1200" dirty="0">
                        <a:solidFill>
                          <a:schemeClr val="tx1">
                            <a:lumMod val="65000"/>
                            <a:lumOff val="35000"/>
                          </a:schemeClr>
                        </a:solidFill>
                        <a:latin typeface="EYInterstate" panose="02000503020000020004" pitchFamily="2" charset="0"/>
                        <a:ea typeface="+mn-ea"/>
                        <a:cs typeface="+mn-cs"/>
                      </a:endParaRPr>
                    </a:p>
                  </a:txBody>
                  <a:tcPr marL="121920" marR="121920" marT="0" marB="0" anchor="ctr">
                    <a:lnL>
                      <a:noFill/>
                    </a:lnL>
                    <a:lnR w="9525" cap="flat" cmpd="sng" algn="ctr">
                      <a:noFill/>
                      <a:prstDash val="solid"/>
                    </a:lnR>
                    <a:lnT w="9525" cap="flat" cmpd="sng" algn="ctr">
                      <a:noFill/>
                      <a:prstDash val="solid"/>
                    </a:lnT>
                    <a:lnB w="9525" cap="flat" cmpd="sng" algn="ctr">
                      <a:no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10017"/>
                  </a:ext>
                </a:extLst>
              </a:tr>
            </a:tbl>
          </a:graphicData>
        </a:graphic>
      </p:graphicFrame>
      <p:sp>
        <p:nvSpPr>
          <p:cNvPr id="11" name="TextBox 10">
            <a:extLst>
              <a:ext uri="{FF2B5EF4-FFF2-40B4-BE49-F238E27FC236}">
                <a16:creationId xmlns:a16="http://schemas.microsoft.com/office/drawing/2014/main" id="{8C71F15F-1DBD-450C-878F-91B44D00C7A3}"/>
              </a:ext>
            </a:extLst>
          </p:cNvPr>
          <p:cNvSpPr txBox="1"/>
          <p:nvPr/>
        </p:nvSpPr>
        <p:spPr>
          <a:xfrm>
            <a:off x="11229766" y="1845908"/>
            <a:ext cx="594189" cy="287323"/>
          </a:xfrm>
          <a:prstGeom prst="rect">
            <a:avLst/>
          </a:prstGeom>
        </p:spPr>
        <p:txBody>
          <a:bodyPr vert="horz" wrap="square" lIns="121920" tIns="60960" rIns="121920" bIns="60960" rtlCol="0" anchor="ct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67" b="0" i="0" u="none" strike="noStrike" kern="0" cap="none" spc="0" normalizeH="0" baseline="0" noProof="0">
                <a:ln>
                  <a:noFill/>
                </a:ln>
                <a:solidFill>
                  <a:srgbClr val="000000"/>
                </a:solidFill>
                <a:effectLst/>
                <a:uLnTx/>
                <a:uFillTx/>
              </a:rPr>
              <a:t>Pages</a:t>
            </a:r>
          </a:p>
        </p:txBody>
      </p:sp>
      <p:sp>
        <p:nvSpPr>
          <p:cNvPr id="12" name="Title 1">
            <a:extLst>
              <a:ext uri="{FF2B5EF4-FFF2-40B4-BE49-F238E27FC236}">
                <a16:creationId xmlns:a16="http://schemas.microsoft.com/office/drawing/2014/main" id="{323D5BC4-B254-4123-A7A8-2CB94F751AD1}"/>
              </a:ext>
            </a:extLst>
          </p:cNvPr>
          <p:cNvSpPr>
            <a:spLocks noGrp="1"/>
          </p:cNvSpPr>
          <p:nvPr>
            <p:ph type="title"/>
          </p:nvPr>
        </p:nvSpPr>
        <p:spPr>
          <a:xfrm>
            <a:off x="253934" y="16009"/>
            <a:ext cx="11474771" cy="719052"/>
          </a:xfrm>
        </p:spPr>
        <p:txBody>
          <a:bodyPr/>
          <a:lstStyle/>
          <a:p>
            <a:r>
              <a:rPr lang="en-US"/>
              <a:t>Table of Contents</a:t>
            </a:r>
          </a:p>
        </p:txBody>
      </p:sp>
    </p:spTree>
    <p:extLst>
      <p:ext uri="{BB962C8B-B14F-4D97-AF65-F5344CB8AC3E}">
        <p14:creationId xmlns:p14="http://schemas.microsoft.com/office/powerpoint/2010/main" val="3123279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0954613E-E3F7-D44B-B1D7-C81E923F5BBD}"/>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13" name="think-cell Slide" r:id="rId5" imgW="7772400" imgH="10058400" progId="TCLayout.ActiveDocument.1">
                  <p:embed/>
                </p:oleObj>
              </mc:Choice>
              <mc:Fallback>
                <p:oleObj name="think-cell Slide" r:id="rId5" imgW="7772400" imgH="10058400" progId="TCLayout.ActiveDocument.1">
                  <p:embed/>
                  <p:pic>
                    <p:nvPicPr>
                      <p:cNvPr id="4" name="Object 3" hidden="1">
                        <a:extLst>
                          <a:ext uri="{FF2B5EF4-FFF2-40B4-BE49-F238E27FC236}">
                            <a16:creationId xmlns:a16="http://schemas.microsoft.com/office/drawing/2014/main" id="{0954613E-E3F7-D44B-B1D7-C81E923F5BBD}"/>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D44C1A4-CC9D-4A4B-B32B-18DEC47A3A50}"/>
              </a:ext>
            </a:extLst>
          </p:cNvPr>
          <p:cNvSpPr txBox="1"/>
          <p:nvPr/>
        </p:nvSpPr>
        <p:spPr>
          <a:xfrm>
            <a:off x="864523" y="2734358"/>
            <a:ext cx="6419130" cy="646331"/>
          </a:xfrm>
          <a:prstGeom prst="rect">
            <a:avLst/>
          </a:prstGeom>
          <a:noFill/>
        </p:spPr>
        <p:txBody>
          <a:bodyPr wrap="none" rtlCol="0">
            <a:spAutoFit/>
          </a:bodyPr>
          <a:lstStyle/>
          <a:p>
            <a:pPr lvl="0">
              <a:defRPr/>
            </a:pPr>
            <a:r>
              <a:rPr lang="en-US" sz="3600" b="1">
                <a:solidFill>
                  <a:schemeClr val="bg1"/>
                </a:solidFill>
                <a:latin typeface="EYInterstate"/>
              </a:rPr>
              <a:t>Recipient Check-In at Front-Desk</a:t>
            </a:r>
            <a:endParaRPr lang="en-US" sz="2400" b="1">
              <a:solidFill>
                <a:prstClr val="white"/>
              </a:solidFill>
              <a:latin typeface="EYInterstate" panose="02000503020000020004" pitchFamily="2" charset="0"/>
            </a:endParaRPr>
          </a:p>
        </p:txBody>
      </p:sp>
      <p:sp>
        <p:nvSpPr>
          <p:cNvPr id="5" name="TextBox 4">
            <a:extLst>
              <a:ext uri="{FF2B5EF4-FFF2-40B4-BE49-F238E27FC236}">
                <a16:creationId xmlns:a16="http://schemas.microsoft.com/office/drawing/2014/main" id="{BADEDF88-32FC-4856-AE87-DB351D2708C1}"/>
              </a:ext>
            </a:extLst>
          </p:cNvPr>
          <p:cNvSpPr txBox="1"/>
          <p:nvPr/>
        </p:nvSpPr>
        <p:spPr>
          <a:xfrm>
            <a:off x="864523" y="3255874"/>
            <a:ext cx="3205686" cy="523220"/>
          </a:xfrm>
          <a:prstGeom prst="rect">
            <a:avLst/>
          </a:prstGeom>
          <a:noFill/>
        </p:spPr>
        <p:txBody>
          <a:bodyPr wrap="none" rtlCol="0">
            <a:spAutoFit/>
          </a:bodyPr>
          <a:lstStyle/>
          <a:p>
            <a:pPr lvl="0">
              <a:defRPr/>
            </a:pPr>
            <a:r>
              <a:rPr lang="en-US" sz="2800">
                <a:solidFill>
                  <a:prstClr val="white"/>
                </a:solidFill>
                <a:latin typeface="EYInterstate" panose="02000503020000020004" pitchFamily="2" charset="0"/>
              </a:rPr>
              <a:t>Process Overview</a:t>
            </a:r>
          </a:p>
        </p:txBody>
      </p:sp>
    </p:spTree>
    <p:extLst>
      <p:ext uri="{BB962C8B-B14F-4D97-AF65-F5344CB8AC3E}">
        <p14:creationId xmlns:p14="http://schemas.microsoft.com/office/powerpoint/2010/main" val="946266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361"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9EE0901A-6C7E-4CB6-B96B-1CF3FBEB6E3D}"/>
              </a:ext>
            </a:extLst>
          </p:cNvPr>
          <p:cNvSpPr txBox="1"/>
          <p:nvPr/>
        </p:nvSpPr>
        <p:spPr>
          <a:xfrm>
            <a:off x="6336925" y="931111"/>
            <a:ext cx="5533251" cy="4770537"/>
          </a:xfrm>
          <a:prstGeom prst="rect">
            <a:avLst/>
          </a:prstGeom>
          <a:noFill/>
        </p:spPr>
        <p:txBody>
          <a:bodyPr wrap="square" lIns="91440" tIns="45720" rIns="91440" bIns="45720" rtlCol="0" anchor="t">
            <a:spAutoFit/>
          </a:bodyPr>
          <a:lstStyle/>
          <a:p>
            <a:r>
              <a:rPr lang="en-US" sz="1600">
                <a:latin typeface="EYInterstate" panose="02000503020000020004"/>
              </a:rPr>
              <a:t>The Recipient Check-In process typically involves: </a:t>
            </a:r>
          </a:p>
          <a:p>
            <a:endParaRPr lang="en-US" sz="1600">
              <a:latin typeface="EYInterstate" panose="02000503020000020004"/>
            </a:endParaRPr>
          </a:p>
          <a:p>
            <a:pPr marL="342900" indent="-342900">
              <a:buFont typeface="+mj-lt"/>
              <a:buAutoNum type="arabicPeriod"/>
            </a:pPr>
            <a:r>
              <a:rPr lang="en-US" sz="1600">
                <a:latin typeface="EYInterstate" panose="02000503020000020004"/>
              </a:rPr>
              <a:t>Verifying the recipient’s identity </a:t>
            </a:r>
          </a:p>
          <a:p>
            <a:pPr marL="342900" indent="-342900">
              <a:buFont typeface="+mj-lt"/>
              <a:buAutoNum type="arabicPeriod"/>
            </a:pPr>
            <a:r>
              <a:rPr lang="en-US" sz="1600">
                <a:latin typeface="EYInterstate" panose="02000503020000020004"/>
              </a:rPr>
              <a:t>Verifying their eligibility to receive the vaccine</a:t>
            </a:r>
          </a:p>
          <a:p>
            <a:pPr marL="342900" indent="-342900">
              <a:buFont typeface="+mj-lt"/>
              <a:buAutoNum type="arabicPeriod"/>
            </a:pPr>
            <a:r>
              <a:rPr lang="en-US" sz="1600">
                <a:latin typeface="EYInterstate" panose="02000503020000020004"/>
              </a:rPr>
              <a:t>Checking the recipient in as a Walk-In</a:t>
            </a:r>
          </a:p>
          <a:p>
            <a:pPr marL="342900" indent="-342900">
              <a:buFont typeface="+mj-lt"/>
              <a:buAutoNum type="arabicPeriod"/>
            </a:pPr>
            <a:endParaRPr lang="en-US" sz="1600">
              <a:latin typeface="EYInterstate" panose="02000503020000020004"/>
            </a:endParaRPr>
          </a:p>
          <a:p>
            <a:r>
              <a:rPr lang="en-US" sz="1600">
                <a:latin typeface="EYInterstate" panose="02000503020000020004"/>
              </a:rPr>
              <a:t>It is important to note that for a recipient to receive the vaccine, they must be </a:t>
            </a:r>
            <a:r>
              <a:rPr lang="en-US" sz="1600" b="1">
                <a:latin typeface="EYInterstate" panose="02000503020000020004"/>
              </a:rPr>
              <a:t>REGISTERED IN CVMS </a:t>
            </a:r>
            <a:r>
              <a:rPr lang="en-US" sz="1600">
                <a:latin typeface="EYInterstate" panose="02000503020000020004"/>
              </a:rPr>
              <a:t>and approved (</a:t>
            </a:r>
            <a:r>
              <a:rPr lang="en-US" sz="1600" b="1">
                <a:latin typeface="EYInterstate" panose="02000503020000020004"/>
              </a:rPr>
              <a:t>ELIGIBLE TO RECEIVE THE VACCINE)</a:t>
            </a:r>
            <a:r>
              <a:rPr lang="en-US" sz="1600">
                <a:latin typeface="EYInterstate" panose="02000503020000020004"/>
              </a:rPr>
              <a:t>. </a:t>
            </a:r>
          </a:p>
          <a:p>
            <a:endParaRPr lang="en-US" sz="1600">
              <a:latin typeface="EYInterstate" panose="02000503020000020004"/>
            </a:endParaRPr>
          </a:p>
          <a:p>
            <a:r>
              <a:rPr lang="en-US" sz="1600">
                <a:latin typeface="EYInterstate" panose="02000503020000020004"/>
              </a:rPr>
              <a:t>This set of activities can be performed by a </a:t>
            </a:r>
            <a:r>
              <a:rPr lang="en-US" sz="1600" b="1">
                <a:latin typeface="EYInterstate" panose="02000503020000020004"/>
              </a:rPr>
              <a:t>Healthcare Location Manager or Healthcare Provider. </a:t>
            </a:r>
            <a:endParaRPr lang="en-US" sz="1600" b="1" i="1">
              <a:latin typeface="EYInterstate" panose="02000503020000020004"/>
            </a:endParaRPr>
          </a:p>
          <a:p>
            <a:endParaRPr lang="en-US" sz="1600">
              <a:latin typeface="EYInterstate" panose="02000503020000020004"/>
            </a:endParaRPr>
          </a:p>
          <a:p>
            <a:r>
              <a:rPr lang="en-US" sz="1600" i="1">
                <a:latin typeface="EYInterstate" panose="02000503020000020004"/>
              </a:rPr>
              <a:t>You will also need to:</a:t>
            </a:r>
          </a:p>
          <a:p>
            <a:pPr marL="285750" indent="-285750">
              <a:buFont typeface="Arial" panose="020B0604020202020204" pitchFamily="34" charset="0"/>
              <a:buChar char="•"/>
            </a:pPr>
            <a:r>
              <a:rPr lang="en-US" sz="1600">
                <a:latin typeface="EYInterstate" panose="02000503020000020004"/>
              </a:rPr>
              <a:t>Use the latest version of Chrome, Firefox, or Safari, and </a:t>
            </a:r>
          </a:p>
          <a:p>
            <a:pPr marL="285750" indent="-285750">
              <a:buFont typeface="Arial" panose="020B0604020202020204" pitchFamily="34" charset="0"/>
              <a:buChar char="•"/>
            </a:pPr>
            <a:r>
              <a:rPr lang="en-US" sz="1600">
                <a:latin typeface="EYInterstate" panose="02000503020000020004"/>
              </a:rPr>
              <a:t>Log into your HCP portal</a:t>
            </a:r>
          </a:p>
          <a:p>
            <a:endParaRPr lang="en-US" sz="1600">
              <a:latin typeface="EYInterstate" panose="02000503020000020004"/>
            </a:endParaRPr>
          </a:p>
          <a:p>
            <a:r>
              <a:rPr lang="en-US" sz="1600" b="1">
                <a:latin typeface="EYInterstate" panose="02000503020000020004"/>
              </a:rPr>
              <a:t>Now, let’s get started!</a:t>
            </a:r>
          </a:p>
          <a:p>
            <a:pPr marL="342900" indent="-342900">
              <a:buFont typeface="+mj-lt"/>
              <a:buAutoNum type="arabicPeriod"/>
            </a:pPr>
            <a:endParaRPr lang="en-US" sz="1600">
              <a:latin typeface="EYInterstate" panose="02000503020000020004"/>
            </a:endParaRPr>
          </a:p>
        </p:txBody>
      </p:sp>
      <p:pic>
        <p:nvPicPr>
          <p:cNvPr id="3" name="Picture 2">
            <a:extLst>
              <a:ext uri="{FF2B5EF4-FFF2-40B4-BE49-F238E27FC236}">
                <a16:creationId xmlns:a16="http://schemas.microsoft.com/office/drawing/2014/main" id="{8D3038A5-1002-4489-800A-A153945802BC}"/>
              </a:ext>
            </a:extLst>
          </p:cNvPr>
          <p:cNvPicPr>
            <a:picLocks noChangeAspect="1"/>
          </p:cNvPicPr>
          <p:nvPr/>
        </p:nvPicPr>
        <p:blipFill>
          <a:blip r:embed="rId7"/>
          <a:stretch>
            <a:fillRect/>
          </a:stretch>
        </p:blipFill>
        <p:spPr>
          <a:xfrm>
            <a:off x="553317" y="1002335"/>
            <a:ext cx="5533252" cy="5065254"/>
          </a:xfrm>
          <a:prstGeom prst="rect">
            <a:avLst/>
          </a:prstGeom>
          <a:ln w="28575">
            <a:solidFill>
              <a:schemeClr val="tx1"/>
            </a:solidFill>
          </a:ln>
        </p:spPr>
      </p:pic>
      <p:sp>
        <p:nvSpPr>
          <p:cNvPr id="11" name="Title 3">
            <a:extLst>
              <a:ext uri="{FF2B5EF4-FFF2-40B4-BE49-F238E27FC236}">
                <a16:creationId xmlns:a16="http://schemas.microsoft.com/office/drawing/2014/main" id="{1DCDCF7E-78C4-4485-B90D-EF1F8C73505F}"/>
              </a:ext>
            </a:extLst>
          </p:cNvPr>
          <p:cNvSpPr>
            <a:spLocks noGrp="1"/>
          </p:cNvSpPr>
          <p:nvPr>
            <p:ph type="title"/>
          </p:nvPr>
        </p:nvSpPr>
        <p:spPr>
          <a:xfrm>
            <a:off x="253934" y="16009"/>
            <a:ext cx="11474771" cy="719052"/>
          </a:xfrm>
        </p:spPr>
        <p:txBody>
          <a:bodyPr/>
          <a:lstStyle/>
          <a:p>
            <a:r>
              <a:rPr lang="en-US"/>
              <a:t>Overview</a:t>
            </a:r>
          </a:p>
        </p:txBody>
      </p:sp>
    </p:spTree>
    <p:extLst>
      <p:ext uri="{BB962C8B-B14F-4D97-AF65-F5344CB8AC3E}">
        <p14:creationId xmlns:p14="http://schemas.microsoft.com/office/powerpoint/2010/main" val="2643682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409"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349184" y="-5158"/>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2000" b="1" i="0" u="none" strike="noStrike" kern="1200" cap="none" spc="0" normalizeH="0" baseline="0" noProof="0">
              <a:ln w="0">
                <a:noFill/>
              </a:ln>
              <a:solidFill>
                <a:srgbClr val="000000"/>
              </a:solidFill>
              <a:effectLst/>
              <a:uLnTx/>
              <a:uFillTx/>
              <a:latin typeface="EYInterstate" panose="02000503020000020004" pitchFamily="2" charset="0"/>
              <a:ea typeface="+mj-ea"/>
              <a:cs typeface="Arial" panose="020B0604020202020204" pitchFamily="34" charset="0"/>
            </a:endParaRPr>
          </a:p>
        </p:txBody>
      </p:sp>
      <p:cxnSp>
        <p:nvCxnSpPr>
          <p:cNvPr id="9" name="Straight Arrow Connector 8">
            <a:extLst>
              <a:ext uri="{FF2B5EF4-FFF2-40B4-BE49-F238E27FC236}">
                <a16:creationId xmlns:a16="http://schemas.microsoft.com/office/drawing/2014/main" id="{CE0EA485-49A3-4D08-AC46-48F0A11D58BA}"/>
              </a:ext>
            </a:extLst>
          </p:cNvPr>
          <p:cNvCxnSpPr>
            <a:cxnSpLocks/>
          </p:cNvCxnSpPr>
          <p:nvPr/>
        </p:nvCxnSpPr>
        <p:spPr>
          <a:xfrm flipV="1">
            <a:off x="349185" y="713894"/>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sp>
        <p:nvSpPr>
          <p:cNvPr id="36" name="Freeform 4">
            <a:extLst>
              <a:ext uri="{FF2B5EF4-FFF2-40B4-BE49-F238E27FC236}">
                <a16:creationId xmlns:a16="http://schemas.microsoft.com/office/drawing/2014/main" id="{EC01054C-941A-4E2F-AE75-65AE5EE39C90}"/>
              </a:ext>
            </a:extLst>
          </p:cNvPr>
          <p:cNvSpPr/>
          <p:nvPr/>
        </p:nvSpPr>
        <p:spPr>
          <a:xfrm rot="5400000">
            <a:off x="4246967" y="-3053365"/>
            <a:ext cx="117633" cy="8621687"/>
          </a:xfrm>
          <a:custGeom>
            <a:avLst/>
            <a:gdLst>
              <a:gd name="connsiteX0" fmla="*/ 0 w 120652"/>
              <a:gd name="connsiteY0" fmla="*/ 10908000 h 10908000"/>
              <a:gd name="connsiteX1" fmla="*/ 0 w 120652"/>
              <a:gd name="connsiteY1" fmla="*/ 0 h 10908000"/>
              <a:gd name="connsiteX2" fmla="*/ 120650 w 120652"/>
              <a:gd name="connsiteY2" fmla="*/ 0 h 10908000"/>
              <a:gd name="connsiteX3" fmla="*/ 120650 w 120652"/>
              <a:gd name="connsiteY3" fmla="*/ 10907997 h 10908000"/>
              <a:gd name="connsiteX4" fmla="*/ 120652 w 120652"/>
              <a:gd name="connsiteY4" fmla="*/ 10908000 h 10908000"/>
              <a:gd name="connsiteX5" fmla="*/ 120650 w 120652"/>
              <a:gd name="connsiteY5" fmla="*/ 10908000 h 10908000"/>
              <a:gd name="connsiteX6" fmla="*/ 621 w 120652"/>
              <a:gd name="connsiteY6" fmla="*/ 10908000 h 109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0652" h="10908000">
                <a:moveTo>
                  <a:pt x="0" y="10908000"/>
                </a:moveTo>
                <a:lnTo>
                  <a:pt x="0" y="0"/>
                </a:lnTo>
                <a:lnTo>
                  <a:pt x="120650" y="0"/>
                </a:lnTo>
                <a:lnTo>
                  <a:pt x="120650" y="10907997"/>
                </a:lnTo>
                <a:lnTo>
                  <a:pt x="120652" y="10908000"/>
                </a:lnTo>
                <a:lnTo>
                  <a:pt x="120650" y="10908000"/>
                </a:lnTo>
                <a:lnTo>
                  <a:pt x="621" y="10908000"/>
                </a:lnTo>
                <a:close/>
              </a:path>
            </a:pathLst>
          </a:custGeom>
          <a:solidFill>
            <a:schemeClr val="bg2">
              <a:lumMod val="50000"/>
            </a:schemeClr>
          </a:solidFill>
          <a:ln w="12700" cap="flat" cmpd="sng" algn="ctr">
            <a:noFill/>
            <a:prstDash val="solid"/>
            <a:miter lim="800000"/>
          </a:ln>
          <a:effectLst/>
        </p:spPr>
        <p:txBody>
          <a:bodyPr rtlCol="0" anchor="ctr"/>
          <a:lstStyle/>
          <a:p>
            <a:pPr algn="ctr"/>
            <a:endParaRPr lang="en-US" sz="1798" kern="0">
              <a:solidFill>
                <a:prstClr val="black">
                  <a:lumMod val="65000"/>
                  <a:lumOff val="35000"/>
                </a:prstClr>
              </a:solidFill>
              <a:latin typeface="Calibri" panose="020F0502020204030204"/>
            </a:endParaRPr>
          </a:p>
        </p:txBody>
      </p:sp>
      <p:sp>
        <p:nvSpPr>
          <p:cNvPr id="38" name="Rectangle 37">
            <a:extLst>
              <a:ext uri="{FF2B5EF4-FFF2-40B4-BE49-F238E27FC236}">
                <a16:creationId xmlns:a16="http://schemas.microsoft.com/office/drawing/2014/main" id="{577A4EED-63A1-4F5B-90EC-610CDA1F75CB}"/>
              </a:ext>
            </a:extLst>
          </p:cNvPr>
          <p:cNvSpPr>
            <a:spLocks/>
          </p:cNvSpPr>
          <p:nvPr/>
        </p:nvSpPr>
        <p:spPr>
          <a:xfrm>
            <a:off x="1049206" y="3881500"/>
            <a:ext cx="7567421" cy="110799"/>
          </a:xfrm>
          <a:prstGeom prst="rect">
            <a:avLst/>
          </a:prstGeom>
          <a:solidFill>
            <a:schemeClr val="bg2">
              <a:lumMod val="50000"/>
            </a:schemeClr>
          </a:solidFill>
          <a:ln w="12700" cap="flat" cmpd="sng" algn="ctr">
            <a:noFill/>
            <a:prstDash val="solid"/>
            <a:miter lim="800000"/>
          </a:ln>
          <a:effectLst/>
        </p:spPr>
        <p:txBody>
          <a:bodyPr rtlCol="0" anchor="ctr"/>
          <a:lstStyle/>
          <a:p>
            <a:pPr algn="ctr"/>
            <a:endParaRPr lang="en-US" sz="1798" kern="0">
              <a:solidFill>
                <a:prstClr val="black">
                  <a:lumMod val="65000"/>
                  <a:lumOff val="35000"/>
                </a:prstClr>
              </a:solidFill>
              <a:latin typeface="Calibri" panose="020F0502020204030204"/>
            </a:endParaRPr>
          </a:p>
        </p:txBody>
      </p:sp>
      <p:sp>
        <p:nvSpPr>
          <p:cNvPr id="39" name="Right Arrow 27">
            <a:extLst>
              <a:ext uri="{FF2B5EF4-FFF2-40B4-BE49-F238E27FC236}">
                <a16:creationId xmlns:a16="http://schemas.microsoft.com/office/drawing/2014/main" id="{A838086D-3612-41B3-9BDF-9DCCAA89B330}"/>
              </a:ext>
            </a:extLst>
          </p:cNvPr>
          <p:cNvSpPr/>
          <p:nvPr/>
        </p:nvSpPr>
        <p:spPr>
          <a:xfrm>
            <a:off x="6901581" y="2031045"/>
            <a:ext cx="162876" cy="113385"/>
          </a:xfrm>
          <a:prstGeom prst="rightArrow">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a:ln>
                <a:noFill/>
              </a:ln>
              <a:solidFill>
                <a:prstClr val="black">
                  <a:lumMod val="65000"/>
                  <a:lumOff val="35000"/>
                </a:prstClr>
              </a:solidFill>
              <a:effectLst/>
              <a:uLnTx/>
              <a:uFillTx/>
              <a:latin typeface="Calibri" panose="020F0502020204030204"/>
              <a:ea typeface="+mn-ea"/>
              <a:cs typeface="+mn-cs"/>
            </a:endParaRPr>
          </a:p>
        </p:txBody>
      </p:sp>
      <p:sp>
        <p:nvSpPr>
          <p:cNvPr id="40" name="Right Arrow 29">
            <a:extLst>
              <a:ext uri="{FF2B5EF4-FFF2-40B4-BE49-F238E27FC236}">
                <a16:creationId xmlns:a16="http://schemas.microsoft.com/office/drawing/2014/main" id="{1B3C9E24-4AFC-4347-AE13-724A4F4D62AF}"/>
              </a:ext>
            </a:extLst>
          </p:cNvPr>
          <p:cNvSpPr/>
          <p:nvPr/>
        </p:nvSpPr>
        <p:spPr>
          <a:xfrm>
            <a:off x="1536643" y="2031045"/>
            <a:ext cx="162876" cy="113385"/>
          </a:xfrm>
          <a:prstGeom prst="rightArrow">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a:ln>
                <a:noFill/>
              </a:ln>
              <a:solidFill>
                <a:prstClr val="black">
                  <a:lumMod val="65000"/>
                  <a:lumOff val="35000"/>
                </a:prstClr>
              </a:solidFill>
              <a:effectLst/>
              <a:uLnTx/>
              <a:uFillTx/>
              <a:latin typeface="Calibri" panose="020F0502020204030204"/>
              <a:ea typeface="+mn-ea"/>
              <a:cs typeface="+mn-cs"/>
            </a:endParaRPr>
          </a:p>
        </p:txBody>
      </p:sp>
      <p:sp>
        <p:nvSpPr>
          <p:cNvPr id="41" name="Right Arrow 30">
            <a:extLst>
              <a:ext uri="{FF2B5EF4-FFF2-40B4-BE49-F238E27FC236}">
                <a16:creationId xmlns:a16="http://schemas.microsoft.com/office/drawing/2014/main" id="{EAFB049E-6828-4347-9C4E-EEE6590CDFF3}"/>
              </a:ext>
            </a:extLst>
          </p:cNvPr>
          <p:cNvSpPr/>
          <p:nvPr/>
        </p:nvSpPr>
        <p:spPr>
          <a:xfrm flipH="1">
            <a:off x="4534085" y="3875422"/>
            <a:ext cx="162876" cy="113385"/>
          </a:xfrm>
          <a:prstGeom prst="rightArrow">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a:ln>
                <a:noFill/>
              </a:ln>
              <a:solidFill>
                <a:prstClr val="black">
                  <a:lumMod val="65000"/>
                  <a:lumOff val="35000"/>
                </a:prstClr>
              </a:solidFill>
              <a:effectLst/>
              <a:uLnTx/>
              <a:uFillTx/>
              <a:latin typeface="Calibri" panose="020F0502020204030204"/>
              <a:ea typeface="+mn-ea"/>
              <a:cs typeface="+mn-cs"/>
            </a:endParaRPr>
          </a:p>
        </p:txBody>
      </p:sp>
      <p:sp>
        <p:nvSpPr>
          <p:cNvPr id="42" name="Right Arrow 32">
            <a:extLst>
              <a:ext uri="{FF2B5EF4-FFF2-40B4-BE49-F238E27FC236}">
                <a16:creationId xmlns:a16="http://schemas.microsoft.com/office/drawing/2014/main" id="{FA21293A-33E7-4173-9165-B7D873FCC43B}"/>
              </a:ext>
            </a:extLst>
          </p:cNvPr>
          <p:cNvSpPr/>
          <p:nvPr/>
        </p:nvSpPr>
        <p:spPr>
          <a:xfrm flipH="1">
            <a:off x="6901580" y="3875422"/>
            <a:ext cx="162876" cy="113385"/>
          </a:xfrm>
          <a:prstGeom prst="rightArrow">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a:ln>
                <a:noFill/>
              </a:ln>
              <a:solidFill>
                <a:prstClr val="black">
                  <a:lumMod val="65000"/>
                  <a:lumOff val="35000"/>
                </a:prstClr>
              </a:solidFill>
              <a:effectLst/>
              <a:uLnTx/>
              <a:uFillTx/>
              <a:latin typeface="Calibri" panose="020F0502020204030204"/>
              <a:ea typeface="+mn-ea"/>
              <a:cs typeface="+mn-cs"/>
            </a:endParaRPr>
          </a:p>
        </p:txBody>
      </p:sp>
      <p:sp>
        <p:nvSpPr>
          <p:cNvPr id="43" name="Right Arrow 34">
            <a:extLst>
              <a:ext uri="{FF2B5EF4-FFF2-40B4-BE49-F238E27FC236}">
                <a16:creationId xmlns:a16="http://schemas.microsoft.com/office/drawing/2014/main" id="{DCC26A0C-F3AA-47AD-B1D0-637189C1740D}"/>
              </a:ext>
            </a:extLst>
          </p:cNvPr>
          <p:cNvSpPr/>
          <p:nvPr/>
        </p:nvSpPr>
        <p:spPr>
          <a:xfrm flipH="1">
            <a:off x="1536642" y="3875422"/>
            <a:ext cx="162876" cy="113385"/>
          </a:xfrm>
          <a:prstGeom prst="rightArrow">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a:ln>
                <a:noFill/>
              </a:ln>
              <a:solidFill>
                <a:prstClr val="black">
                  <a:lumMod val="65000"/>
                  <a:lumOff val="35000"/>
                </a:prstClr>
              </a:solidFill>
              <a:effectLst/>
              <a:uLnTx/>
              <a:uFillTx/>
              <a:latin typeface="Calibri" panose="020F0502020204030204"/>
              <a:ea typeface="+mn-ea"/>
              <a:cs typeface="+mn-cs"/>
            </a:endParaRPr>
          </a:p>
        </p:txBody>
      </p:sp>
      <p:sp>
        <p:nvSpPr>
          <p:cNvPr id="44" name="Block Arc 43">
            <a:extLst>
              <a:ext uri="{FF2B5EF4-FFF2-40B4-BE49-F238E27FC236}">
                <a16:creationId xmlns:a16="http://schemas.microsoft.com/office/drawing/2014/main" id="{41AC2038-670A-4B4C-A828-135C47DEDA77}"/>
              </a:ext>
            </a:extLst>
          </p:cNvPr>
          <p:cNvSpPr/>
          <p:nvPr/>
        </p:nvSpPr>
        <p:spPr bwMode="auto">
          <a:xfrm rot="5400000">
            <a:off x="7229562" y="1658090"/>
            <a:ext cx="2790147" cy="1882832"/>
          </a:xfrm>
          <a:prstGeom prst="blockArc">
            <a:avLst>
              <a:gd name="adj1" fmla="val 10717773"/>
              <a:gd name="adj2" fmla="val 79695"/>
              <a:gd name="adj3" fmla="val 5636"/>
            </a:avLst>
          </a:prstGeom>
          <a:solidFill>
            <a:schemeClr val="bg2">
              <a:lumMod val="50000"/>
            </a:schemeClr>
          </a:solidFill>
          <a:ln w="12700" cap="flat" cmpd="sng" algn="ctr">
            <a:noFill/>
            <a:prstDash val="solid"/>
            <a:miter lim="800000"/>
          </a:ln>
          <a:effectLst/>
        </p:spPr>
        <p:txBody>
          <a:bodyPr rtlCol="0" anchor="ctr"/>
          <a:lstStyle/>
          <a:p>
            <a:pPr algn="ctr"/>
            <a:endParaRPr lang="en-IN" sz="1798" kern="0">
              <a:solidFill>
                <a:prstClr val="black">
                  <a:lumMod val="65000"/>
                  <a:lumOff val="35000"/>
                </a:prstClr>
              </a:solidFill>
              <a:latin typeface="Calibri" panose="020F0502020204030204"/>
            </a:endParaRPr>
          </a:p>
        </p:txBody>
      </p:sp>
      <p:sp>
        <p:nvSpPr>
          <p:cNvPr id="45" name="Rectangle 44">
            <a:extLst>
              <a:ext uri="{FF2B5EF4-FFF2-40B4-BE49-F238E27FC236}">
                <a16:creationId xmlns:a16="http://schemas.microsoft.com/office/drawing/2014/main" id="{B053D90A-0AAC-4723-B52C-18798D91D66E}"/>
              </a:ext>
            </a:extLst>
          </p:cNvPr>
          <p:cNvSpPr/>
          <p:nvPr/>
        </p:nvSpPr>
        <p:spPr>
          <a:xfrm>
            <a:off x="705252" y="2356337"/>
            <a:ext cx="1415648" cy="1071894"/>
          </a:xfrm>
          <a:prstGeom prst="rect">
            <a:avLst/>
          </a:prstGeom>
          <a:solidFill>
            <a:srgbClr val="0070C0"/>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rtlCol="0" anchor="ctr" anchorCtr="0"/>
          <a:lstStyle/>
          <a:p>
            <a:pPr lvl="0" algn="ctr">
              <a:defRPr/>
            </a:pPr>
            <a:r>
              <a:rPr lang="en-US" sz="1100" b="1">
                <a:solidFill>
                  <a:prstClr val="white"/>
                </a:solidFill>
                <a:latin typeface="EYInterstate" panose="02000503020000020004" pitchFamily="2" charset="0"/>
              </a:rPr>
              <a:t>Healthcare Provider (HCP) initiates the check-in process using the Appointment Walk-in Tool</a:t>
            </a:r>
            <a:endParaRPr kumimoji="0" lang="en-US" sz="1100" b="1" i="0" u="none" strike="noStrike" kern="1200" cap="none" spc="0" normalizeH="0" baseline="0" noProof="0">
              <a:ln>
                <a:noFill/>
              </a:ln>
              <a:solidFill>
                <a:prstClr val="white"/>
              </a:solidFill>
              <a:effectLst/>
              <a:uLnTx/>
              <a:uFillTx/>
              <a:latin typeface="EYInterstate" panose="02000503020000020004" pitchFamily="2" charset="0"/>
            </a:endParaRPr>
          </a:p>
        </p:txBody>
      </p:sp>
      <p:sp>
        <p:nvSpPr>
          <p:cNvPr id="46" name="Rectangle 45">
            <a:extLst>
              <a:ext uri="{FF2B5EF4-FFF2-40B4-BE49-F238E27FC236}">
                <a16:creationId xmlns:a16="http://schemas.microsoft.com/office/drawing/2014/main" id="{BD6A69D6-DAF0-42EF-AAEE-8DA296B40A26}"/>
              </a:ext>
            </a:extLst>
          </p:cNvPr>
          <p:cNvSpPr/>
          <p:nvPr/>
        </p:nvSpPr>
        <p:spPr>
          <a:xfrm>
            <a:off x="2385233" y="2356337"/>
            <a:ext cx="1415648" cy="1071894"/>
          </a:xfrm>
          <a:prstGeom prst="rect">
            <a:avLst/>
          </a:prstGeom>
          <a:solidFill>
            <a:srgbClr val="0070C0"/>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a:solidFill>
                  <a:prstClr val="white"/>
                </a:solidFill>
                <a:latin typeface="EYInterstate" panose="02000503020000020004" pitchFamily="2" charset="0"/>
              </a:rPr>
              <a:t>HCP searches recipient’s name, DOB or email address</a:t>
            </a:r>
          </a:p>
        </p:txBody>
      </p:sp>
      <p:sp>
        <p:nvSpPr>
          <p:cNvPr id="47" name="Rectangle 46">
            <a:extLst>
              <a:ext uri="{FF2B5EF4-FFF2-40B4-BE49-F238E27FC236}">
                <a16:creationId xmlns:a16="http://schemas.microsoft.com/office/drawing/2014/main" id="{083E4E96-2CB1-4633-A6E1-9075A1AA60CC}"/>
              </a:ext>
            </a:extLst>
          </p:cNvPr>
          <p:cNvSpPr/>
          <p:nvPr/>
        </p:nvSpPr>
        <p:spPr>
          <a:xfrm>
            <a:off x="4065212" y="2355244"/>
            <a:ext cx="1415648" cy="1071894"/>
          </a:xfrm>
          <a:prstGeom prst="rect">
            <a:avLst/>
          </a:prstGeom>
          <a:solidFill>
            <a:srgbClr val="0070C0"/>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a:solidFill>
                  <a:schemeClr val="bg1"/>
                </a:solidFill>
                <a:latin typeface="EYInterstate"/>
              </a:rPr>
              <a:t>HCP l</a:t>
            </a:r>
            <a:r>
              <a:rPr kumimoji="0" lang="en-US" sz="1100" b="1" i="0" u="none" strike="noStrike" kern="1200" cap="none" spc="0" normalizeH="0" baseline="0" noProof="0">
                <a:ln>
                  <a:noFill/>
                </a:ln>
                <a:solidFill>
                  <a:schemeClr val="bg1"/>
                </a:solidFill>
                <a:effectLst/>
                <a:uLnTx/>
                <a:uFillTx/>
                <a:latin typeface="EYInterstate"/>
              </a:rPr>
              <a:t>ocates the </a:t>
            </a:r>
            <a:r>
              <a:rPr lang="en-US" sz="1100" b="1">
                <a:solidFill>
                  <a:schemeClr val="bg1"/>
                </a:solidFill>
                <a:latin typeface="EYInterstate"/>
              </a:rPr>
              <a:t>correct recipient record</a:t>
            </a:r>
            <a:endParaRPr kumimoji="0" lang="en-US" sz="1100" b="1" i="0" u="none" strike="noStrike" kern="1200" cap="none" spc="0" normalizeH="0" baseline="0" noProof="0">
              <a:ln>
                <a:noFill/>
              </a:ln>
              <a:solidFill>
                <a:schemeClr val="bg1"/>
              </a:solidFill>
              <a:effectLst/>
              <a:uLnTx/>
              <a:uFillTx/>
              <a:latin typeface="EYInterstate"/>
            </a:endParaRPr>
          </a:p>
        </p:txBody>
      </p:sp>
      <p:sp>
        <p:nvSpPr>
          <p:cNvPr id="48" name="Rectangle 47">
            <a:extLst>
              <a:ext uri="{FF2B5EF4-FFF2-40B4-BE49-F238E27FC236}">
                <a16:creationId xmlns:a16="http://schemas.microsoft.com/office/drawing/2014/main" id="{39508BD2-4F03-466C-92D2-A974342FE276}"/>
              </a:ext>
            </a:extLst>
          </p:cNvPr>
          <p:cNvSpPr/>
          <p:nvPr/>
        </p:nvSpPr>
        <p:spPr>
          <a:xfrm>
            <a:off x="7425178" y="2356337"/>
            <a:ext cx="1415648" cy="1071894"/>
          </a:xfrm>
          <a:prstGeom prst="rect">
            <a:avLst/>
          </a:prstGeom>
          <a:solidFill>
            <a:srgbClr val="0070C0"/>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rtlCol="0" anchor="ctr" anchorCtr="0"/>
          <a:lstStyle/>
          <a:p>
            <a:pPr algn="ctr">
              <a:defRPr/>
            </a:pPr>
            <a:r>
              <a:rPr lang="en-US" sz="1100" b="1">
                <a:solidFill>
                  <a:schemeClr val="bg1"/>
                </a:solidFill>
                <a:latin typeface="EYInterstate" panose="02000503020000020004" pitchFamily="2" charset="0"/>
              </a:rPr>
              <a:t>HCP confirms that recipient is eligible to receive vaccine</a:t>
            </a:r>
          </a:p>
        </p:txBody>
      </p:sp>
      <p:sp>
        <p:nvSpPr>
          <p:cNvPr id="49" name="Rectangle 48">
            <a:extLst>
              <a:ext uri="{FF2B5EF4-FFF2-40B4-BE49-F238E27FC236}">
                <a16:creationId xmlns:a16="http://schemas.microsoft.com/office/drawing/2014/main" id="{7BC7F4A0-B75A-40E7-A330-22589D47FB7B}"/>
              </a:ext>
            </a:extLst>
          </p:cNvPr>
          <p:cNvSpPr/>
          <p:nvPr/>
        </p:nvSpPr>
        <p:spPr>
          <a:xfrm>
            <a:off x="783487" y="4869013"/>
            <a:ext cx="1415648" cy="1071894"/>
          </a:xfrm>
          <a:prstGeom prst="rect">
            <a:avLst/>
          </a:prstGeom>
          <a:solidFill>
            <a:srgbClr val="0070C0"/>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prstClr val="white"/>
                </a:solidFill>
                <a:effectLst/>
                <a:uLnTx/>
                <a:uFillTx/>
                <a:latin typeface="EYInterstate" panose="02000503020000020004" pitchFamily="2" charset="0"/>
              </a:rPr>
              <a:t>HCP creates appointment booking for recipient </a:t>
            </a:r>
          </a:p>
        </p:txBody>
      </p:sp>
      <p:sp>
        <p:nvSpPr>
          <p:cNvPr id="51" name="TextBox 50">
            <a:extLst>
              <a:ext uri="{FF2B5EF4-FFF2-40B4-BE49-F238E27FC236}">
                <a16:creationId xmlns:a16="http://schemas.microsoft.com/office/drawing/2014/main" id="{51296029-8611-4DAB-96A8-5919CF14D8CB}"/>
              </a:ext>
            </a:extLst>
          </p:cNvPr>
          <p:cNvSpPr txBox="1"/>
          <p:nvPr/>
        </p:nvSpPr>
        <p:spPr>
          <a:xfrm>
            <a:off x="9883458" y="1198662"/>
            <a:ext cx="2215702" cy="938719"/>
          </a:xfrm>
          <a:prstGeom prst="rect">
            <a:avLst/>
          </a:prstGeom>
          <a:noFill/>
        </p:spPr>
        <p:txBody>
          <a:bodyPr wrap="square" lIns="0" tIns="0" rIns="0" bIns="0" rtlCol="0">
            <a:spAutoFit/>
          </a:bodyPr>
          <a:lstStyle/>
          <a:p>
            <a:pPr marR="0" lvl="0" algn="l" defTabSz="914400" rtl="0" eaLnBrk="1" fontAlgn="auto" latinLnBrk="0" hangingPunct="1">
              <a:lnSpc>
                <a:spcPct val="100000"/>
              </a:lnSpc>
              <a:spcBef>
                <a:spcPts val="0"/>
              </a:spcBef>
              <a:spcAft>
                <a:spcPts val="600"/>
              </a:spcAft>
              <a:buClr>
                <a:srgbClr val="4472C4"/>
              </a:buClr>
              <a:buSzPct val="70000"/>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Time Estimate</a:t>
            </a:r>
          </a:p>
          <a:p>
            <a:pPr marL="400050" marR="0" lvl="1" indent="-228600" algn="l" defTabSz="914400" rtl="0" eaLnBrk="1" fontAlgn="auto" latinLnBrk="0" hangingPunct="1">
              <a:lnSpc>
                <a:spcPct val="100000"/>
              </a:lnSpc>
              <a:spcBef>
                <a:spcPts val="0"/>
              </a:spcBef>
              <a:spcAft>
                <a:spcPts val="600"/>
              </a:spcAft>
              <a:buClr>
                <a:srgbClr val="4472C4"/>
              </a:buClr>
              <a:buSzPct val="70000"/>
              <a:buFont typeface="Arial" pitchFamily="34" charset="0"/>
              <a:buChar char="►"/>
              <a:tabLst/>
              <a:defRPr/>
            </a:pPr>
            <a:r>
              <a:rPr lang="en-US" sz="1400" dirty="0">
                <a:solidFill>
                  <a:prstClr val="black"/>
                </a:solidFill>
                <a:latin typeface="Calibri" panose="020F0502020204030204"/>
              </a:rPr>
              <a:t>R</a:t>
            </a:r>
            <a:r>
              <a:rPr kumimoji="0" lang="en-US" sz="1400" b="0" i="0" u="none" strike="noStrike" kern="1200" cap="none" spc="0" normalizeH="0" baseline="0" noProof="0" dirty="0" err="1">
                <a:ln>
                  <a:noFill/>
                </a:ln>
                <a:solidFill>
                  <a:prstClr val="black"/>
                </a:solidFill>
                <a:effectLst/>
                <a:uLnTx/>
                <a:uFillTx/>
                <a:latin typeface="Calibri" panose="020F0502020204030204"/>
                <a:ea typeface="+mn-ea"/>
                <a:cs typeface="+mn-cs"/>
              </a:rPr>
              <a:t>ecipient</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lang="en-US" sz="1400" dirty="0">
                <a:solidFill>
                  <a:prstClr val="black"/>
                </a:solidFill>
                <a:latin typeface="Calibri" panose="020F0502020204030204"/>
              </a:rPr>
              <a:t>c</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heck </a:t>
            </a:r>
            <a:r>
              <a:rPr lang="en-US" sz="1400" dirty="0" err="1">
                <a:solidFill>
                  <a:prstClr val="black"/>
                </a:solidFill>
                <a:latin typeface="Calibri" panose="020F0502020204030204"/>
              </a:rPr>
              <a:t>i</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n </a:t>
            </a:r>
            <a:r>
              <a:rPr lang="en-US" sz="1400" dirty="0">
                <a:solidFill>
                  <a:prstClr val="black"/>
                </a:solidFill>
                <a:latin typeface="Calibri" panose="020F0502020204030204"/>
              </a:rPr>
              <a:t>takes less than 10 minutes to complete </a:t>
            </a:r>
          </a:p>
        </p:txBody>
      </p:sp>
      <p:sp>
        <p:nvSpPr>
          <p:cNvPr id="52" name="TextBox 51">
            <a:extLst>
              <a:ext uri="{FF2B5EF4-FFF2-40B4-BE49-F238E27FC236}">
                <a16:creationId xmlns:a16="http://schemas.microsoft.com/office/drawing/2014/main" id="{CC8B8009-7423-40DE-9AB5-E5DC73FF069B}"/>
              </a:ext>
            </a:extLst>
          </p:cNvPr>
          <p:cNvSpPr txBox="1"/>
          <p:nvPr/>
        </p:nvSpPr>
        <p:spPr>
          <a:xfrm>
            <a:off x="9919044" y="2784854"/>
            <a:ext cx="2256562" cy="723275"/>
          </a:xfrm>
          <a:prstGeom prst="rect">
            <a:avLst/>
          </a:prstGeom>
          <a:noFill/>
        </p:spPr>
        <p:txBody>
          <a:bodyPr wrap="square" lIns="0" tIns="0" rIns="0" bIns="0" rtlCol="0">
            <a:spAutoFit/>
          </a:bodyPr>
          <a:lstStyle/>
          <a:p>
            <a:pPr marR="0" lvl="0" algn="l" defTabSz="914400" rtl="0" eaLnBrk="1" fontAlgn="auto" latinLnBrk="0" hangingPunct="1">
              <a:lnSpc>
                <a:spcPct val="100000"/>
              </a:lnSpc>
              <a:spcBef>
                <a:spcPts val="0"/>
              </a:spcBef>
              <a:spcAft>
                <a:spcPts val="600"/>
              </a:spcAft>
              <a:buClr>
                <a:srgbClr val="4472C4"/>
              </a:buClr>
              <a:buSzPct val="70000"/>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Key Objectives</a:t>
            </a:r>
          </a:p>
          <a:p>
            <a:pPr marL="400050" lvl="1" indent="-228600">
              <a:spcAft>
                <a:spcPts val="600"/>
              </a:spcAft>
              <a:buClr>
                <a:srgbClr val="4472C4"/>
              </a:buClr>
              <a:buSzPct val="70000"/>
              <a:buFont typeface="Arial" pitchFamily="34" charset="0"/>
              <a:buChar char="►"/>
              <a:defRPr/>
            </a:pPr>
            <a:r>
              <a:rPr lang="en-US" sz="1400" dirty="0">
                <a:solidFill>
                  <a:prstClr val="black"/>
                </a:solidFill>
                <a:latin typeface="Calibri" panose="020F0502020204030204"/>
              </a:rPr>
              <a:t>How to check in a recipient identity</a:t>
            </a:r>
          </a:p>
        </p:txBody>
      </p:sp>
      <p:sp>
        <p:nvSpPr>
          <p:cNvPr id="53" name="Oval 52">
            <a:extLst>
              <a:ext uri="{FF2B5EF4-FFF2-40B4-BE49-F238E27FC236}">
                <a16:creationId xmlns:a16="http://schemas.microsoft.com/office/drawing/2014/main" id="{E9CB007C-961B-45CE-8E65-8AB23762F5D4}"/>
              </a:ext>
            </a:extLst>
          </p:cNvPr>
          <p:cNvSpPr/>
          <p:nvPr/>
        </p:nvSpPr>
        <p:spPr>
          <a:xfrm>
            <a:off x="588021" y="2257941"/>
            <a:ext cx="234461" cy="234461"/>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rPr>
              <a:t>1</a:t>
            </a:r>
          </a:p>
        </p:txBody>
      </p:sp>
      <p:sp>
        <p:nvSpPr>
          <p:cNvPr id="54" name="Oval 53">
            <a:extLst>
              <a:ext uri="{FF2B5EF4-FFF2-40B4-BE49-F238E27FC236}">
                <a16:creationId xmlns:a16="http://schemas.microsoft.com/office/drawing/2014/main" id="{3978D723-8F81-4A65-8C87-0343C7D0F110}"/>
              </a:ext>
            </a:extLst>
          </p:cNvPr>
          <p:cNvSpPr/>
          <p:nvPr/>
        </p:nvSpPr>
        <p:spPr>
          <a:xfrm>
            <a:off x="2275877" y="2257941"/>
            <a:ext cx="234461" cy="234461"/>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rPr>
              <a:t>2</a:t>
            </a:r>
          </a:p>
        </p:txBody>
      </p:sp>
      <p:sp>
        <p:nvSpPr>
          <p:cNvPr id="55" name="Oval 54">
            <a:extLst>
              <a:ext uri="{FF2B5EF4-FFF2-40B4-BE49-F238E27FC236}">
                <a16:creationId xmlns:a16="http://schemas.microsoft.com/office/drawing/2014/main" id="{DAEFEDE7-A9D0-4368-84FC-2048A9F8AC2D}"/>
              </a:ext>
            </a:extLst>
          </p:cNvPr>
          <p:cNvSpPr/>
          <p:nvPr/>
        </p:nvSpPr>
        <p:spPr>
          <a:xfrm>
            <a:off x="3963733" y="2257941"/>
            <a:ext cx="234461" cy="234461"/>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rPr>
              <a:t>3</a:t>
            </a:r>
          </a:p>
        </p:txBody>
      </p:sp>
      <p:sp>
        <p:nvSpPr>
          <p:cNvPr id="74" name="Oval 73">
            <a:extLst>
              <a:ext uri="{FF2B5EF4-FFF2-40B4-BE49-F238E27FC236}">
                <a16:creationId xmlns:a16="http://schemas.microsoft.com/office/drawing/2014/main" id="{564BB4AF-1CA3-4DB0-856B-7343804B24AF}"/>
              </a:ext>
            </a:extLst>
          </p:cNvPr>
          <p:cNvSpPr/>
          <p:nvPr/>
        </p:nvSpPr>
        <p:spPr>
          <a:xfrm>
            <a:off x="7322217" y="2257941"/>
            <a:ext cx="234461" cy="234461"/>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rPr>
              <a:t>5</a:t>
            </a:r>
          </a:p>
        </p:txBody>
      </p:sp>
      <p:sp>
        <p:nvSpPr>
          <p:cNvPr id="85" name="Oval 84">
            <a:extLst>
              <a:ext uri="{FF2B5EF4-FFF2-40B4-BE49-F238E27FC236}">
                <a16:creationId xmlns:a16="http://schemas.microsoft.com/office/drawing/2014/main" id="{4D804D48-F93C-4A45-ABAC-149F3850E43D}"/>
              </a:ext>
            </a:extLst>
          </p:cNvPr>
          <p:cNvSpPr/>
          <p:nvPr/>
        </p:nvSpPr>
        <p:spPr>
          <a:xfrm>
            <a:off x="698169" y="4852580"/>
            <a:ext cx="234461" cy="234461"/>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5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endParaRPr>
          </a:p>
        </p:txBody>
      </p:sp>
      <p:sp>
        <p:nvSpPr>
          <p:cNvPr id="87" name="TextBox 86">
            <a:extLst>
              <a:ext uri="{FF2B5EF4-FFF2-40B4-BE49-F238E27FC236}">
                <a16:creationId xmlns:a16="http://schemas.microsoft.com/office/drawing/2014/main" id="{AA48CDD7-0485-4275-9FB5-0B95732DBE5E}"/>
              </a:ext>
            </a:extLst>
          </p:cNvPr>
          <p:cNvSpPr txBox="1"/>
          <p:nvPr/>
        </p:nvSpPr>
        <p:spPr>
          <a:xfrm>
            <a:off x="774271" y="4876007"/>
            <a:ext cx="84959" cy="184666"/>
          </a:xfrm>
          <a:prstGeom prst="rect">
            <a:avLst/>
          </a:prstGeom>
          <a:noFill/>
          <a:ln>
            <a:noFill/>
          </a:ln>
        </p:spPr>
        <p:txBody>
          <a:bodyPr wrap="none" lIns="0" tIns="0" rIns="0" bIns="0" rtlCol="0">
            <a:spAutoFit/>
          </a:bodyPr>
          <a:lstStyle/>
          <a:p>
            <a:pPr marL="0" marR="0" lvl="0" indent="0" algn="ctr" defTabSz="914400" rtl="0" eaLnBrk="1" fontAlgn="auto" latinLnBrk="0" hangingPunct="1">
              <a:lnSpc>
                <a:spcPct val="100000"/>
              </a:lnSpc>
              <a:spcBef>
                <a:spcPts val="0"/>
              </a:spcBef>
              <a:spcAft>
                <a:spcPts val="600"/>
              </a:spcAft>
              <a:buClr>
                <a:srgbClr val="FFE600"/>
              </a:buClr>
              <a:buSzPct val="70000"/>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rPr>
              <a:t>6</a:t>
            </a:r>
          </a:p>
        </p:txBody>
      </p:sp>
      <p:sp>
        <p:nvSpPr>
          <p:cNvPr id="90" name="Right Arrow 26">
            <a:extLst>
              <a:ext uri="{FF2B5EF4-FFF2-40B4-BE49-F238E27FC236}">
                <a16:creationId xmlns:a16="http://schemas.microsoft.com/office/drawing/2014/main" id="{840A2447-F978-4794-8661-429950AB47D1}"/>
              </a:ext>
            </a:extLst>
          </p:cNvPr>
          <p:cNvSpPr/>
          <p:nvPr/>
        </p:nvSpPr>
        <p:spPr>
          <a:xfrm>
            <a:off x="4534086" y="1200826"/>
            <a:ext cx="162876" cy="113385"/>
          </a:xfrm>
          <a:prstGeom prst="rightArrow">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a:ln>
                <a:noFill/>
              </a:ln>
              <a:solidFill>
                <a:prstClr val="black">
                  <a:lumMod val="65000"/>
                  <a:lumOff val="35000"/>
                </a:prstClr>
              </a:solidFill>
              <a:effectLst/>
              <a:uLnTx/>
              <a:uFillTx/>
              <a:latin typeface="Calibri" panose="020F0502020204030204"/>
              <a:ea typeface="+mn-ea"/>
              <a:cs typeface="+mn-cs"/>
            </a:endParaRPr>
          </a:p>
        </p:txBody>
      </p:sp>
      <p:sp>
        <p:nvSpPr>
          <p:cNvPr id="91" name="Right Arrow 27">
            <a:extLst>
              <a:ext uri="{FF2B5EF4-FFF2-40B4-BE49-F238E27FC236}">
                <a16:creationId xmlns:a16="http://schemas.microsoft.com/office/drawing/2014/main" id="{FF3024DB-2385-4617-AC44-FA6D8EC720D3}"/>
              </a:ext>
            </a:extLst>
          </p:cNvPr>
          <p:cNvSpPr/>
          <p:nvPr/>
        </p:nvSpPr>
        <p:spPr>
          <a:xfrm>
            <a:off x="6901581" y="1200826"/>
            <a:ext cx="162876" cy="113385"/>
          </a:xfrm>
          <a:prstGeom prst="rightArrow">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a:ln>
                <a:noFill/>
              </a:ln>
              <a:solidFill>
                <a:prstClr val="black">
                  <a:lumMod val="65000"/>
                  <a:lumOff val="35000"/>
                </a:prstClr>
              </a:solidFill>
              <a:effectLst/>
              <a:uLnTx/>
              <a:uFillTx/>
              <a:latin typeface="Calibri" panose="020F0502020204030204"/>
              <a:ea typeface="+mn-ea"/>
              <a:cs typeface="+mn-cs"/>
            </a:endParaRPr>
          </a:p>
        </p:txBody>
      </p:sp>
      <p:sp>
        <p:nvSpPr>
          <p:cNvPr id="92" name="Right Arrow 29">
            <a:extLst>
              <a:ext uri="{FF2B5EF4-FFF2-40B4-BE49-F238E27FC236}">
                <a16:creationId xmlns:a16="http://schemas.microsoft.com/office/drawing/2014/main" id="{A75EABAE-0F4E-4EF5-8969-A640ACFADEEB}"/>
              </a:ext>
            </a:extLst>
          </p:cNvPr>
          <p:cNvSpPr/>
          <p:nvPr/>
        </p:nvSpPr>
        <p:spPr>
          <a:xfrm>
            <a:off x="1536643" y="1200826"/>
            <a:ext cx="162876" cy="113385"/>
          </a:xfrm>
          <a:prstGeom prst="rightArrow">
            <a:avLst/>
          </a:prstGeom>
          <a:solidFill>
            <a:sysClr val="window" lastClr="FFFFF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798" b="0" i="0" u="none" strike="noStrike" kern="0" cap="none" spc="0" normalizeH="0" baseline="0" noProof="0">
              <a:ln>
                <a:noFill/>
              </a:ln>
              <a:solidFill>
                <a:prstClr val="black">
                  <a:lumMod val="65000"/>
                  <a:lumOff val="35000"/>
                </a:prstClr>
              </a:solidFill>
              <a:effectLst/>
              <a:uLnTx/>
              <a:uFillTx/>
              <a:latin typeface="Calibri" panose="020F0502020204030204"/>
              <a:ea typeface="+mn-ea"/>
              <a:cs typeface="+mn-cs"/>
            </a:endParaRPr>
          </a:p>
        </p:txBody>
      </p:sp>
      <p:sp>
        <p:nvSpPr>
          <p:cNvPr id="93" name="Block Arc 92">
            <a:extLst>
              <a:ext uri="{FF2B5EF4-FFF2-40B4-BE49-F238E27FC236}">
                <a16:creationId xmlns:a16="http://schemas.microsoft.com/office/drawing/2014/main" id="{45948CC3-3BE4-47AE-A12C-D76BEFD7DE74}"/>
              </a:ext>
            </a:extLst>
          </p:cNvPr>
          <p:cNvSpPr/>
          <p:nvPr/>
        </p:nvSpPr>
        <p:spPr bwMode="auto">
          <a:xfrm rot="16200000">
            <a:off x="-126240" y="4116746"/>
            <a:ext cx="2350893" cy="1882832"/>
          </a:xfrm>
          <a:prstGeom prst="blockArc">
            <a:avLst>
              <a:gd name="adj1" fmla="val 10570398"/>
              <a:gd name="adj2" fmla="val 79695"/>
              <a:gd name="adj3" fmla="val 5636"/>
            </a:avLst>
          </a:prstGeom>
          <a:solidFill>
            <a:schemeClr val="bg2">
              <a:lumMod val="50000"/>
            </a:schemeClr>
          </a:solidFill>
          <a:ln w="12700" cap="flat" cmpd="sng" algn="ctr">
            <a:noFill/>
            <a:prstDash val="solid"/>
            <a:miter lim="800000"/>
          </a:ln>
          <a:effectLst/>
        </p:spPr>
        <p:txBody>
          <a:bodyPr rtlCol="0" anchor="ctr"/>
          <a:lstStyle/>
          <a:p>
            <a:pPr algn="ctr"/>
            <a:endParaRPr lang="en-IN" sz="1798" kern="0">
              <a:solidFill>
                <a:prstClr val="black">
                  <a:lumMod val="65000"/>
                  <a:lumOff val="35000"/>
                </a:prstClr>
              </a:solidFill>
              <a:latin typeface="Calibri" panose="020F0502020204030204"/>
            </a:endParaRPr>
          </a:p>
        </p:txBody>
      </p:sp>
      <p:sp>
        <p:nvSpPr>
          <p:cNvPr id="95" name="Arrow: Right 94">
            <a:extLst>
              <a:ext uri="{FF2B5EF4-FFF2-40B4-BE49-F238E27FC236}">
                <a16:creationId xmlns:a16="http://schemas.microsoft.com/office/drawing/2014/main" id="{B20B4EE6-3B45-4B3C-8716-705FA55EE2DB}"/>
              </a:ext>
            </a:extLst>
          </p:cNvPr>
          <p:cNvSpPr/>
          <p:nvPr/>
        </p:nvSpPr>
        <p:spPr>
          <a:xfrm>
            <a:off x="1105328" y="6072724"/>
            <a:ext cx="1188380" cy="209549"/>
          </a:xfrm>
          <a:prstGeom prst="rightArrow">
            <a:avLst/>
          </a:prstGeom>
          <a:solidFill>
            <a:schemeClr val="bg2">
              <a:lumMod val="50000"/>
            </a:schemeClr>
          </a:solidFill>
          <a:ln w="12700" cap="flat" cmpd="sng" algn="ctr">
            <a:noFill/>
            <a:prstDash val="solid"/>
            <a:miter lim="800000"/>
          </a:ln>
          <a:effectLst/>
        </p:spPr>
        <p:txBody>
          <a:bodyPr rtlCol="0" anchor="ctr"/>
          <a:lstStyle/>
          <a:p>
            <a:pPr algn="ctr"/>
            <a:endParaRPr lang="en-US" sz="1798" kern="0">
              <a:solidFill>
                <a:prstClr val="black">
                  <a:lumMod val="65000"/>
                  <a:lumOff val="35000"/>
                </a:prstClr>
              </a:solidFill>
              <a:latin typeface="Calibri" panose="020F0502020204030204"/>
            </a:endParaRPr>
          </a:p>
        </p:txBody>
      </p:sp>
      <p:sp>
        <p:nvSpPr>
          <p:cNvPr id="96" name="Rectangle 95">
            <a:extLst>
              <a:ext uri="{FF2B5EF4-FFF2-40B4-BE49-F238E27FC236}">
                <a16:creationId xmlns:a16="http://schemas.microsoft.com/office/drawing/2014/main" id="{EB953B10-2A4B-4D8C-A03D-FF52B72DC1EA}"/>
              </a:ext>
            </a:extLst>
          </p:cNvPr>
          <p:cNvSpPr/>
          <p:nvPr/>
        </p:nvSpPr>
        <p:spPr>
          <a:xfrm>
            <a:off x="5745195" y="2357106"/>
            <a:ext cx="1415648" cy="1071894"/>
          </a:xfrm>
          <a:prstGeom prst="rect">
            <a:avLst/>
          </a:prstGeom>
          <a:solidFill>
            <a:srgbClr val="0070C0"/>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rtlCol="0" anchor="ctr" anchorCtr="0"/>
          <a:lstStyle/>
          <a:p>
            <a:pPr algn="ctr"/>
            <a:r>
              <a:rPr lang="en-US" sz="1100" b="1">
                <a:solidFill>
                  <a:schemeClr val="bg1"/>
                </a:solidFill>
                <a:latin typeface="EYInterstate" panose="02000503020000020004" pitchFamily="2" charset="0"/>
              </a:rPr>
              <a:t>HCP confirms recipient identity details with recipient</a:t>
            </a:r>
          </a:p>
        </p:txBody>
      </p:sp>
      <p:sp>
        <p:nvSpPr>
          <p:cNvPr id="97" name="Oval 96">
            <a:extLst>
              <a:ext uri="{FF2B5EF4-FFF2-40B4-BE49-F238E27FC236}">
                <a16:creationId xmlns:a16="http://schemas.microsoft.com/office/drawing/2014/main" id="{72CBB13D-B62F-445E-9429-1317FD23237F}"/>
              </a:ext>
            </a:extLst>
          </p:cNvPr>
          <p:cNvSpPr/>
          <p:nvPr/>
        </p:nvSpPr>
        <p:spPr>
          <a:xfrm>
            <a:off x="5641433" y="2258710"/>
            <a:ext cx="234461" cy="234461"/>
          </a:xfrm>
          <a:prstGeom prst="ellipse">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lumMod val="65000"/>
                    <a:lumOff val="35000"/>
                  </a:prstClr>
                </a:solidFill>
                <a:effectLst/>
                <a:uLnTx/>
                <a:uFillTx/>
                <a:latin typeface="Calibri" panose="020F0502020204030204"/>
                <a:ea typeface="+mn-ea"/>
                <a:cs typeface="+mn-cs"/>
              </a:rPr>
              <a:t>4</a:t>
            </a:r>
          </a:p>
        </p:txBody>
      </p:sp>
      <p:pic>
        <p:nvPicPr>
          <p:cNvPr id="15" name="Graphic 14" descr="Doctor">
            <a:extLst>
              <a:ext uri="{FF2B5EF4-FFF2-40B4-BE49-F238E27FC236}">
                <a16:creationId xmlns:a16="http://schemas.microsoft.com/office/drawing/2014/main" id="{D1267405-0EA1-45F8-B747-34B5F7C78C4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989677" y="1353856"/>
            <a:ext cx="914400" cy="914400"/>
          </a:xfrm>
          <a:prstGeom prst="rect">
            <a:avLst/>
          </a:prstGeom>
        </p:spPr>
      </p:pic>
      <p:pic>
        <p:nvPicPr>
          <p:cNvPr id="19" name="Graphic 18" descr="Blackboard">
            <a:extLst>
              <a:ext uri="{FF2B5EF4-FFF2-40B4-BE49-F238E27FC236}">
                <a16:creationId xmlns:a16="http://schemas.microsoft.com/office/drawing/2014/main" id="{E2B97C54-9283-4CFA-983C-38E74D718F0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93824" y="4054121"/>
            <a:ext cx="914400" cy="914400"/>
          </a:xfrm>
          <a:prstGeom prst="rect">
            <a:avLst/>
          </a:prstGeom>
        </p:spPr>
      </p:pic>
      <p:pic>
        <p:nvPicPr>
          <p:cNvPr id="5" name="Graphic 4" descr="Employee badge">
            <a:extLst>
              <a:ext uri="{FF2B5EF4-FFF2-40B4-BE49-F238E27FC236}">
                <a16:creationId xmlns:a16="http://schemas.microsoft.com/office/drawing/2014/main" id="{EBA7E954-4A17-4E66-B112-2D1FE9604EF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2686179" y="1380115"/>
            <a:ext cx="764315" cy="764315"/>
          </a:xfrm>
          <a:prstGeom prst="rect">
            <a:avLst/>
          </a:prstGeom>
        </p:spPr>
      </p:pic>
      <p:pic>
        <p:nvPicPr>
          <p:cNvPr id="16" name="Graphic 15" descr="Subtitles RTL">
            <a:extLst>
              <a:ext uri="{FF2B5EF4-FFF2-40B4-BE49-F238E27FC236}">
                <a16:creationId xmlns:a16="http://schemas.microsoft.com/office/drawing/2014/main" id="{48F4A979-4D21-474A-BDFC-B31A05F6178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328471" y="1445251"/>
            <a:ext cx="848171" cy="848171"/>
          </a:xfrm>
          <a:prstGeom prst="rect">
            <a:avLst/>
          </a:prstGeom>
        </p:spPr>
      </p:pic>
      <p:pic>
        <p:nvPicPr>
          <p:cNvPr id="20" name="Graphic 19" descr="Checklist">
            <a:extLst>
              <a:ext uri="{FF2B5EF4-FFF2-40B4-BE49-F238E27FC236}">
                <a16:creationId xmlns:a16="http://schemas.microsoft.com/office/drawing/2014/main" id="{4746F9EB-B674-4021-B502-74BF5D7CBD0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7750715" y="1479623"/>
            <a:ext cx="728119" cy="728119"/>
          </a:xfrm>
          <a:prstGeom prst="rect">
            <a:avLst/>
          </a:prstGeom>
        </p:spPr>
      </p:pic>
      <p:sp>
        <p:nvSpPr>
          <p:cNvPr id="6" name="Title 5">
            <a:extLst>
              <a:ext uri="{FF2B5EF4-FFF2-40B4-BE49-F238E27FC236}">
                <a16:creationId xmlns:a16="http://schemas.microsoft.com/office/drawing/2014/main" id="{A4E95EC2-4EDB-4DC3-AAC8-553F0826D074}"/>
              </a:ext>
            </a:extLst>
          </p:cNvPr>
          <p:cNvSpPr>
            <a:spLocks noGrp="1"/>
          </p:cNvSpPr>
          <p:nvPr>
            <p:ph type="title"/>
          </p:nvPr>
        </p:nvSpPr>
        <p:spPr/>
        <p:txBody>
          <a:bodyPr/>
          <a:lstStyle/>
          <a:p>
            <a:r>
              <a:rPr lang="en-US">
                <a:latin typeface="EYInterstate" panose="02000503020000020004" pitchFamily="2" charset="0"/>
                <a:cs typeface="Arial" panose="020B0604020202020204" pitchFamily="34" charset="0"/>
              </a:rPr>
              <a:t>Checking In a Recipient in the CVMS Provider Portal</a:t>
            </a:r>
            <a:endParaRPr lang="en-US"/>
          </a:p>
        </p:txBody>
      </p:sp>
      <p:sp>
        <p:nvSpPr>
          <p:cNvPr id="57" name="Rectangle 56">
            <a:extLst>
              <a:ext uri="{FF2B5EF4-FFF2-40B4-BE49-F238E27FC236}">
                <a16:creationId xmlns:a16="http://schemas.microsoft.com/office/drawing/2014/main" id="{A6F3128E-D2E6-471A-BB99-6B3905956426}"/>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59" name="Rectangle 58">
            <a:extLst>
              <a:ext uri="{FF2B5EF4-FFF2-40B4-BE49-F238E27FC236}">
                <a16:creationId xmlns:a16="http://schemas.microsoft.com/office/drawing/2014/main" id="{F3342C9E-70AD-4264-A60F-1640ED1D9B09}"/>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pic>
        <p:nvPicPr>
          <p:cNvPr id="60" name="Graphic 59" descr="Doctor">
            <a:extLst>
              <a:ext uri="{FF2B5EF4-FFF2-40B4-BE49-F238E27FC236}">
                <a16:creationId xmlns:a16="http://schemas.microsoft.com/office/drawing/2014/main" id="{CD270575-B51E-4460-8042-7982A3332DF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49023" y="1362481"/>
            <a:ext cx="914400" cy="914400"/>
          </a:xfrm>
          <a:prstGeom prst="rect">
            <a:avLst/>
          </a:prstGeom>
        </p:spPr>
      </p:pic>
    </p:spTree>
    <p:extLst>
      <p:ext uri="{BB962C8B-B14F-4D97-AF65-F5344CB8AC3E}">
        <p14:creationId xmlns:p14="http://schemas.microsoft.com/office/powerpoint/2010/main" val="3899174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457" name="think-cell Slide" r:id="rId5" imgW="7772400" imgH="10058400" progId="TCLayout.ActiveDocument.1">
                  <p:embed/>
                </p:oleObj>
              </mc:Choice>
              <mc:Fallback>
                <p:oleObj name="think-cell Slide" r:id="rId5"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8" name="Title 11">
            <a:extLst>
              <a:ext uri="{FF2B5EF4-FFF2-40B4-BE49-F238E27FC236}">
                <a16:creationId xmlns:a16="http://schemas.microsoft.com/office/drawing/2014/main" id="{62CA0B21-B744-FE43-A932-81C21120730C}"/>
              </a:ext>
            </a:extLst>
          </p:cNvPr>
          <p:cNvSpPr txBox="1">
            <a:spLocks/>
          </p:cNvSpPr>
          <p:nvPr/>
        </p:nvSpPr>
        <p:spPr>
          <a:xfrm>
            <a:off x="275101" y="11125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2000" b="1" i="0" u="none" strike="noStrike" kern="1200" cap="none" spc="0" normalizeH="0" baseline="0" noProof="0">
              <a:ln w="0">
                <a:noFill/>
              </a:ln>
              <a:solidFill>
                <a:srgbClr val="000000"/>
              </a:solidFill>
              <a:effectLst/>
              <a:uLnTx/>
              <a:uFillTx/>
              <a:latin typeface="EYInterstate" panose="02000503020000020004" pitchFamily="2" charset="0"/>
              <a:ea typeface="+mj-ea"/>
              <a:cs typeface="Arial" panose="020B0604020202020204" pitchFamily="34" charset="0"/>
            </a:endParaRPr>
          </a:p>
        </p:txBody>
      </p:sp>
      <p:cxnSp>
        <p:nvCxnSpPr>
          <p:cNvPr id="9" name="Straight Arrow Connector 8">
            <a:extLst>
              <a:ext uri="{FF2B5EF4-FFF2-40B4-BE49-F238E27FC236}">
                <a16:creationId xmlns:a16="http://schemas.microsoft.com/office/drawing/2014/main" id="{CE0EA485-49A3-4D08-AC46-48F0A11D58BA}"/>
              </a:ext>
            </a:extLst>
          </p:cNvPr>
          <p:cNvCxnSpPr>
            <a:cxnSpLocks/>
          </p:cNvCxnSpPr>
          <p:nvPr/>
        </p:nvCxnSpPr>
        <p:spPr>
          <a:xfrm flipV="1">
            <a:off x="349185" y="713894"/>
            <a:ext cx="11474771" cy="930"/>
          </a:xfrm>
          <a:prstGeom prst="straightConnector1">
            <a:avLst/>
          </a:prstGeom>
          <a:noFill/>
          <a:ln w="28575" cap="flat" cmpd="sng" algn="ctr">
            <a:solidFill>
              <a:srgbClr val="0070C0"/>
            </a:solidFill>
            <a:prstDash val="solid"/>
            <a:miter lim="800000"/>
            <a:headEnd type="none" w="med" len="med"/>
            <a:tailEnd type="none" w="med" len="med"/>
          </a:ln>
          <a:effectLst/>
        </p:spPr>
      </p:cxnSp>
      <p:cxnSp>
        <p:nvCxnSpPr>
          <p:cNvPr id="10" name="Straight Connector 9">
            <a:extLst>
              <a:ext uri="{FF2B5EF4-FFF2-40B4-BE49-F238E27FC236}">
                <a16:creationId xmlns:a16="http://schemas.microsoft.com/office/drawing/2014/main" id="{493F47AF-4312-44C5-B200-681F066B7EA8}"/>
              </a:ext>
            </a:extLst>
          </p:cNvPr>
          <p:cNvCxnSpPr>
            <a:cxnSpLocks/>
          </p:cNvCxnSpPr>
          <p:nvPr/>
        </p:nvCxnSpPr>
        <p:spPr>
          <a:xfrm>
            <a:off x="959965" y="1901524"/>
            <a:ext cx="7850" cy="3017520"/>
          </a:xfrm>
          <a:prstGeom prst="line">
            <a:avLst/>
          </a:prstGeom>
          <a:noFill/>
          <a:ln w="28575" cap="flat" cmpd="sng" algn="ctr">
            <a:solidFill>
              <a:srgbClr val="0070C0"/>
            </a:solidFill>
            <a:prstDash val="solid"/>
            <a:tailEnd type="none"/>
          </a:ln>
          <a:effectLst/>
        </p:spPr>
      </p:cxnSp>
      <p:grpSp>
        <p:nvGrpSpPr>
          <p:cNvPr id="12" name="Group 11">
            <a:extLst>
              <a:ext uri="{FF2B5EF4-FFF2-40B4-BE49-F238E27FC236}">
                <a16:creationId xmlns:a16="http://schemas.microsoft.com/office/drawing/2014/main" id="{BAB05ECA-ACC3-4FEA-AE69-B8F20CF95C1F}"/>
              </a:ext>
            </a:extLst>
          </p:cNvPr>
          <p:cNvGrpSpPr/>
          <p:nvPr/>
        </p:nvGrpSpPr>
        <p:grpSpPr>
          <a:xfrm>
            <a:off x="271661" y="1660629"/>
            <a:ext cx="1376607" cy="962167"/>
            <a:chOff x="261650" y="2451343"/>
            <a:chExt cx="1376607" cy="962167"/>
          </a:xfrm>
        </p:grpSpPr>
        <p:sp>
          <p:nvSpPr>
            <p:cNvPr id="13" name="Rectangle: Rounded Corners 12">
              <a:extLst>
                <a:ext uri="{FF2B5EF4-FFF2-40B4-BE49-F238E27FC236}">
                  <a16:creationId xmlns:a16="http://schemas.microsoft.com/office/drawing/2014/main" id="{3B559F72-F3A4-4836-BAE8-5904BB371AAC}"/>
                </a:ext>
              </a:extLst>
            </p:cNvPr>
            <p:cNvSpPr/>
            <p:nvPr/>
          </p:nvSpPr>
          <p:spPr>
            <a:xfrm>
              <a:off x="261650" y="2451343"/>
              <a:ext cx="1376607" cy="962167"/>
            </a:xfrm>
            <a:prstGeom prst="roundRect">
              <a:avLst/>
            </a:prstGeom>
            <a:solidFill>
              <a:srgbClr val="FFFFFF">
                <a:lumMod val="95000"/>
              </a:srgbClr>
            </a:solidFill>
            <a:ln w="9525" cap="flat" cmpd="sng" algn="ctr">
              <a:solidFill>
                <a:srgbClr val="0070C0"/>
              </a:solidFill>
              <a:prstDash val="solid"/>
            </a:ln>
            <a:effectLst/>
          </p:spPr>
          <p:txBody>
            <a:bodyPr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Arial"/>
                <a:ea typeface="+mn-ea"/>
                <a:cs typeface="+mn-cs"/>
              </a:endParaRPr>
            </a:p>
          </p:txBody>
        </p:sp>
        <p:sp>
          <p:nvSpPr>
            <p:cNvPr id="14" name="Rectangle 13">
              <a:extLst>
                <a:ext uri="{FF2B5EF4-FFF2-40B4-BE49-F238E27FC236}">
                  <a16:creationId xmlns:a16="http://schemas.microsoft.com/office/drawing/2014/main" id="{60905D8E-881D-45AB-A21A-F2B74B40E920}"/>
                </a:ext>
              </a:extLst>
            </p:cNvPr>
            <p:cNvSpPr/>
            <p:nvPr/>
          </p:nvSpPr>
          <p:spPr>
            <a:xfrm>
              <a:off x="383912" y="3063326"/>
              <a:ext cx="1192955" cy="338554"/>
            </a:xfrm>
            <a:prstGeom prst="rect">
              <a:avLst/>
            </a:prstGeom>
          </p:spPr>
          <p:txBody>
            <a:bodyPr wrap="non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prstClr val="black"/>
                  </a:solidFill>
                  <a:effectLst/>
                  <a:uLnTx/>
                  <a:uFillTx/>
                  <a:cs typeface="Arial" panose="020B0604020202020204" pitchFamily="34" charset="0"/>
                </a:rPr>
                <a:t>Priority Tier</a:t>
              </a:r>
              <a:endParaRPr kumimoji="0" lang="en-US" sz="1600" b="0" i="0" u="none" strike="noStrike" kern="0" cap="none" spc="0" normalizeH="0" baseline="0" noProof="0">
                <a:ln>
                  <a:noFill/>
                </a:ln>
                <a:solidFill>
                  <a:srgbClr val="000000"/>
                </a:solidFill>
                <a:effectLst/>
                <a:uLnTx/>
                <a:uFillTx/>
                <a:latin typeface="Arial"/>
              </a:endParaRPr>
            </a:p>
          </p:txBody>
        </p:sp>
      </p:grpSp>
      <p:grpSp>
        <p:nvGrpSpPr>
          <p:cNvPr id="15" name="Group 14">
            <a:extLst>
              <a:ext uri="{FF2B5EF4-FFF2-40B4-BE49-F238E27FC236}">
                <a16:creationId xmlns:a16="http://schemas.microsoft.com/office/drawing/2014/main" id="{742DA5B7-551B-4FB1-A124-55B36427188B}"/>
              </a:ext>
            </a:extLst>
          </p:cNvPr>
          <p:cNvGrpSpPr/>
          <p:nvPr/>
        </p:nvGrpSpPr>
        <p:grpSpPr>
          <a:xfrm>
            <a:off x="271660" y="4354115"/>
            <a:ext cx="1376607" cy="996817"/>
            <a:chOff x="248980" y="1279122"/>
            <a:chExt cx="1376607" cy="996817"/>
          </a:xfrm>
        </p:grpSpPr>
        <p:sp>
          <p:nvSpPr>
            <p:cNvPr id="16" name="Rectangle: Rounded Corners 15">
              <a:extLst>
                <a:ext uri="{FF2B5EF4-FFF2-40B4-BE49-F238E27FC236}">
                  <a16:creationId xmlns:a16="http://schemas.microsoft.com/office/drawing/2014/main" id="{FD0EB735-598F-49D0-ABB5-E77CADC2AED9}"/>
                </a:ext>
              </a:extLst>
            </p:cNvPr>
            <p:cNvSpPr/>
            <p:nvPr/>
          </p:nvSpPr>
          <p:spPr>
            <a:xfrm>
              <a:off x="248980" y="1279122"/>
              <a:ext cx="1376607" cy="996817"/>
            </a:xfrm>
            <a:prstGeom prst="roundRect">
              <a:avLst/>
            </a:prstGeom>
            <a:solidFill>
              <a:srgbClr val="FFFFFF">
                <a:lumMod val="95000"/>
              </a:srgbClr>
            </a:solidFill>
            <a:ln w="9525" cap="flat" cmpd="sng" algn="ctr">
              <a:solidFill>
                <a:srgbClr val="0070C0"/>
              </a:solidFill>
              <a:prstDash val="solid"/>
            </a:ln>
            <a:effectLst/>
          </p:spPr>
          <p:txBody>
            <a:bodyPr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00000"/>
                </a:solidFill>
                <a:effectLst/>
                <a:uLnTx/>
                <a:uFillTx/>
                <a:latin typeface="Arial"/>
                <a:ea typeface="+mn-ea"/>
                <a:cs typeface="+mn-cs"/>
              </a:endParaRPr>
            </a:p>
          </p:txBody>
        </p:sp>
        <p:sp>
          <p:nvSpPr>
            <p:cNvPr id="17" name="Rectangle 16">
              <a:extLst>
                <a:ext uri="{FF2B5EF4-FFF2-40B4-BE49-F238E27FC236}">
                  <a16:creationId xmlns:a16="http://schemas.microsoft.com/office/drawing/2014/main" id="{C9680F3F-C21E-483C-A337-2A2F7C10A806}"/>
                </a:ext>
              </a:extLst>
            </p:cNvPr>
            <p:cNvSpPr/>
            <p:nvPr/>
          </p:nvSpPr>
          <p:spPr>
            <a:xfrm>
              <a:off x="340806" y="1920906"/>
              <a:ext cx="1266707" cy="338554"/>
            </a:xfrm>
            <a:prstGeom prst="rect">
              <a:avLst/>
            </a:prstGeom>
          </p:spPr>
          <p:txBody>
            <a:bodyPr wrap="square">
              <a:sp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a:ln>
                    <a:noFill/>
                  </a:ln>
                  <a:solidFill>
                    <a:prstClr val="black"/>
                  </a:solidFill>
                  <a:effectLst/>
                  <a:uLnTx/>
                  <a:uFillTx/>
                  <a:cs typeface="Arial" panose="020B0604020202020204" pitchFamily="34" charset="0"/>
                </a:rPr>
                <a:t>Eligibility</a:t>
              </a:r>
              <a:endParaRPr kumimoji="0" lang="en-US" sz="1600" b="0" i="0" u="none" strike="noStrike" kern="0" cap="none" spc="0" normalizeH="0" baseline="0" noProof="0">
                <a:ln>
                  <a:noFill/>
                </a:ln>
                <a:solidFill>
                  <a:srgbClr val="000000"/>
                </a:solidFill>
                <a:effectLst/>
                <a:uLnTx/>
                <a:uFillTx/>
                <a:latin typeface="Arial"/>
              </a:endParaRPr>
            </a:p>
          </p:txBody>
        </p:sp>
      </p:grpSp>
      <p:grpSp>
        <p:nvGrpSpPr>
          <p:cNvPr id="19" name="Group 18">
            <a:extLst>
              <a:ext uri="{FF2B5EF4-FFF2-40B4-BE49-F238E27FC236}">
                <a16:creationId xmlns:a16="http://schemas.microsoft.com/office/drawing/2014/main" id="{EC706AC9-6A09-4943-9A0C-9EC5D923F5AC}"/>
              </a:ext>
            </a:extLst>
          </p:cNvPr>
          <p:cNvGrpSpPr/>
          <p:nvPr/>
        </p:nvGrpSpPr>
        <p:grpSpPr>
          <a:xfrm>
            <a:off x="1883026" y="1222925"/>
            <a:ext cx="10013764" cy="1856321"/>
            <a:chOff x="1720701" y="1274749"/>
            <a:chExt cx="10090299" cy="1856321"/>
          </a:xfrm>
        </p:grpSpPr>
        <p:sp>
          <p:nvSpPr>
            <p:cNvPr id="20" name="Rectangle 19">
              <a:extLst>
                <a:ext uri="{FF2B5EF4-FFF2-40B4-BE49-F238E27FC236}">
                  <a16:creationId xmlns:a16="http://schemas.microsoft.com/office/drawing/2014/main" id="{F0160761-FEE9-4CEE-9E22-D39BCC958E39}"/>
                </a:ext>
              </a:extLst>
            </p:cNvPr>
            <p:cNvSpPr/>
            <p:nvPr/>
          </p:nvSpPr>
          <p:spPr>
            <a:xfrm>
              <a:off x="1720701" y="1274749"/>
              <a:ext cx="10090299" cy="1855390"/>
            </a:xfrm>
            <a:prstGeom prst="rect">
              <a:avLst/>
            </a:prstGeom>
            <a:solidFill>
              <a:srgbClr val="EAEAEA"/>
            </a:solidFill>
            <a:ln w="12700" cap="flat" cmpd="sng" algn="ctr">
              <a:solidFill>
                <a:srgbClr val="EAEAEA"/>
              </a:solidFill>
              <a:prstDash val="solid"/>
              <a:miter lim="800000"/>
            </a:ln>
            <a:effectLst/>
          </p:spPr>
          <p:txBody>
            <a:bodyPr tIns="0" rIns="0" bIns="0" rtlCol="0" anchor="ctr"/>
            <a:lstStyle/>
            <a:p>
              <a:pPr>
                <a:defRPr/>
              </a:pPr>
              <a:endParaRPr lang="en-US" sz="1200" kern="0">
                <a:solidFill>
                  <a:prstClr val="black"/>
                </a:solidFill>
                <a:cs typeface="Arial" panose="020B0604020202020204" pitchFamily="34" charset="0"/>
              </a:endParaRPr>
            </a:p>
          </p:txBody>
        </p:sp>
        <p:sp>
          <p:nvSpPr>
            <p:cNvPr id="21" name="Rectangle 20">
              <a:extLst>
                <a:ext uri="{FF2B5EF4-FFF2-40B4-BE49-F238E27FC236}">
                  <a16:creationId xmlns:a16="http://schemas.microsoft.com/office/drawing/2014/main" id="{DBF1022E-65E5-404E-A511-FC3EB69B2539}"/>
                </a:ext>
              </a:extLst>
            </p:cNvPr>
            <p:cNvSpPr/>
            <p:nvPr/>
          </p:nvSpPr>
          <p:spPr>
            <a:xfrm>
              <a:off x="1753724" y="1315188"/>
              <a:ext cx="9919478" cy="1815882"/>
            </a:xfrm>
            <a:prstGeom prst="rect">
              <a:avLst/>
            </a:prstGeom>
          </p:spPr>
          <p:txBody>
            <a:bodyPr wrap="square" lIns="91440" tIns="45720" rIns="91440" bIns="45720" anchor="t">
              <a:spAutoFit/>
            </a:bodyPr>
            <a:lstStyle/>
            <a:p>
              <a:pPr lvl="0"/>
              <a:r>
                <a:rPr lang="en-US" sz="1400">
                  <a:solidFill>
                    <a:srgbClr val="000000"/>
                  </a:solidFill>
                  <a:latin typeface="EYInterstate" panose="02000503020000020004" pitchFamily="2" charset="0"/>
                </a:rPr>
                <a:t>Since there will initially be a very limited supply of COVID-19 vaccines, North Carolina is implementing a risk-based prioritization approach based on guidance from the National Academy of Medicine, the CDC’s Advisory Committee Immunization Practice, and the NC Institute of Medicine. The NC population is divided into four priorities based on an individual’s occupation, medical history, and age. </a:t>
              </a:r>
            </a:p>
            <a:p>
              <a:pPr lvl="0"/>
              <a:r>
                <a:rPr lang="en-US" sz="1400">
                  <a:solidFill>
                    <a:srgbClr val="000000"/>
                  </a:solidFill>
                  <a:latin typeface="EYInterstate" panose="02000503020000020004" pitchFamily="2" charset="0"/>
                </a:rPr>
                <a:t>The planned first phase contains health care workers at high risk of exposure to COVID-19 and Long-Term Care Facility staff and residents, followed by frontline workers and adults living in congregate settings (e.g., migrant farm or fisheries workers, homeless shelters residents, incarcerated individuals) that have two or more chronic health conditions or are 65 years or older, and staff of homeless shelters, prisons, and jails.</a:t>
              </a:r>
            </a:p>
          </p:txBody>
        </p:sp>
      </p:grpSp>
      <p:grpSp>
        <p:nvGrpSpPr>
          <p:cNvPr id="22" name="Group 21">
            <a:extLst>
              <a:ext uri="{FF2B5EF4-FFF2-40B4-BE49-F238E27FC236}">
                <a16:creationId xmlns:a16="http://schemas.microsoft.com/office/drawing/2014/main" id="{FC76B436-89E2-47FF-B8A6-D49BD456815F}"/>
              </a:ext>
            </a:extLst>
          </p:cNvPr>
          <p:cNvGrpSpPr/>
          <p:nvPr/>
        </p:nvGrpSpPr>
        <p:grpSpPr>
          <a:xfrm>
            <a:off x="1954258" y="4364511"/>
            <a:ext cx="9942531" cy="1005840"/>
            <a:chOff x="1720701" y="1274749"/>
            <a:chExt cx="10090299" cy="1005840"/>
          </a:xfrm>
        </p:grpSpPr>
        <p:sp>
          <p:nvSpPr>
            <p:cNvPr id="23" name="Rectangle 22">
              <a:extLst>
                <a:ext uri="{FF2B5EF4-FFF2-40B4-BE49-F238E27FC236}">
                  <a16:creationId xmlns:a16="http://schemas.microsoft.com/office/drawing/2014/main" id="{05EB67B8-5D00-4CF6-944B-A88DB71C7DDA}"/>
                </a:ext>
              </a:extLst>
            </p:cNvPr>
            <p:cNvSpPr/>
            <p:nvPr/>
          </p:nvSpPr>
          <p:spPr>
            <a:xfrm>
              <a:off x="1720701" y="1274749"/>
              <a:ext cx="10090299" cy="1005840"/>
            </a:xfrm>
            <a:prstGeom prst="rect">
              <a:avLst/>
            </a:prstGeom>
            <a:solidFill>
              <a:srgbClr val="EAEAEA"/>
            </a:solidFill>
            <a:ln w="12700" cap="flat" cmpd="sng" algn="ctr">
              <a:solidFill>
                <a:srgbClr val="EAEAEA"/>
              </a:solidFill>
              <a:prstDash val="solid"/>
              <a:miter lim="800000"/>
            </a:ln>
            <a:effectLst/>
          </p:spPr>
          <p:txBody>
            <a:bodyPr tIns="0" rIns="0" bIns="0" rtlCol="0" anchor="ctr"/>
            <a:lstStyle/>
            <a:p>
              <a:pPr>
                <a:defRPr/>
              </a:pPr>
              <a:endParaRPr lang="en-US" kern="0">
                <a:solidFill>
                  <a:prstClr val="black"/>
                </a:solidFill>
                <a:cs typeface="Arial" panose="020B0604020202020204" pitchFamily="34" charset="0"/>
              </a:endParaRPr>
            </a:p>
          </p:txBody>
        </p:sp>
        <p:sp>
          <p:nvSpPr>
            <p:cNvPr id="24" name="Rectangle 23">
              <a:extLst>
                <a:ext uri="{FF2B5EF4-FFF2-40B4-BE49-F238E27FC236}">
                  <a16:creationId xmlns:a16="http://schemas.microsoft.com/office/drawing/2014/main" id="{A0EE6DCB-C1C7-432A-A1E8-B28077AF0186}"/>
                </a:ext>
              </a:extLst>
            </p:cNvPr>
            <p:cNvSpPr/>
            <p:nvPr/>
          </p:nvSpPr>
          <p:spPr>
            <a:xfrm>
              <a:off x="1752738" y="1393429"/>
              <a:ext cx="9919478" cy="523220"/>
            </a:xfrm>
            <a:prstGeom prst="rect">
              <a:avLst/>
            </a:prstGeom>
          </p:spPr>
          <p:txBody>
            <a:bodyPr wrap="square" lIns="91440" tIns="45720" rIns="91440" bIns="45720" anchor="t">
              <a:spAutoFit/>
            </a:bodyPr>
            <a:lstStyle/>
            <a:p>
              <a:r>
                <a:rPr lang="en-US" sz="1400" dirty="0">
                  <a:solidFill>
                    <a:srgbClr val="000000"/>
                  </a:solidFill>
                  <a:latin typeface="Arial"/>
                  <a:cs typeface="Arial"/>
                </a:rPr>
                <a:t>A recipient’s Eligibility status is determined by the Priority Tier they fall under as determined by the NC Immunization Branch. Eligibility requirements may be adjusted in the future by the NC Immunization Branch</a:t>
              </a:r>
              <a:endParaRPr lang="en-US" dirty="0"/>
            </a:p>
          </p:txBody>
        </p:sp>
      </p:grpSp>
      <p:pic>
        <p:nvPicPr>
          <p:cNvPr id="6" name="Graphic 5" descr="Checklist">
            <a:extLst>
              <a:ext uri="{FF2B5EF4-FFF2-40B4-BE49-F238E27FC236}">
                <a16:creationId xmlns:a16="http://schemas.microsoft.com/office/drawing/2014/main" id="{E0BB53DD-8F5F-4795-ACC2-7F1D35B411E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70983" y="4427602"/>
            <a:ext cx="638834" cy="638834"/>
          </a:xfrm>
          <a:prstGeom prst="rect">
            <a:avLst/>
          </a:prstGeom>
        </p:spPr>
      </p:pic>
      <p:pic>
        <p:nvPicPr>
          <p:cNvPr id="28" name="Graphic 27" descr="Medical">
            <a:extLst>
              <a:ext uri="{FF2B5EF4-FFF2-40B4-BE49-F238E27FC236}">
                <a16:creationId xmlns:a16="http://schemas.microsoft.com/office/drawing/2014/main" id="{AFFE824B-A5F7-4F67-8FC3-8DE7ABC4DA5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61823" y="1687487"/>
            <a:ext cx="611983" cy="611983"/>
          </a:xfrm>
          <a:prstGeom prst="rect">
            <a:avLst/>
          </a:prstGeom>
        </p:spPr>
      </p:pic>
      <p:sp>
        <p:nvSpPr>
          <p:cNvPr id="3" name="Title 2">
            <a:extLst>
              <a:ext uri="{FF2B5EF4-FFF2-40B4-BE49-F238E27FC236}">
                <a16:creationId xmlns:a16="http://schemas.microsoft.com/office/drawing/2014/main" id="{3788867C-D047-498A-ADAF-2AD30D32C6DF}"/>
              </a:ext>
            </a:extLst>
          </p:cNvPr>
          <p:cNvSpPr>
            <a:spLocks noGrp="1"/>
          </p:cNvSpPr>
          <p:nvPr>
            <p:ph type="title"/>
          </p:nvPr>
        </p:nvSpPr>
        <p:spPr/>
        <p:txBody>
          <a:bodyPr/>
          <a:lstStyle/>
          <a:p>
            <a:r>
              <a:rPr lang="en-US">
                <a:latin typeface="EYInterstate" panose="02000503020000020004" pitchFamily="2" charset="0"/>
                <a:cs typeface="Arial" panose="020B0604020202020204" pitchFamily="34" charset="0"/>
              </a:rPr>
              <a:t>Key Terms</a:t>
            </a:r>
            <a:endParaRPr lang="en-US"/>
          </a:p>
        </p:txBody>
      </p:sp>
    </p:spTree>
    <p:extLst>
      <p:ext uri="{BB962C8B-B14F-4D97-AF65-F5344CB8AC3E}">
        <p14:creationId xmlns:p14="http://schemas.microsoft.com/office/powerpoint/2010/main" val="3119417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0954613E-E3F7-D44B-B1D7-C81E923F5BBD}"/>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505" name="think-cell Slide" r:id="rId5" imgW="7772400" imgH="10058400" progId="TCLayout.ActiveDocument.1">
                  <p:embed/>
                </p:oleObj>
              </mc:Choice>
              <mc:Fallback>
                <p:oleObj name="think-cell Slide" r:id="rId5" imgW="7772400" imgH="10058400" progId="TCLayout.ActiveDocument.1">
                  <p:embed/>
                  <p:pic>
                    <p:nvPicPr>
                      <p:cNvPr id="4" name="Object 3" hidden="1">
                        <a:extLst>
                          <a:ext uri="{FF2B5EF4-FFF2-40B4-BE49-F238E27FC236}">
                            <a16:creationId xmlns:a16="http://schemas.microsoft.com/office/drawing/2014/main" id="{0954613E-E3F7-D44B-B1D7-C81E923F5BBD}"/>
                          </a:ext>
                        </a:extLst>
                      </p:cNvPr>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DD44C1A4-CC9D-4A4B-B32B-18DEC47A3A50}"/>
              </a:ext>
            </a:extLst>
          </p:cNvPr>
          <p:cNvSpPr txBox="1"/>
          <p:nvPr/>
        </p:nvSpPr>
        <p:spPr>
          <a:xfrm>
            <a:off x="864523" y="2734358"/>
            <a:ext cx="3733907" cy="646331"/>
          </a:xfrm>
          <a:prstGeom prst="rect">
            <a:avLst/>
          </a:prstGeom>
          <a:noFill/>
        </p:spPr>
        <p:txBody>
          <a:bodyPr wrap="none" rtlCol="0">
            <a:spAutoFit/>
          </a:bodyPr>
          <a:lstStyle/>
          <a:p>
            <a:r>
              <a:rPr lang="en-US" sz="3600" b="1">
                <a:solidFill>
                  <a:schemeClr val="bg1"/>
                </a:solidFill>
                <a:latin typeface="EYInterstate"/>
              </a:rPr>
              <a:t>Recipient Check-In</a:t>
            </a:r>
          </a:p>
        </p:txBody>
      </p:sp>
      <p:sp>
        <p:nvSpPr>
          <p:cNvPr id="5" name="TextBox 4">
            <a:extLst>
              <a:ext uri="{FF2B5EF4-FFF2-40B4-BE49-F238E27FC236}">
                <a16:creationId xmlns:a16="http://schemas.microsoft.com/office/drawing/2014/main" id="{3366A3C8-6E72-4FCF-9905-10773A6AC923}"/>
              </a:ext>
            </a:extLst>
          </p:cNvPr>
          <p:cNvSpPr txBox="1"/>
          <p:nvPr/>
        </p:nvSpPr>
        <p:spPr>
          <a:xfrm>
            <a:off x="864523" y="3429000"/>
            <a:ext cx="8198848" cy="523220"/>
          </a:xfrm>
          <a:prstGeom prst="rect">
            <a:avLst/>
          </a:prstGeom>
          <a:noFill/>
        </p:spPr>
        <p:txBody>
          <a:bodyPr wrap="square" rtlCol="0">
            <a:spAutoFit/>
          </a:bodyPr>
          <a:lstStyle/>
          <a:p>
            <a:pPr lvl="0">
              <a:defRPr/>
            </a:pPr>
            <a:r>
              <a:rPr lang="en-US" sz="2800">
                <a:solidFill>
                  <a:prstClr val="white"/>
                </a:solidFill>
                <a:latin typeface="EYInterstate" panose="02000503020000020004" pitchFamily="2" charset="0"/>
              </a:rPr>
              <a:t>How do you check-in a recipient to receive the vaccine?</a:t>
            </a:r>
          </a:p>
        </p:txBody>
      </p:sp>
    </p:spTree>
    <p:extLst>
      <p:ext uri="{BB962C8B-B14F-4D97-AF65-F5344CB8AC3E}">
        <p14:creationId xmlns:p14="http://schemas.microsoft.com/office/powerpoint/2010/main" val="450641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961C62F-8DAA-441C-A8E8-51DDBAC205A4}"/>
              </a:ext>
            </a:extLst>
          </p:cNvPr>
          <p:cNvPicPr>
            <a:picLocks noChangeAspect="1"/>
          </p:cNvPicPr>
          <p:nvPr/>
        </p:nvPicPr>
        <p:blipFill rotWithShape="1">
          <a:blip r:embed="rId5"/>
          <a:srcRect t="12096"/>
          <a:stretch/>
        </p:blipFill>
        <p:spPr>
          <a:xfrm>
            <a:off x="873836" y="2377440"/>
            <a:ext cx="7916796" cy="3053576"/>
          </a:xfrm>
          <a:prstGeom prst="rect">
            <a:avLst/>
          </a:prstGeom>
          <a:ln w="28575">
            <a:solidFill>
              <a:schemeClr val="tx1"/>
            </a:solidFill>
          </a:ln>
        </p:spPr>
      </p:pic>
      <p:graphicFrame>
        <p:nvGraphicFramePr>
          <p:cNvPr id="7" name="Object 6" hidden="1">
            <a:extLst>
              <a:ext uri="{FF2B5EF4-FFF2-40B4-BE49-F238E27FC236}">
                <a16:creationId xmlns:a16="http://schemas.microsoft.com/office/drawing/2014/main" id="{DD87B6DF-8191-464E-AB7E-121E7BA16364}"/>
              </a:ext>
            </a:extLst>
          </p:cNvPr>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3553" name="think-cell Slide" r:id="rId6" imgW="7772400" imgH="10058400" progId="TCLayout.ActiveDocument.1">
                  <p:embed/>
                </p:oleObj>
              </mc:Choice>
              <mc:Fallback>
                <p:oleObj name="think-cell Slide" r:id="rId6" imgW="7772400" imgH="10058400" progId="TCLayout.ActiveDocument.1">
                  <p:embed/>
                  <p:pic>
                    <p:nvPicPr>
                      <p:cNvPr id="7" name="Object 6" hidden="1">
                        <a:extLst>
                          <a:ext uri="{FF2B5EF4-FFF2-40B4-BE49-F238E27FC236}">
                            <a16:creationId xmlns:a16="http://schemas.microsoft.com/office/drawing/2014/main" id="{DD87B6DF-8191-464E-AB7E-121E7BA16364}"/>
                          </a:ext>
                        </a:extLst>
                      </p:cNvPr>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4" name="TextBox 3">
            <a:extLst>
              <a:ext uri="{FF2B5EF4-FFF2-40B4-BE49-F238E27FC236}">
                <a16:creationId xmlns:a16="http://schemas.microsoft.com/office/drawing/2014/main" id="{9F04B5CC-A402-48C2-BFDC-6244B094BDD2}"/>
              </a:ext>
            </a:extLst>
          </p:cNvPr>
          <p:cNvSpPr txBox="1"/>
          <p:nvPr/>
        </p:nvSpPr>
        <p:spPr>
          <a:xfrm>
            <a:off x="349184" y="878820"/>
            <a:ext cx="8893156" cy="6463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From the </a:t>
            </a: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HOME PAGE</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you will complete a simple </a:t>
            </a: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CHECK-IN PROCESS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using the </a:t>
            </a:r>
            <a:r>
              <a:rPr kumimoji="0" lang="en-US" sz="1800" b="1" i="0" u="none" strike="noStrike" kern="1200" cap="all" spc="0" normalizeH="0" noProof="0">
                <a:ln>
                  <a:noFill/>
                </a:ln>
                <a:effectLst/>
                <a:uLnTx/>
                <a:uFillTx/>
                <a:latin typeface="Calibri" panose="020F0502020204030204"/>
                <a:ea typeface="+mn-ea"/>
                <a:cs typeface="+mn-cs"/>
              </a:rPr>
              <a:t>Appointment Walk-in Tool </a:t>
            </a:r>
            <a:r>
              <a:rPr lang="en-US">
                <a:solidFill>
                  <a:prstClr val="black"/>
                </a:solidFill>
                <a:latin typeface="Calibri" panose="020F0502020204030204"/>
              </a:rPr>
              <a:t>on your home page before the recipient receives the vaccine.</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4F0C666E-51D7-42AE-8773-5EF7A33CF7FB}"/>
              </a:ext>
            </a:extLst>
          </p:cNvPr>
          <p:cNvSpPr txBox="1"/>
          <p:nvPr/>
        </p:nvSpPr>
        <p:spPr>
          <a:xfrm>
            <a:off x="9795384" y="1436337"/>
            <a:ext cx="2313052" cy="507831"/>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Tasks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0" i="0" u="none" strike="noStrike" kern="1200" cap="none" spc="0" normalizeH="0" baseline="0" noProof="0">
                <a:ln>
                  <a:noFill/>
                </a:ln>
                <a:solidFill>
                  <a:srgbClr val="000000"/>
                </a:solidFill>
                <a:effectLst/>
                <a:uLnTx/>
                <a:uFillTx/>
                <a:latin typeface="EYInterstate"/>
                <a:ea typeface="+mn-ea"/>
                <a:cs typeface="+mn-cs"/>
              </a:rPr>
              <a:t>Check-in the recipient</a:t>
            </a:r>
          </a:p>
        </p:txBody>
      </p:sp>
      <p:sp>
        <p:nvSpPr>
          <p:cNvPr id="17" name="TextBox 16">
            <a:extLst>
              <a:ext uri="{FF2B5EF4-FFF2-40B4-BE49-F238E27FC236}">
                <a16:creationId xmlns:a16="http://schemas.microsoft.com/office/drawing/2014/main" id="{0E2313AC-0B8A-4D53-964A-FFE7ED43E534}"/>
              </a:ext>
            </a:extLst>
          </p:cNvPr>
          <p:cNvSpPr txBox="1"/>
          <p:nvPr/>
        </p:nvSpPr>
        <p:spPr>
          <a:xfrm>
            <a:off x="9784801" y="2879186"/>
            <a:ext cx="1946503" cy="1154162"/>
          </a:xfrm>
          <a:prstGeom prst="rect">
            <a:avLst/>
          </a:prstGeom>
          <a:noFill/>
        </p:spPr>
        <p:txBody>
          <a:bodyPr wrap="square" lIns="0" tIns="0" rIns="0" bIns="0" rtlCol="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Tips</a:t>
            </a:r>
          </a:p>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lang="en-US" sz="1400">
                <a:solidFill>
                  <a:srgbClr val="000000"/>
                </a:solidFill>
                <a:latin typeface="EYInterstate"/>
              </a:rPr>
              <a:t>You will </a:t>
            </a:r>
            <a:r>
              <a:rPr lang="en-US" sz="1400" b="1">
                <a:solidFill>
                  <a:srgbClr val="000000"/>
                </a:solidFill>
                <a:latin typeface="EYInterstate"/>
              </a:rPr>
              <a:t>NOT</a:t>
            </a:r>
            <a:r>
              <a:rPr lang="en-US" sz="1400">
                <a:solidFill>
                  <a:srgbClr val="000000"/>
                </a:solidFill>
                <a:latin typeface="EYInterstate"/>
              </a:rPr>
              <a:t> be able to schedule vaccine appointments in advance for recipients</a:t>
            </a:r>
            <a:endParaRPr kumimoji="0" lang="en-US" sz="1400" b="0" i="0" u="none" strike="noStrike" kern="1200" cap="none" spc="0" normalizeH="0" baseline="0" noProof="0">
              <a:ln>
                <a:noFill/>
              </a:ln>
              <a:solidFill>
                <a:srgbClr val="000000"/>
              </a:solidFill>
              <a:effectLst/>
              <a:uLnTx/>
              <a:uFillTx/>
              <a:latin typeface="EYInterstate"/>
              <a:ea typeface="+mn-ea"/>
              <a:cs typeface="+mn-cs"/>
            </a:endParaRPr>
          </a:p>
        </p:txBody>
      </p:sp>
      <p:sp>
        <p:nvSpPr>
          <p:cNvPr id="18" name="Rectangle 17">
            <a:extLst>
              <a:ext uri="{FF2B5EF4-FFF2-40B4-BE49-F238E27FC236}">
                <a16:creationId xmlns:a16="http://schemas.microsoft.com/office/drawing/2014/main" id="{5D558915-017C-4218-A9F0-9B1AE9819F9E}"/>
              </a:ext>
            </a:extLst>
          </p:cNvPr>
          <p:cNvSpPr/>
          <p:nvPr/>
        </p:nvSpPr>
        <p:spPr>
          <a:xfrm>
            <a:off x="951187" y="2879186"/>
            <a:ext cx="3842485" cy="24594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1">
            <a:extLst>
              <a:ext uri="{FF2B5EF4-FFF2-40B4-BE49-F238E27FC236}">
                <a16:creationId xmlns:a16="http://schemas.microsoft.com/office/drawing/2014/main" id="{3AFD5260-D437-4D87-A820-D4A212FAF430}"/>
              </a:ext>
            </a:extLst>
          </p:cNvPr>
          <p:cNvSpPr txBox="1">
            <a:spLocks/>
          </p:cNvSpPr>
          <p:nvPr/>
        </p:nvSpPr>
        <p:spPr>
          <a:xfrm>
            <a:off x="253934" y="16009"/>
            <a:ext cx="11474771" cy="719052"/>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sz="2000" b="1">
                <a:ln w="0">
                  <a:noFill/>
                </a:ln>
                <a:solidFill>
                  <a:srgbClr val="000000"/>
                </a:solidFill>
                <a:latin typeface="EYInterstate"/>
                <a:cs typeface="Arial"/>
              </a:rPr>
              <a:t>Step 1 of 6: Navigate to the CVMS Provider Portal Home Page</a:t>
            </a:r>
          </a:p>
        </p:txBody>
      </p:sp>
      <p:sp>
        <p:nvSpPr>
          <p:cNvPr id="20" name="Rectangle 19">
            <a:extLst>
              <a:ext uri="{FF2B5EF4-FFF2-40B4-BE49-F238E27FC236}">
                <a16:creationId xmlns:a16="http://schemas.microsoft.com/office/drawing/2014/main" id="{EFE2F205-EBAF-4C41-9339-D6530AC57605}"/>
              </a:ext>
            </a:extLst>
          </p:cNvPr>
          <p:cNvSpPr/>
          <p:nvPr/>
        </p:nvSpPr>
        <p:spPr>
          <a:xfrm>
            <a:off x="9713125" y="4669278"/>
            <a:ext cx="2315761" cy="307777"/>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600"/>
              </a:spcAft>
              <a:buClr>
                <a:srgbClr val="4472C4"/>
              </a:buClr>
              <a:buSzPct val="70000"/>
              <a:buFontTx/>
              <a:buNone/>
              <a:tabLst/>
              <a:defRPr/>
            </a:pPr>
            <a:r>
              <a:rPr kumimoji="0" lang="en-US" sz="1400" b="1" i="0" u="none" strike="noStrike" kern="1200" cap="none" spc="0" normalizeH="0" baseline="0" noProof="0">
                <a:ln>
                  <a:noFill/>
                </a:ln>
                <a:solidFill>
                  <a:srgbClr val="000000"/>
                </a:solidFill>
                <a:effectLst/>
                <a:uLnTx/>
                <a:uFillTx/>
                <a:latin typeface="EYInterstate"/>
                <a:ea typeface="+mn-ea"/>
                <a:cs typeface="+mn-cs"/>
              </a:rPr>
              <a:t>Audience</a:t>
            </a:r>
          </a:p>
        </p:txBody>
      </p:sp>
      <p:sp>
        <p:nvSpPr>
          <p:cNvPr id="21" name="Rectangle 20">
            <a:extLst>
              <a:ext uri="{FF2B5EF4-FFF2-40B4-BE49-F238E27FC236}">
                <a16:creationId xmlns:a16="http://schemas.microsoft.com/office/drawing/2014/main" id="{4E3E8397-FF90-4AE9-A7A8-7ADCE87B97BA}"/>
              </a:ext>
            </a:extLst>
          </p:cNvPr>
          <p:cNvSpPr/>
          <p:nvPr/>
        </p:nvSpPr>
        <p:spPr>
          <a:xfrm>
            <a:off x="9795384" y="5062987"/>
            <a:ext cx="1232453" cy="507602"/>
          </a:xfrm>
          <a:prstGeom prst="rect">
            <a:avLst/>
          </a:prstGeom>
          <a:solidFill>
            <a:srgbClr val="9DC3E6"/>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Provider</a:t>
            </a:r>
          </a:p>
        </p:txBody>
      </p:sp>
      <p:sp>
        <p:nvSpPr>
          <p:cNvPr id="22" name="Rectangle 21">
            <a:extLst>
              <a:ext uri="{FF2B5EF4-FFF2-40B4-BE49-F238E27FC236}">
                <a16:creationId xmlns:a16="http://schemas.microsoft.com/office/drawing/2014/main" id="{77386806-6686-46DB-A2A5-C8443781CF12}"/>
              </a:ext>
            </a:extLst>
          </p:cNvPr>
          <p:cNvSpPr/>
          <p:nvPr/>
        </p:nvSpPr>
        <p:spPr>
          <a:xfrm>
            <a:off x="9795384" y="5738375"/>
            <a:ext cx="1232453" cy="507602"/>
          </a:xfrm>
          <a:prstGeom prst="rect">
            <a:avLst/>
          </a:prstGeom>
          <a:solidFill>
            <a:schemeClr val="accent6">
              <a:lumMod val="20000"/>
              <a:lumOff val="80000"/>
            </a:schemeClr>
          </a:solidFill>
          <a:ln w="6350">
            <a:noFill/>
            <a:miter lim="800000"/>
          </a:ln>
        </p:spPr>
        <p:style>
          <a:lnRef idx="2">
            <a:schemeClr val="accent1">
              <a:shade val="50000"/>
            </a:schemeClr>
          </a:lnRef>
          <a:fillRef idx="1">
            <a:schemeClr val="accent1"/>
          </a:fillRef>
          <a:effectRef idx="0">
            <a:schemeClr val="accent1"/>
          </a:effectRef>
          <a:fontRef idx="minor">
            <a:schemeClr val="lt1"/>
          </a:fontRef>
        </p:style>
        <p:txBody>
          <a:bodyPr lIns="71926" tIns="45720" rIns="91440" bIns="4572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a:ln>
                  <a:noFill/>
                </a:ln>
                <a:solidFill>
                  <a:schemeClr val="tx1"/>
                </a:solidFill>
                <a:effectLst/>
                <a:uLnTx/>
                <a:uFillTx/>
                <a:latin typeface="EYInterstate"/>
                <a:ea typeface="+mn-ea"/>
                <a:cs typeface="+mn-cs"/>
              </a:rPr>
              <a:t>Healthcare Location Manager</a:t>
            </a:r>
          </a:p>
        </p:txBody>
      </p:sp>
    </p:spTree>
    <p:extLst>
      <p:ext uri="{BB962C8B-B14F-4D97-AF65-F5344CB8AC3E}">
        <p14:creationId xmlns:p14="http://schemas.microsoft.com/office/powerpoint/2010/main" val="77565526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4042674D9E715409B97947C644B0284" ma:contentTypeVersion="9" ma:contentTypeDescription="Create a new document." ma:contentTypeScope="" ma:versionID="257d9295cb15689a01eeb123bbfc5ef3">
  <xsd:schema xmlns:xsd="http://www.w3.org/2001/XMLSchema" xmlns:xs="http://www.w3.org/2001/XMLSchema" xmlns:p="http://schemas.microsoft.com/office/2006/metadata/properties" xmlns:ns2="e519310d-fb73-46d5-9f91-9df25b56a055" xmlns:ns3="74d61543-0b61-4671-82ca-38c443c70a24" targetNamespace="http://schemas.microsoft.com/office/2006/metadata/properties" ma:root="true" ma:fieldsID="699ac80c125faf18ce39e9b3d8ae1bbe" ns2:_="" ns3:_="">
    <xsd:import namespace="e519310d-fb73-46d5-9f91-9df25b56a055"/>
    <xsd:import namespace="74d61543-0b61-4671-82ca-38c443c70a2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19310d-fb73-46d5-9f91-9df25b56a05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d61543-0b61-4671-82ca-38c443c70a2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56A4C7F-AF1A-4681-99D4-6B6DB0024014}">
  <ds:schemaRefs>
    <ds:schemaRef ds:uri="http://schemas.microsoft.com/sharepoint/v3/contenttype/forms"/>
  </ds:schemaRefs>
</ds:datastoreItem>
</file>

<file path=customXml/itemProps2.xml><?xml version="1.0" encoding="utf-8"?>
<ds:datastoreItem xmlns:ds="http://schemas.openxmlformats.org/officeDocument/2006/customXml" ds:itemID="{754CD327-3098-4A5F-9A8B-19CDE2F9CD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19310d-fb73-46d5-9f91-9df25b56a055"/>
    <ds:schemaRef ds:uri="74d61543-0b61-4671-82ca-38c443c70a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6AB080-0C3F-4431-8B01-0913CBEE3FE6}">
  <ds:schemaRefs>
    <ds:schemaRef ds:uri="http://purl.org/dc/dcmitype/"/>
    <ds:schemaRef ds:uri="http://schemas.openxmlformats.org/package/2006/metadata/core-properties"/>
    <ds:schemaRef ds:uri="http://schemas.microsoft.com/office/infopath/2007/PartnerControls"/>
    <ds:schemaRef ds:uri="http://www.w3.org/XML/1998/namespace"/>
    <ds:schemaRef ds:uri="http://purl.org/dc/elements/1.1/"/>
    <ds:schemaRef ds:uri="http://schemas.microsoft.com/office/2006/documentManagement/types"/>
    <ds:schemaRef ds:uri="74d61543-0b61-4671-82ca-38c443c70a24"/>
    <ds:schemaRef ds:uri="e519310d-fb73-46d5-9f91-9df25b56a055"/>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office theme</Template>
  <TotalTime>4</TotalTime>
  <Words>1396</Words>
  <Application>Microsoft Office PowerPoint</Application>
  <PresentationFormat>Widescreen</PresentationFormat>
  <Paragraphs>188</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2_office theme</vt:lpstr>
      <vt:lpstr>CVMS Provider Portal Recipient Check-In User Guide</vt:lpstr>
      <vt:lpstr>PowerPoint Presentation</vt:lpstr>
      <vt:lpstr>Table of Contents</vt:lpstr>
      <vt:lpstr>PowerPoint Presentation</vt:lpstr>
      <vt:lpstr>Overview</vt:lpstr>
      <vt:lpstr>Checking In a Recipient in the CVMS Provider Portal</vt:lpstr>
      <vt:lpstr>Key Terms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Cardenas Jaldon, Esther</dc:creator>
  <cp:lastModifiedBy>Troche, Azalea</cp:lastModifiedBy>
  <cp:revision>4</cp:revision>
  <dcterms:created xsi:type="dcterms:W3CDTF">2020-11-09T16:02:13Z</dcterms:created>
  <dcterms:modified xsi:type="dcterms:W3CDTF">2020-12-18T17:06:37Z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0x010100F4042674D9E715409B97947C644B0284</vt:lpwstr>
  </property>
</Properties>
</file>