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7"/>
  </p:notesMasterIdLst>
  <p:sldIdLst>
    <p:sldId id="9040" r:id="rId5"/>
    <p:sldId id="9119" r:id="rId6"/>
    <p:sldId id="9070" r:id="rId7"/>
    <p:sldId id="9071" r:id="rId8"/>
    <p:sldId id="9072" r:id="rId9"/>
    <p:sldId id="9026" r:id="rId10"/>
    <p:sldId id="9077" r:id="rId11"/>
    <p:sldId id="9073" r:id="rId12"/>
    <p:sldId id="9025" r:id="rId13"/>
    <p:sldId id="9076" r:id="rId14"/>
    <p:sldId id="9078" r:id="rId15"/>
    <p:sldId id="9075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ming Liu" initials="GL" lastIdx="1" clrIdx="0">
    <p:extLst>
      <p:ext uri="{19B8F6BF-5375-455C-9EA6-DF929625EA0E}">
        <p15:presenceInfo xmlns:p15="http://schemas.microsoft.com/office/powerpoint/2012/main" userId="S::Geming.Liu@ey.com::866cafa9-c767-4cd3-a69d-57ab2d46b9ad" providerId="AD"/>
      </p:ext>
    </p:extLst>
  </p:cmAuthor>
  <p:cmAuthor id="2" name="kauffman, kevin" initials="kk" lastIdx="19" clrIdx="1">
    <p:extLst>
      <p:ext uri="{19B8F6BF-5375-455C-9EA6-DF929625EA0E}">
        <p15:presenceInfo xmlns:p15="http://schemas.microsoft.com/office/powerpoint/2012/main" userId="S::kevin.kauffman_acn@dhhs.nc.gov::250f7df6-c453-4c2d-a589-6894fdc1da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41F9D-1CBA-4A29-AC09-DD6AA3AE7084}" v="11" dt="2020-12-11T02:43:28.406"/>
    <p1510:client id="{41638991-A439-4621-9092-AB9B5C933B9C}" v="185" dt="2020-12-11T03:10:13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322EC-15DE-4854-88EA-EEE8F2BB41DC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8B72-BEDD-44F4-A2B9-58009FCAC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26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559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5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72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50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02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93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807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988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949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Master" Target="../slideMasters/slideMaster1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DE2C1B-ADD1-44EB-BD83-C6F8614534DF}"/>
              </a:ext>
            </a:extLst>
          </p:cNvPr>
          <p:cNvCxnSpPr>
            <a:cxnSpLocks/>
          </p:cNvCxnSpPr>
          <p:nvPr userDrawn="1"/>
        </p:nvCxnSpPr>
        <p:spPr>
          <a:xfrm flipV="1">
            <a:off x="349185" y="713894"/>
            <a:ext cx="11474771" cy="930"/>
          </a:xfrm>
          <a:prstGeom prst="straightConnector1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Freeform 43">
            <a:extLst>
              <a:ext uri="{FF2B5EF4-FFF2-40B4-BE49-F238E27FC236}">
                <a16:creationId xmlns:a16="http://schemas.microsoft.com/office/drawing/2014/main" id="{43822BC5-C48F-42EC-BD20-EA770B20BB81}"/>
              </a:ext>
            </a:extLst>
          </p:cNvPr>
          <p:cNvSpPr>
            <a:spLocks/>
          </p:cNvSpPr>
          <p:nvPr userDrawn="1"/>
        </p:nvSpPr>
        <p:spPr>
          <a:xfrm rot="5400000">
            <a:off x="6928233" y="3671288"/>
            <a:ext cx="5483425" cy="45719"/>
          </a:xfrm>
          <a:custGeom>
            <a:avLst/>
            <a:gdLst>
              <a:gd name="connsiteX0" fmla="*/ 0 w 11052722"/>
              <a:gd name="connsiteY0" fmla="*/ 0 h 120650"/>
              <a:gd name="connsiteX1" fmla="*/ 10692722 w 11052722"/>
              <a:gd name="connsiteY1" fmla="*/ 0 h 120650"/>
              <a:gd name="connsiteX2" fmla="*/ 10747924 w 11052722"/>
              <a:gd name="connsiteY2" fmla="*/ 0 h 120650"/>
              <a:gd name="connsiteX3" fmla="*/ 10992397 w 11052722"/>
              <a:gd name="connsiteY3" fmla="*/ 0 h 120650"/>
              <a:gd name="connsiteX4" fmla="*/ 11052722 w 11052722"/>
              <a:gd name="connsiteY4" fmla="*/ 60325 h 120650"/>
              <a:gd name="connsiteX5" fmla="*/ 10992397 w 11052722"/>
              <a:gd name="connsiteY5" fmla="*/ 120650 h 120650"/>
              <a:gd name="connsiteX6" fmla="*/ 10747924 w 11052722"/>
              <a:gd name="connsiteY6" fmla="*/ 120650 h 120650"/>
              <a:gd name="connsiteX7" fmla="*/ 10692722 w 11052722"/>
              <a:gd name="connsiteY7" fmla="*/ 120650 h 120650"/>
              <a:gd name="connsiteX8" fmla="*/ 0 w 11052722"/>
              <a:gd name="connsiteY8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2722" h="120650">
                <a:moveTo>
                  <a:pt x="0" y="0"/>
                </a:moveTo>
                <a:lnTo>
                  <a:pt x="10692722" y="0"/>
                </a:lnTo>
                <a:lnTo>
                  <a:pt x="10747924" y="0"/>
                </a:lnTo>
                <a:lnTo>
                  <a:pt x="10992397" y="0"/>
                </a:lnTo>
                <a:lnTo>
                  <a:pt x="11052722" y="60325"/>
                </a:lnTo>
                <a:lnTo>
                  <a:pt x="10992397" y="120650"/>
                </a:lnTo>
                <a:lnTo>
                  <a:pt x="10747924" y="120650"/>
                </a:lnTo>
                <a:lnTo>
                  <a:pt x="10692722" y="120650"/>
                </a:lnTo>
                <a:lnTo>
                  <a:pt x="0" y="1206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8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891C679-9D08-469E-9D05-B412F749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2000" b="1" i="0" dirty="0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defRPr>
            </a:lvl1pPr>
          </a:lstStyle>
          <a:p>
            <a:pPr marL="0" lvl="0" defTabSz="457200"/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FE5639A-994B-4DF4-8CF6-DF1A348C51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6921" y="878820"/>
            <a:ext cx="8815445" cy="3598999"/>
          </a:xfrm>
          <a:prstGeom prst="rect">
            <a:avLst/>
          </a:prstGeom>
        </p:spPr>
        <p:txBody>
          <a:bodyPr vert="horz" wrap="square" lIns="0" tIns="127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600" b="0" i="0" smtClean="0">
                <a:solidFill>
                  <a:srgbClr val="000000"/>
                </a:solidFill>
                <a:latin typeface="EYInterstate"/>
              </a:defRPr>
            </a:lvl1pPr>
            <a:lvl2pPr marL="228600" indent="0">
              <a:buNone/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12065" marR="5080" lvl="0" defTabSz="457200">
              <a:spcAft>
                <a:spcPts val="600"/>
              </a:spcAft>
              <a:tabLst>
                <a:tab pos="241300" algn="l"/>
              </a:tabLst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61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360E6A9-627C-4487-ABC7-23142BA7123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41493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360E6A9-627C-4487-ABC7-23142BA712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FB27D012-A4F8-BA49-A380-23B882DF9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791" y="3870251"/>
            <a:ext cx="3745970" cy="682121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marL="0" indent="0">
              <a:buNone/>
              <a:defRPr>
                <a:latin typeface="+mn-lt"/>
              </a:defRPr>
            </a:lvl1pPr>
          </a:lstStyle>
          <a:p>
            <a:pPr algn="l"/>
            <a:endParaRPr lang="en-US" sz="1400">
              <a:cs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E78BBF4-7326-B24C-8D9C-EA727192798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2" y="4599709"/>
            <a:ext cx="3197561" cy="1765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2F594E-967C-4C7A-9D2F-71BAD7AAC2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3" r="19671"/>
          <a:stretch/>
        </p:blipFill>
        <p:spPr>
          <a:xfrm>
            <a:off x="5633038" y="2259"/>
            <a:ext cx="6558962" cy="63627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129BCE-7AB8-427A-B17C-45612D5C2075}"/>
              </a:ext>
            </a:extLst>
          </p:cNvPr>
          <p:cNvSpPr/>
          <p:nvPr userDrawn="1"/>
        </p:nvSpPr>
        <p:spPr>
          <a:xfrm>
            <a:off x="5633038" y="0"/>
            <a:ext cx="6558962" cy="6364959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BB1A73-F8CA-4636-8FEE-67C82F65B85B}"/>
              </a:ext>
            </a:extLst>
          </p:cNvPr>
          <p:cNvSpPr/>
          <p:nvPr userDrawn="1"/>
        </p:nvSpPr>
        <p:spPr>
          <a:xfrm>
            <a:off x="0" y="6273209"/>
            <a:ext cx="12192000" cy="584791"/>
          </a:xfrm>
          <a:prstGeom prst="rect">
            <a:avLst/>
          </a:prstGeom>
          <a:solidFill>
            <a:srgbClr val="014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NC DHHS COVID-19 Response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8F948B-FD6F-4BF3-9161-A2668C56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31" y="1316057"/>
            <a:ext cx="4873625" cy="1585913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3600" b="1" i="0">
                <a:solidFill>
                  <a:srgbClr val="294158"/>
                </a:solidFill>
                <a:latin typeface="EYInterstate Light"/>
                <a:cs typeface="Times New Roman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34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6">
            <a:extLst>
              <a:ext uri="{FF2B5EF4-FFF2-40B4-BE49-F238E27FC236}">
                <a16:creationId xmlns:a16="http://schemas.microsoft.com/office/drawing/2014/main" id="{7C078F04-0858-47C2-B1C3-DBB69868C94B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 dirty="0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A11BB6-3304-4786-97E7-A56B9BEDB5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  <p:sp>
        <p:nvSpPr>
          <p:cNvPr id="4" name="Title 8">
            <a:extLst>
              <a:ext uri="{FF2B5EF4-FFF2-40B4-BE49-F238E27FC236}">
                <a16:creationId xmlns:a16="http://schemas.microsoft.com/office/drawing/2014/main" id="{BBFD8B02-5ABB-4440-8134-FB99935F2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2000" b="1" i="0" dirty="0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defRPr>
            </a:lvl1pPr>
          </a:lstStyle>
          <a:p>
            <a:pPr marL="0" lvl="0" defTabSz="457200"/>
            <a:r>
              <a:rPr lang="en-US"/>
              <a:t>Click to edit Master title style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4E3743DB-0EE0-402D-BAAC-B442ECB111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6921" y="878820"/>
            <a:ext cx="11371784" cy="3598999"/>
          </a:xfrm>
          <a:prstGeom prst="rect">
            <a:avLst/>
          </a:prstGeom>
        </p:spPr>
        <p:txBody>
          <a:bodyPr vert="horz" wrap="square" lIns="0" tIns="127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600" b="0" i="0" smtClean="0">
                <a:solidFill>
                  <a:srgbClr val="000000"/>
                </a:solidFill>
                <a:latin typeface="EYInterstate"/>
              </a:defRPr>
            </a:lvl1pPr>
            <a:lvl2pPr marL="228600" indent="0">
              <a:buNone/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12065" marR="5080" lvl="0" defTabSz="457200">
              <a:spcAft>
                <a:spcPts val="600"/>
              </a:spcAft>
              <a:tabLst>
                <a:tab pos="241300" algn="l"/>
              </a:tabLst>
            </a:pPr>
            <a:r>
              <a:rPr lang="en-US"/>
              <a:t>Click to edit Master text styles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837183-B8A1-4AFA-BDD9-6D8D203312AE}"/>
              </a:ext>
            </a:extLst>
          </p:cNvPr>
          <p:cNvCxnSpPr>
            <a:cxnSpLocks/>
          </p:cNvCxnSpPr>
          <p:nvPr userDrawn="1"/>
        </p:nvCxnSpPr>
        <p:spPr>
          <a:xfrm flipV="1">
            <a:off x="349185" y="713894"/>
            <a:ext cx="11474771" cy="930"/>
          </a:xfrm>
          <a:prstGeom prst="straightConnector1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2648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6">
            <a:extLst>
              <a:ext uri="{FF2B5EF4-FFF2-40B4-BE49-F238E27FC236}">
                <a16:creationId xmlns:a16="http://schemas.microsoft.com/office/drawing/2014/main" id="{7C078F04-0858-47C2-B1C3-DBB69868C94B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 dirty="0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A11BB6-3304-4786-97E7-A56B9BEDB5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DD0243-E01C-44C4-A0DB-7A16FB3C72EA}"/>
              </a:ext>
            </a:extLst>
          </p:cNvPr>
          <p:cNvSpPr/>
          <p:nvPr userDrawn="1"/>
        </p:nvSpPr>
        <p:spPr>
          <a:xfrm>
            <a:off x="0" y="-1"/>
            <a:ext cx="12192000" cy="6115050"/>
          </a:xfrm>
          <a:prstGeom prst="rect">
            <a:avLst/>
          </a:prstGeom>
          <a:solidFill>
            <a:srgbClr val="64646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6E52AB2-C503-45BB-896A-3291700F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523" y="2734358"/>
            <a:ext cx="8261108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3600" b="1" i="0" dirty="0">
                <a:solidFill>
                  <a:srgbClr val="FFFFFF"/>
                </a:solidFill>
                <a:latin typeface="EYInterstate" panose="02000503020000020004"/>
                <a:ea typeface="+mn-ea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3E8B990D-35F8-489F-AB5F-508BF94971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4523" y="3429000"/>
            <a:ext cx="8261108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2800" b="0" i="0" dirty="0" smtClean="0">
                <a:solidFill>
                  <a:srgbClr val="FFFFFF"/>
                </a:solidFill>
                <a:latin typeface="EYInterstate" panose="02000503020000020004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024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6">
            <a:extLst>
              <a:ext uri="{FF2B5EF4-FFF2-40B4-BE49-F238E27FC236}">
                <a16:creationId xmlns:a16="http://schemas.microsoft.com/office/drawing/2014/main" id="{7C078F04-0858-47C2-B1C3-DBB69868C94B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 dirty="0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A11BB6-3304-4786-97E7-A56B9BEDB5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7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3D1E28-842D-48A5-BD87-D7F26FFC1AF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  <p:sp>
        <p:nvSpPr>
          <p:cNvPr id="8" name="Holder 6">
            <a:extLst>
              <a:ext uri="{FF2B5EF4-FFF2-40B4-BE49-F238E27FC236}">
                <a16:creationId xmlns:a16="http://schemas.microsoft.com/office/drawing/2014/main" id="{4910378C-EB16-4E86-8780-3EE9D517A147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 dirty="0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3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6.png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help.salesforce.com/articleView?id=getstart_browsers_sfx.htm&amp;type=5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mailto:CVMS-Help@dhhs.nc.gov" TargetMode="External"/><Relationship Id="rId12" Type="http://schemas.openxmlformats.org/officeDocument/2006/relationships/image" Target="../media/image20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.e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8.png"/><Relationship Id="rId4" Type="http://schemas.openxmlformats.org/officeDocument/2006/relationships/notesSlide" Target="../notesSlides/notesSlide11.xml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VMS-Help@dhhs.nc.gov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9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sv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4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5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F47A66F-7D6D-6042-A4EB-AF4CAEA86D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algn="l"/>
            <a:r>
              <a:rPr lang="en-US" sz="1600" dirty="0">
                <a:latin typeface="EYInterstate" panose="02000503020000020004" pitchFamily="2" charset="0"/>
                <a:cs typeface="Calibri"/>
              </a:rPr>
              <a:t>Version 1.0</a:t>
            </a:r>
          </a:p>
          <a:p>
            <a:pPr algn="l"/>
            <a:r>
              <a:rPr lang="en-US" sz="1600" dirty="0">
                <a:latin typeface="EYInterstate" panose="02000503020000020004" pitchFamily="2" charset="0"/>
                <a:cs typeface="Calibri"/>
              </a:rPr>
              <a:t>December 10, 2020</a:t>
            </a:r>
            <a:endParaRPr lang="en-US" sz="1600" dirty="0">
              <a:latin typeface="EYInterstate" panose="0200050302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0BD3B-220C-784F-A2E2-B8BF525A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31" y="1316057"/>
            <a:ext cx="5231869" cy="1585913"/>
          </a:xfrm>
        </p:spPr>
        <p:txBody>
          <a:bodyPr lIns="91440" tIns="45720" rIns="91440" bIns="45720" anchor="ctr">
            <a:normAutofit fontScale="90000"/>
          </a:bodyPr>
          <a:lstStyle/>
          <a:p>
            <a:r>
              <a:rPr lang="en-US" sz="4000" b="1" dirty="0">
                <a:solidFill>
                  <a:srgbClr val="294158"/>
                </a:solidFill>
                <a:latin typeface="EYInterstate Light"/>
                <a:cs typeface="Times New Roman"/>
              </a:rPr>
              <a:t>CVMS Provider Portal Viewing Proof of Vaccination User Guide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23C3761-22F5-CA44-A519-D3DF7B18CD73}"/>
              </a:ext>
            </a:extLst>
          </p:cNvPr>
          <p:cNvSpPr txBox="1">
            <a:spLocks/>
          </p:cNvSpPr>
          <p:nvPr/>
        </p:nvSpPr>
        <p:spPr>
          <a:xfrm>
            <a:off x="406931" y="2767262"/>
            <a:ext cx="4874682" cy="1252783"/>
          </a:xfrm>
        </p:spPr>
        <p:txBody>
          <a:bodyPr anchor="ctr">
            <a:normAutofit/>
          </a:bodyPr>
          <a:lstStyle>
            <a:lvl1pPr algn="ctr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3943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9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Step 3 of 3: View the Proof of </a:t>
            </a:r>
            <a:r>
              <a:rPr kumimoji="0" lang="en-US" sz="2000" b="1" i="0" u="none" strike="noStrike" kern="1200" cap="none" spc="0" normalizeH="0" baseline="0" noProof="0" dirty="0">
                <a:ln w="0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Vaccination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362634" y="796747"/>
            <a:ext cx="8795234" cy="110825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After clicking the URL,</a:t>
            </a:r>
            <a:r>
              <a:rPr kumimoji="0" lang="en-US" sz="1600" i="0" u="none" strike="noStrike" kern="1200" cap="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Proof of </a:t>
            </a:r>
            <a:r>
              <a:rPr kumimoji="0" lang="en-US" sz="16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EYInterstate"/>
                <a:ea typeface="+mn-ea"/>
                <a:cs typeface="+mn-cs"/>
              </a:rPr>
              <a:t>Vaccination</a:t>
            </a:r>
            <a:r>
              <a:rPr kumimoji="0" lang="en-US" sz="1600" b="1" i="0" u="none" strike="noStrike" kern="1200" cap="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opens in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 a new tab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If needed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, you may print the Proof of </a:t>
            </a:r>
            <a:r>
              <a:rPr lang="en-US" sz="1600" dirty="0">
                <a:latin typeface="EYInterstate"/>
              </a:rPr>
              <a:t>Vaccination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 using your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browser’s print option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Proof of </a:t>
            </a:r>
            <a:r>
              <a:rPr lang="en-US" sz="1600" dirty="0">
                <a:latin typeface="EYInterstate"/>
              </a:rPr>
              <a:t>Vaccination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 indicates if a recipient requires additional doses and when</a:t>
            </a:r>
            <a:endParaRPr kumimoji="0" lang="en-US" sz="1600" b="1" i="0" u="none" strike="noStrike" kern="1200" cap="all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65F62C-DE0B-44E6-98FC-2AA4F26DA0F2}"/>
              </a:ext>
            </a:extLst>
          </p:cNvPr>
          <p:cNvSpPr/>
          <p:nvPr/>
        </p:nvSpPr>
        <p:spPr>
          <a:xfrm>
            <a:off x="9713125" y="432203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B77A60-A364-4BD6-8CF4-50539DEC06FA}"/>
              </a:ext>
            </a:extLst>
          </p:cNvPr>
          <p:cNvSpPr/>
          <p:nvPr/>
        </p:nvSpPr>
        <p:spPr>
          <a:xfrm>
            <a:off x="9793509" y="4629812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C8F72D-88F9-4BB0-A0B9-EB76B923BA1D}"/>
              </a:ext>
            </a:extLst>
          </p:cNvPr>
          <p:cNvSpPr txBox="1"/>
          <p:nvPr/>
        </p:nvSpPr>
        <p:spPr>
          <a:xfrm>
            <a:off x="9795384" y="1436337"/>
            <a:ext cx="2096345" cy="72327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View and print proof of vaccination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950272-BBD2-45DE-97AC-66E500FE3874}"/>
              </a:ext>
            </a:extLst>
          </p:cNvPr>
          <p:cNvSpPr txBox="1"/>
          <p:nvPr/>
        </p:nvSpPr>
        <p:spPr>
          <a:xfrm>
            <a:off x="9784801" y="2879186"/>
            <a:ext cx="1946503" cy="11541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You may print the proof of vaccination using your browser's print option if needed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E5DD784-D8D6-484B-84F4-0728078A92AB}"/>
              </a:ext>
            </a:extLst>
          </p:cNvPr>
          <p:cNvGrpSpPr/>
          <p:nvPr/>
        </p:nvGrpSpPr>
        <p:grpSpPr>
          <a:xfrm>
            <a:off x="825394" y="2073887"/>
            <a:ext cx="7908041" cy="4157105"/>
            <a:chOff x="806928" y="2070695"/>
            <a:chExt cx="8185571" cy="431187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0958E53-3A44-4596-93AA-A8A1B6E67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6928" y="2070695"/>
              <a:ext cx="8185571" cy="4311872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C164126-CD7F-4098-86B4-8CCE1824D093}"/>
                </a:ext>
              </a:extLst>
            </p:cNvPr>
            <p:cNvSpPr/>
            <p:nvPr/>
          </p:nvSpPr>
          <p:spPr>
            <a:xfrm>
              <a:off x="3470307" y="4233119"/>
              <a:ext cx="3758609" cy="47707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4F364D8-3C23-4772-A874-18E8C4484005}"/>
              </a:ext>
            </a:extLst>
          </p:cNvPr>
          <p:cNvSpPr/>
          <p:nvPr/>
        </p:nvSpPr>
        <p:spPr>
          <a:xfrm>
            <a:off x="9793509" y="5305200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404647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864523" y="2734358"/>
            <a:ext cx="2016899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latin typeface="EYInterstate"/>
              </a:rPr>
              <a:t>Appendix</a:t>
            </a:r>
            <a:endParaRPr lang="en-US" sz="2400" b="1" dirty="0">
              <a:solidFill>
                <a:schemeClr val="bg1"/>
              </a:solidFill>
              <a:latin typeface="EYInterstate"/>
            </a:endParaRPr>
          </a:p>
        </p:txBody>
      </p:sp>
    </p:spTree>
    <p:extLst>
      <p:ext uri="{BB962C8B-B14F-4D97-AF65-F5344CB8AC3E}">
        <p14:creationId xmlns:p14="http://schemas.microsoft.com/office/powerpoint/2010/main" val="126026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Additional Notes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07743" y="833500"/>
            <a:ext cx="10947829" cy="47936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EYInterstate" panose="02000503020000020004"/>
              </a:rPr>
              <a:t>Key Items: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b="1" dirty="0">
                <a:solidFill>
                  <a:schemeClr val="accent1"/>
                </a:solidFill>
                <a:latin typeface="EYInterstate" panose="02000503020000020004"/>
              </a:rPr>
              <a:t>Hyperlink</a:t>
            </a:r>
            <a:r>
              <a:rPr lang="en-US" sz="1600" dirty="0">
                <a:latin typeface="EYInterstate" panose="02000503020000020004"/>
              </a:rPr>
              <a:t>s appear as light blue and will provide additional information or navigation.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b="1" dirty="0">
                <a:solidFill>
                  <a:srgbClr val="FF0000"/>
                </a:solidFill>
                <a:latin typeface="EYInterstate" panose="02000503020000020004"/>
              </a:rPr>
              <a:t>* Asterisks </a:t>
            </a:r>
            <a:r>
              <a:rPr lang="en-US" sz="1600" dirty="0">
                <a:latin typeface="EYInterstate"/>
              </a:rPr>
              <a:t>are used to denote required information.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dirty="0">
                <a:latin typeface="EYInterstate"/>
              </a:rPr>
              <a:t>    A Toggle can be clicked to see selectable options.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dirty="0">
                <a:latin typeface="EYInterstate"/>
              </a:rPr>
              <a:t>      A Pen can be clicked to make edits to the field.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dirty="0">
                <a:latin typeface="EYInterstate"/>
              </a:rPr>
              <a:t>                    Navigation Buttons can be clicked on to progress to the “next” or the “previous” step in a task.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dirty="0">
                <a:latin typeface="EYInterstate"/>
              </a:rPr>
              <a:t>             A Pause button can be clicked if you wish to step away / and return to your form later. You will be prompted to review your previously entered data upon your return/ login. </a:t>
            </a: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Contact Information: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>
                <a:latin typeface="EYInterstate" panose="02000503020000020004"/>
              </a:rPr>
              <a:t>All questions should be directed to </a:t>
            </a:r>
            <a:r>
              <a:rPr lang="en-US" sz="1600" u="sng" dirty="0">
                <a:latin typeface="EYInterstate" panose="02000503020000020004"/>
                <a:hlinkClick r:id="rId7" tooltip="mailto:cvms-help@dhhs.nc.gov"/>
              </a:rPr>
              <a:t>CVMS-Help@dhhs.nc.gov</a:t>
            </a:r>
            <a:r>
              <a:rPr lang="en-US" sz="1600" dirty="0">
                <a:latin typeface="EYInterstate" panose="02000503020000020004"/>
              </a:rPr>
              <a:t>.</a:t>
            </a: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/>
              </a:rPr>
              <a:t>Supported Web Browsers: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EYInterstate" panose="02000503020000020004"/>
              </a:rPr>
              <a:t>Please use the latest version of Chrome, Firefox or Safari to use this tool.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EYInterstate" panose="02000503020000020004"/>
                <a:hlinkClick r:id="rId8"/>
              </a:rPr>
              <a:t>https://help.salesforce.com/articleView?id=getstart_browsers_sfx.htm&amp;type=5</a:t>
            </a:r>
            <a:endParaRPr lang="en-US" sz="1600" dirty="0">
              <a:latin typeface="EYInterstate" panose="020005030200000200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EYInterstate" panose="02000503020000020004"/>
              </a:rPr>
              <a:t>Note, Internet Explorer and Edge (Non-Chromium) will not be supported beginning January 2021.</a:t>
            </a:r>
          </a:p>
        </p:txBody>
      </p:sp>
      <p:pic>
        <p:nvPicPr>
          <p:cNvPr id="97287" name="Picture 7">
            <a:extLst>
              <a:ext uri="{FF2B5EF4-FFF2-40B4-BE49-F238E27FC236}">
                <a16:creationId xmlns:a16="http://schemas.microsoft.com/office/drawing/2014/main" id="{CCCF4E5D-3184-49FC-9E62-CC09501B9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0" y="2097265"/>
            <a:ext cx="2286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9" name="Picture 9">
            <a:extLst>
              <a:ext uri="{FF2B5EF4-FFF2-40B4-BE49-F238E27FC236}">
                <a16:creationId xmlns:a16="http://schemas.microsoft.com/office/drawing/2014/main" id="{95617E9A-A4AE-4218-AB53-3324D03B1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" y="2491779"/>
            <a:ext cx="2286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91" name="Picture 11">
            <a:extLst>
              <a:ext uri="{FF2B5EF4-FFF2-40B4-BE49-F238E27FC236}">
                <a16:creationId xmlns:a16="http://schemas.microsoft.com/office/drawing/2014/main" id="{14DD0EEB-28CE-40DF-9939-E128F6EAC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18" y="2824711"/>
            <a:ext cx="995964" cy="26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93" name="Picture 13">
            <a:extLst>
              <a:ext uri="{FF2B5EF4-FFF2-40B4-BE49-F238E27FC236}">
                <a16:creationId xmlns:a16="http://schemas.microsoft.com/office/drawing/2014/main" id="{5EDB2E5A-8343-444C-BC13-7F05B70D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19" y="3200175"/>
            <a:ext cx="550155" cy="2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8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FEE66-61A5-4F9D-95B9-7DA490811A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52538"/>
            <a:ext cx="10515600" cy="4352925"/>
          </a:xfrm>
          <a:prstGeom prst="rect">
            <a:avLst/>
          </a:prstGeom>
          <a:ln w="38100">
            <a:solidFill>
              <a:srgbClr val="FFC000"/>
            </a:solidFill>
            <a:prstDash val="lgDash"/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sz="3200" dirty="0"/>
              <a:t>If you have any questions, please submit all inquiries to: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3200" u="sng" dirty="0">
                <a:hlinkClick r:id="rId2" tooltip="mailto:cvms-help@dhhs.nc.gov"/>
              </a:rPr>
              <a:t>CVMS-Help@dhhs.nc.gov</a:t>
            </a:r>
            <a:endParaRPr lang="en-US" sz="3200" dirty="0"/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3143FE0E-9341-4391-87DE-2BBCC8B801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6547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86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FF54C1-93B7-4C4C-B4FA-35FE39F7C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46523"/>
              </p:ext>
            </p:extLst>
          </p:nvPr>
        </p:nvGraphicFramePr>
        <p:xfrm>
          <a:off x="406400" y="2134161"/>
          <a:ext cx="11379200" cy="1465874"/>
        </p:xfrm>
        <a:graphic>
          <a:graphicData uri="http://schemas.openxmlformats.org/drawingml/2006/table">
            <a:tbl>
              <a:tblPr firstRow="1" bandRow="1"/>
              <a:tblGrid>
                <a:gridCol w="924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457200" rtl="0" eaLnBrk="1" latinLnBrk="0" hangingPunct="1"/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EYInterstate"/>
                          <a:ea typeface="+mn-ea"/>
                          <a:cs typeface="+mn-cs"/>
                        </a:rPr>
                        <a:t>Proof of Vaccination Overview and Process</a:t>
                      </a: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lvl="1" algn="r"/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4 – 6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043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EYInterstate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r"/>
                      <a:endParaRPr lang="en-US" sz="11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515071"/>
                  </a:ext>
                </a:extLst>
              </a:tr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EYInterstate"/>
                        </a:rPr>
                        <a:t>Locate Proof of Vaccination </a:t>
                      </a: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7 - 10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043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EYInterstate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endParaRPr lang="en-US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YInterstate" panose="02000503020000020004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150173"/>
                  </a:ext>
                </a:extLst>
              </a:tr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EYInterstate"/>
                        </a:rPr>
                        <a:t>Appendix</a:t>
                      </a:r>
                    </a:p>
                  </a:txBody>
                  <a:tcPr marL="121920" marR="12192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11 - 12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 dirty="0">
                        <a:latin typeface="EYInterstate"/>
                      </a:endParaRPr>
                    </a:p>
                  </a:txBody>
                  <a:tcPr marL="121920" marR="12192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endParaRPr lang="en-US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YInterstate" panose="02000503020000020004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9E304FB-DFB7-4012-966D-EDB84A93F823}"/>
              </a:ext>
            </a:extLst>
          </p:cNvPr>
          <p:cNvSpPr txBox="1"/>
          <p:nvPr/>
        </p:nvSpPr>
        <p:spPr>
          <a:xfrm>
            <a:off x="11229766" y="1845908"/>
            <a:ext cx="594189" cy="28732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Pages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F0131A9-8AF0-4C08-871E-7BAAB6C8D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34" y="16009"/>
            <a:ext cx="11474771" cy="719052"/>
          </a:xfrm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12327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864523" y="2734358"/>
            <a:ext cx="3672672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latin typeface="EYInterstate"/>
              </a:rPr>
              <a:t>Process Overview</a:t>
            </a:r>
            <a:endParaRPr lang="en-US" sz="2400" b="1" dirty="0">
              <a:solidFill>
                <a:schemeClr val="bg1"/>
              </a:solidFill>
              <a:latin typeface="EYInterstate"/>
            </a:endParaRPr>
          </a:p>
        </p:txBody>
      </p:sp>
    </p:spTree>
    <p:extLst>
      <p:ext uri="{BB962C8B-B14F-4D97-AF65-F5344CB8AC3E}">
        <p14:creationId xmlns:p14="http://schemas.microsoft.com/office/powerpoint/2010/main" val="45064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EE0901A-6C7E-4CB6-B96B-1CF3FBEB6E3D}"/>
              </a:ext>
            </a:extLst>
          </p:cNvPr>
          <p:cNvSpPr txBox="1"/>
          <p:nvPr/>
        </p:nvSpPr>
        <p:spPr>
          <a:xfrm>
            <a:off x="6819469" y="887135"/>
            <a:ext cx="5023347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latin typeface="EYInterstate" panose="02000503020000020004"/>
              </a:rPr>
              <a:t>The </a:t>
            </a:r>
            <a:r>
              <a:rPr lang="en-US" sz="1600" b="1" dirty="0">
                <a:latin typeface="EYInterstate" panose="02000503020000020004"/>
              </a:rPr>
              <a:t>COVID-19 Proof of Vaccination </a:t>
            </a:r>
            <a:r>
              <a:rPr lang="en-US" sz="1600" dirty="0">
                <a:latin typeface="EYInterstate" panose="02000503020000020004"/>
              </a:rPr>
              <a:t>serves as verification of the COVID-19 vaccine dose(s) the recipient has received. 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latin typeface="EYInterstate" panose="02000503020000020004"/>
              </a:rPr>
              <a:t>In addition to indicating the number of COVID-19 vaccine doses a recipient has received, it will also indicate the number of doses that may still be required.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EYInterstate" panose="02000503020000020004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latin typeface="EYInterstate" panose="02000503020000020004"/>
              </a:rPr>
              <a:t>This guide is intended for the </a:t>
            </a:r>
            <a:r>
              <a:rPr lang="en-US" sz="1600" b="1" dirty="0">
                <a:latin typeface="EYInterstate" panose="02000503020000020004"/>
              </a:rPr>
              <a:t>Healthcare Location Manager </a:t>
            </a:r>
            <a:r>
              <a:rPr lang="en-US" sz="1600" dirty="0">
                <a:latin typeface="EYInterstate" panose="02000503020000020004"/>
              </a:rPr>
              <a:t>and </a:t>
            </a:r>
            <a:r>
              <a:rPr lang="en-US" sz="1600" b="1" dirty="0">
                <a:latin typeface="EYInterstate" panose="02000503020000020004"/>
              </a:rPr>
              <a:t>Healthcare Provider </a:t>
            </a:r>
            <a:r>
              <a:rPr lang="en-US" sz="1600" dirty="0">
                <a:latin typeface="EYInterstate" panose="02000503020000020004"/>
              </a:rPr>
              <a:t>profiles.</a:t>
            </a:r>
            <a:endParaRPr lang="en-US" sz="1600" b="1" dirty="0">
              <a:latin typeface="EYInterstate" panose="02000503020000020004"/>
            </a:endParaRPr>
          </a:p>
          <a:p>
            <a:pPr>
              <a:spcAft>
                <a:spcPts val="600"/>
              </a:spcAft>
            </a:pPr>
            <a:endParaRPr lang="en-US" sz="1600" dirty="0">
              <a:latin typeface="EYInterstate" panose="02000503020000020004"/>
            </a:endParaRPr>
          </a:p>
          <a:p>
            <a:pPr>
              <a:spcAft>
                <a:spcPts val="600"/>
              </a:spcAft>
            </a:pPr>
            <a:r>
              <a:rPr lang="en-US" sz="1600" i="1" dirty="0">
                <a:latin typeface="EYInterstate" panose="02000503020000020004"/>
              </a:rPr>
              <a:t>Note that recipients may access their Proof of Vaccination in the CVMS Recipient Portal.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EYInterstate" panose="02000503020000020004"/>
            </a:endParaRPr>
          </a:p>
          <a:p>
            <a:r>
              <a:rPr lang="en-US" sz="1600" i="1" dirty="0">
                <a:latin typeface="EYInterstate" panose="02000503020000020004"/>
              </a:rPr>
              <a:t>Additionally, you will need to: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EYInterstate" panose="02000503020000020004"/>
              </a:rPr>
              <a:t>Use the latest version of Chrome, Firefox, or Safari (Internet Explore will </a:t>
            </a:r>
            <a:r>
              <a:rPr lang="en-US" sz="1600" i="1" dirty="0">
                <a:latin typeface="EYInterstate" panose="02000503020000020004"/>
              </a:rPr>
              <a:t>not</a:t>
            </a:r>
            <a:r>
              <a:rPr lang="en-US" sz="1600" dirty="0">
                <a:latin typeface="EYInterstate" panose="02000503020000020004"/>
              </a:rPr>
              <a:t> be supported), and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EYInterstate" panose="02000503020000020004"/>
              </a:rPr>
              <a:t>Log into your CVMS account</a:t>
            </a:r>
          </a:p>
          <a:p>
            <a:endParaRPr lang="en-US" sz="1600" dirty="0">
              <a:latin typeface="EYInterstate" panose="02000503020000020004"/>
            </a:endParaRPr>
          </a:p>
          <a:p>
            <a:r>
              <a:rPr lang="en-US" sz="1600" b="1" dirty="0">
                <a:latin typeface="EYInterstate" panose="02000503020000020004"/>
              </a:rPr>
              <a:t>Now, let’s get started!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EYInterstate" panose="02000503020000020004"/>
            </a:endParaRP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DF81F24B-B8C3-4E90-8683-CB627F2C8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4" y="966123"/>
            <a:ext cx="6253694" cy="249678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CD42E4D6-F368-479E-8BC1-E474EDBC6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34" y="16009"/>
            <a:ext cx="11474771" cy="719052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64368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2EE1F09-765C-4E5C-9225-00A19198E844}"/>
              </a:ext>
            </a:extLst>
          </p:cNvPr>
          <p:cNvCxnSpPr>
            <a:cxnSpLocks/>
          </p:cNvCxnSpPr>
          <p:nvPr/>
        </p:nvCxnSpPr>
        <p:spPr>
          <a:xfrm>
            <a:off x="967815" y="2108412"/>
            <a:ext cx="0" cy="273370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  <a:tailEnd type="none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133911-95B7-4FA4-953E-D6926D880B91}"/>
              </a:ext>
            </a:extLst>
          </p:cNvPr>
          <p:cNvGrpSpPr/>
          <p:nvPr/>
        </p:nvGrpSpPr>
        <p:grpSpPr>
          <a:xfrm>
            <a:off x="271661" y="4016298"/>
            <a:ext cx="1376607" cy="1011064"/>
            <a:chOff x="261650" y="2451343"/>
            <a:chExt cx="1376607" cy="1011064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C27A1063-7CA7-4451-8B83-BFDD7B557431}"/>
                </a:ext>
              </a:extLst>
            </p:cNvPr>
            <p:cNvSpPr/>
            <p:nvPr/>
          </p:nvSpPr>
          <p:spPr>
            <a:xfrm>
              <a:off x="261650" y="2451343"/>
              <a:ext cx="1376607" cy="962167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9525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B7D9E1A-0E6C-4477-BF0B-DF9839826204}"/>
                </a:ext>
              </a:extLst>
            </p:cNvPr>
            <p:cNvSpPr/>
            <p:nvPr/>
          </p:nvSpPr>
          <p:spPr>
            <a:xfrm>
              <a:off x="389594" y="2877632"/>
              <a:ext cx="115288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Number of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Doses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3D01BBB-32AF-4CD9-81A9-72BEAA33BCF2}"/>
              </a:ext>
            </a:extLst>
          </p:cNvPr>
          <p:cNvGrpSpPr/>
          <p:nvPr/>
        </p:nvGrpSpPr>
        <p:grpSpPr>
          <a:xfrm>
            <a:off x="287742" y="1696370"/>
            <a:ext cx="1376607" cy="996817"/>
            <a:chOff x="248980" y="1279122"/>
            <a:chExt cx="1376607" cy="996817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99163E59-8962-46A2-8270-0FF47C17AA1D}"/>
                </a:ext>
              </a:extLst>
            </p:cNvPr>
            <p:cNvSpPr/>
            <p:nvPr/>
          </p:nvSpPr>
          <p:spPr>
            <a:xfrm>
              <a:off x="248980" y="1279122"/>
              <a:ext cx="1376607" cy="996817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9525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075A5CD-6758-4113-999C-1C4A49A0749B}"/>
                </a:ext>
              </a:extLst>
            </p:cNvPr>
            <p:cNvSpPr/>
            <p:nvPr/>
          </p:nvSpPr>
          <p:spPr>
            <a:xfrm>
              <a:off x="342799" y="1691164"/>
              <a:ext cx="12667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anose="020B0604020202020204" pitchFamily="34" charset="0"/>
                </a:rPr>
                <a:t>Proof of Vaccination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882F26B-05CC-4868-8CBC-5173D041CF0C}"/>
              </a:ext>
            </a:extLst>
          </p:cNvPr>
          <p:cNvGrpSpPr/>
          <p:nvPr/>
        </p:nvGrpSpPr>
        <p:grpSpPr>
          <a:xfrm>
            <a:off x="1883026" y="1691858"/>
            <a:ext cx="10013764" cy="1005840"/>
            <a:chOff x="1883026" y="1680126"/>
            <a:chExt cx="10013764" cy="100584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62F7B07-6FB6-47F7-979F-3963BA30768A}"/>
                </a:ext>
              </a:extLst>
            </p:cNvPr>
            <p:cNvSpPr/>
            <p:nvPr/>
          </p:nvSpPr>
          <p:spPr>
            <a:xfrm>
              <a:off x="1883026" y="1680126"/>
              <a:ext cx="10013764" cy="1005840"/>
            </a:xfrm>
            <a:prstGeom prst="rect">
              <a:avLst/>
            </a:prstGeom>
            <a:solidFill>
              <a:srgbClr val="EAEAEA"/>
            </a:solidFill>
            <a:ln w="12700" cap="flat" cmpd="sng" algn="ctr">
              <a:solidFill>
                <a:srgbClr val="EAEAEA"/>
              </a:solidFill>
              <a:prstDash val="solid"/>
              <a:miter lim="800000"/>
            </a:ln>
            <a:effectLst/>
          </p:spPr>
          <p:txBody>
            <a:bodyPr tIns="0" rIns="0" bIns="0" rtlCol="0" anchor="ctr"/>
            <a:lstStyle/>
            <a:p>
              <a:pPr>
                <a:defRPr/>
              </a:pPr>
              <a:endParaRPr lang="en-US" sz="1200" kern="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123DFFE-E0EE-4E1C-9675-6B4340B4D848}"/>
                </a:ext>
              </a:extLst>
            </p:cNvPr>
            <p:cNvSpPr/>
            <p:nvPr/>
          </p:nvSpPr>
          <p:spPr>
            <a:xfrm>
              <a:off x="1953132" y="1903289"/>
              <a:ext cx="9844239" cy="646331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00"/>
                  </a:solidFill>
                  <a:cs typeface="Calibri"/>
                </a:rPr>
                <a:t>Proof of Vaccination is a document provided by NC DHHS to confirm that a vaccine recipient has received COVID-19 vaccines.</a:t>
              </a:r>
              <a:endParaRPr lang="en-US" sz="1200" kern="0" dirty="0">
                <a:solidFill>
                  <a:prstClr val="black"/>
                </a:solidFill>
                <a:cs typeface="Calibri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23697C6-7677-461C-8756-6DA2116F5E2B}"/>
              </a:ext>
            </a:extLst>
          </p:cNvPr>
          <p:cNvGrpSpPr/>
          <p:nvPr/>
        </p:nvGrpSpPr>
        <p:grpSpPr>
          <a:xfrm>
            <a:off x="1883026" y="3972625"/>
            <a:ext cx="10013764" cy="1005840"/>
            <a:chOff x="1883026" y="3972625"/>
            <a:chExt cx="10013764" cy="100584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BB87229-FF66-48AE-B672-9A25B951E67C}"/>
                </a:ext>
              </a:extLst>
            </p:cNvPr>
            <p:cNvSpPr/>
            <p:nvPr/>
          </p:nvSpPr>
          <p:spPr>
            <a:xfrm>
              <a:off x="1883026" y="3972625"/>
              <a:ext cx="10013764" cy="1005840"/>
            </a:xfrm>
            <a:prstGeom prst="rect">
              <a:avLst/>
            </a:prstGeom>
            <a:solidFill>
              <a:srgbClr val="EAEAEA"/>
            </a:solidFill>
            <a:ln w="12700" cap="flat" cmpd="sng" algn="ctr">
              <a:solidFill>
                <a:srgbClr val="EAEAEA"/>
              </a:solidFill>
              <a:prstDash val="solid"/>
              <a:miter lim="800000"/>
            </a:ln>
            <a:effectLst/>
          </p:spPr>
          <p:txBody>
            <a:bodyPr tIns="0" rIns="0" bIns="0" rtlCol="0" anchor="ctr"/>
            <a:lstStyle/>
            <a:p>
              <a:pPr>
                <a:defRPr/>
              </a:pPr>
              <a:endParaRPr lang="en-US" kern="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B13806-DBA9-47BC-8F79-AAE72A2B97DF}"/>
                </a:ext>
              </a:extLst>
            </p:cNvPr>
            <p:cNvSpPr/>
            <p:nvPr/>
          </p:nvSpPr>
          <p:spPr>
            <a:xfrm>
              <a:off x="1953132" y="4195788"/>
              <a:ext cx="9844239" cy="646331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>
                <a:defRPr/>
              </a:pPr>
              <a:r>
                <a:rPr lang="en-US" kern="0" dirty="0">
                  <a:solidFill>
                    <a:srgbClr val="000000"/>
                  </a:solidFill>
                  <a:cs typeface="Calibri"/>
                </a:rPr>
                <a:t>Number of doses indicates the number of vaccine doses that an individual has received. For COVID-19 vaccines, the number of doses received by a vaccine recipient could be one or two.</a:t>
              </a:r>
              <a:endParaRPr lang="en-US" kern="0" dirty="0">
                <a:solidFill>
                  <a:prstClr val="black"/>
                </a:solidFill>
                <a:cs typeface="Calibri"/>
              </a:endParaRPr>
            </a:p>
          </p:txBody>
        </p:sp>
      </p:grpSp>
      <p:pic>
        <p:nvPicPr>
          <p:cNvPr id="10" name="Graphic 9" descr="Document">
            <a:extLst>
              <a:ext uri="{FF2B5EF4-FFF2-40B4-BE49-F238E27FC236}">
                <a16:creationId xmlns:a16="http://schemas.microsoft.com/office/drawing/2014/main" id="{D0FD6E7A-72EB-4FB3-9AA5-42FF268FFB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445" y="1759015"/>
            <a:ext cx="457200" cy="457200"/>
          </a:xfrm>
          <a:prstGeom prst="rect">
            <a:avLst/>
          </a:prstGeom>
        </p:spPr>
      </p:pic>
      <p:pic>
        <p:nvPicPr>
          <p:cNvPr id="65" name="Graphic 64" descr="Needle">
            <a:extLst>
              <a:ext uri="{FF2B5EF4-FFF2-40B4-BE49-F238E27FC236}">
                <a16:creationId xmlns:a16="http://schemas.microsoft.com/office/drawing/2014/main" id="{8367CEDA-1D18-44D8-81FA-CD91B819C0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0990" y="4041895"/>
            <a:ext cx="433650" cy="4336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245976B-5684-4FCA-95CA-C654DD13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YInterstate" panose="02000503020000020004" pitchFamily="2" charset="0"/>
                <a:cs typeface="Arial" panose="020B0604020202020204" pitchFamily="34" charset="0"/>
              </a:rPr>
              <a:t>Key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1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864523" y="2734358"/>
            <a:ext cx="8001358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latin typeface="EYInterstate"/>
              </a:rPr>
              <a:t>View Proof of </a:t>
            </a:r>
            <a:r>
              <a:rPr lang="en-US" sz="3600" b="1" dirty="0">
                <a:solidFill>
                  <a:srgbClr val="FFFFFF"/>
                </a:solidFill>
                <a:latin typeface="EYInterstate"/>
              </a:rPr>
              <a:t>Vaccination</a:t>
            </a:r>
            <a:r>
              <a:rPr lang="en-US" sz="3600" b="1" dirty="0">
                <a:solidFill>
                  <a:schemeClr val="bg1"/>
                </a:solidFill>
                <a:latin typeface="EYInterstate"/>
              </a:rPr>
              <a:t> for a Recipient</a:t>
            </a:r>
            <a:endParaRPr lang="en-US" sz="2400" b="1" dirty="0">
              <a:solidFill>
                <a:schemeClr val="bg1"/>
              </a:solidFill>
              <a:latin typeface="EYInterstat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6A3C8-6E72-4FCF-9905-10773A6AC923}"/>
              </a:ext>
            </a:extLst>
          </p:cNvPr>
          <p:cNvSpPr txBox="1"/>
          <p:nvPr/>
        </p:nvSpPr>
        <p:spPr>
          <a:xfrm>
            <a:off x="864523" y="3429000"/>
            <a:ext cx="8198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  <a:latin typeface="EYInterstate" panose="02000503020000020004" pitchFamily="2" charset="0"/>
              </a:rPr>
              <a:t>After vaccination, how do you locate proof that a recipient has received a COVID-19 vaccination?</a:t>
            </a:r>
          </a:p>
        </p:txBody>
      </p:sp>
    </p:spTree>
    <p:extLst>
      <p:ext uri="{BB962C8B-B14F-4D97-AF65-F5344CB8AC3E}">
        <p14:creationId xmlns:p14="http://schemas.microsoft.com/office/powerpoint/2010/main" val="247761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Step 1 of 3: </a:t>
            </a:r>
            <a:r>
              <a:rPr lang="en-US" sz="2000" b="1" dirty="0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Search for the Recipient</a:t>
            </a:r>
            <a:endParaRPr kumimoji="0" lang="en-US" sz="2000" b="1" i="0" u="none" strike="noStrike" kern="1200" cap="none" spc="0" normalizeH="0" baseline="0" noProof="0" dirty="0">
              <a:ln w="0"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j-ea"/>
              <a:cs typeface="Arial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349185" y="878820"/>
            <a:ext cx="7943476" cy="149040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065" marR="5080" lvl="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To get started, navigate to the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RECIPIENT </a:t>
            </a:r>
            <a:r>
              <a:rPr kumimoji="0" lang="en-US" sz="1600" b="1" i="0" u="none" strike="noStrike" kern="1200" cap="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TAB</a:t>
            </a:r>
          </a:p>
          <a:p>
            <a:pPr marL="240665" marR="5080" lvl="0" indent="-228600" defTabSz="457200">
              <a:lnSpc>
                <a:spcPct val="150000"/>
              </a:lnSpc>
              <a:spcBef>
                <a:spcPts val="100"/>
              </a:spcBef>
              <a:buFontTx/>
              <a:buAutoNum type="arabicPeriod"/>
              <a:tabLst>
                <a:tab pos="24130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Click the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RECIPIENT </a:t>
            </a:r>
            <a:r>
              <a:rPr kumimoji="0" lang="en-US" sz="1600" b="1" i="0" u="none" strike="noStrike" kern="1200" cap="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tab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which is the second tab found in the top navigation bar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Type your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recipient’s name 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in the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search bar 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and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press enter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Click your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recipient’s name 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from the list to open the recipient’s account</a:t>
            </a:r>
            <a:endParaRPr kumimoji="0" lang="en-US" sz="1600" i="0" u="none" strike="noStrike" kern="1200" cap="all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16599DE-A515-4FD1-99EA-A9F5DC760E04}"/>
              </a:ext>
            </a:extLst>
          </p:cNvPr>
          <p:cNvSpPr/>
          <p:nvPr/>
        </p:nvSpPr>
        <p:spPr>
          <a:xfrm>
            <a:off x="9713125" y="432203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114CF7-1074-415A-951D-B87838C28725}"/>
              </a:ext>
            </a:extLst>
          </p:cNvPr>
          <p:cNvSpPr/>
          <p:nvPr/>
        </p:nvSpPr>
        <p:spPr>
          <a:xfrm>
            <a:off x="9793509" y="4629812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4DBE1D-5C11-40A3-A04C-18291E46A3B7}"/>
              </a:ext>
            </a:extLst>
          </p:cNvPr>
          <p:cNvSpPr txBox="1"/>
          <p:nvPr/>
        </p:nvSpPr>
        <p:spPr>
          <a:xfrm>
            <a:off x="9795384" y="1436337"/>
            <a:ext cx="2096345" cy="9387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Search for recipient by name to open the recipient account page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91BA28-913C-49A3-9DA3-A7910E624801}"/>
              </a:ext>
            </a:extLst>
          </p:cNvPr>
          <p:cNvSpPr txBox="1"/>
          <p:nvPr/>
        </p:nvSpPr>
        <p:spPr>
          <a:xfrm>
            <a:off x="9784801" y="2879186"/>
            <a:ext cx="1946503" cy="72327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Obtain recipient name before searching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EAFA42-10AD-4C87-A2E0-1D315F656D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935" y="2874473"/>
            <a:ext cx="9316204" cy="145783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5677591-65EE-44F1-B20E-996DABC0C30A}"/>
              </a:ext>
            </a:extLst>
          </p:cNvPr>
          <p:cNvSpPr/>
          <p:nvPr/>
        </p:nvSpPr>
        <p:spPr>
          <a:xfrm>
            <a:off x="311833" y="4062731"/>
            <a:ext cx="9200407" cy="2593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BC4B7A-82B8-4201-A154-6E33E1AC0B45}"/>
              </a:ext>
            </a:extLst>
          </p:cNvPr>
          <p:cNvSpPr/>
          <p:nvPr/>
        </p:nvSpPr>
        <p:spPr>
          <a:xfrm>
            <a:off x="934930" y="2884587"/>
            <a:ext cx="667841" cy="2593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1453F05-78E8-46D9-B21D-0F121CA6FC8D}"/>
              </a:ext>
            </a:extLst>
          </p:cNvPr>
          <p:cNvSpPr/>
          <p:nvPr/>
        </p:nvSpPr>
        <p:spPr>
          <a:xfrm>
            <a:off x="7257595" y="3524763"/>
            <a:ext cx="1676855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832B0A-93E3-4B1E-B286-F04D0B9C2C28}"/>
              </a:ext>
            </a:extLst>
          </p:cNvPr>
          <p:cNvSpPr/>
          <p:nvPr/>
        </p:nvSpPr>
        <p:spPr>
          <a:xfrm>
            <a:off x="9793509" y="5305200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341006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2000" b="1" dirty="0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Step 2 of 3: Open the Proof of </a:t>
            </a:r>
            <a:r>
              <a:rPr lang="en-US" sz="2000" b="1" dirty="0">
                <a:ln w="0">
                  <a:noFill/>
                </a:ln>
                <a:solidFill>
                  <a:schemeClr val="tx1"/>
                </a:solidFill>
                <a:latin typeface="EYInterstate"/>
                <a:cs typeface="Arial"/>
              </a:rPr>
              <a:t>Vaccination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856163" y="878820"/>
            <a:ext cx="4761010" cy="561717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After </a:t>
            </a: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CLICKING THE RECPIENT’S NAME, 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their </a:t>
            </a: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PERSON ACCOUNT PAGE DISPLAYS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. Information about the recipient appears here.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 dirty="0">
                <a:latin typeface="EYInterstate"/>
              </a:rPr>
              <a:t>Make sure you are on the </a:t>
            </a:r>
            <a:r>
              <a:rPr lang="en-US" sz="1600" b="1" dirty="0">
                <a:latin typeface="EYInterstate"/>
              </a:rPr>
              <a:t>RELATED TAB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To view the proof of vaccination, </a:t>
            </a: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NAVIGATE TO THE PROOF OF VACCINATION 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and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click RECIPIENT PROOF OF Vaccination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The </a:t>
            </a: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PROOF OF </a:t>
            </a:r>
            <a:r>
              <a:rPr lang="en-US" sz="1600" b="1" cap="all" dirty="0">
                <a:solidFill>
                  <a:srgbClr val="000000"/>
                </a:solidFill>
                <a:latin typeface="EYInterstate"/>
              </a:rPr>
              <a:t>Vaccination</a:t>
            </a: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opens in a </a:t>
            </a: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NEW TAB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endParaRPr lang="en-US" sz="1600" dirty="0">
              <a:solidFill>
                <a:srgbClr val="000000"/>
              </a:solidFill>
              <a:latin typeface="EYInterstate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Dose indicates if the recipient has received one or two doses of the COVID-19 vaccine.</a:t>
            </a: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endParaRPr lang="en-US" sz="1600" dirty="0">
              <a:solidFill>
                <a:srgbClr val="000000"/>
              </a:solidFill>
              <a:latin typeface="EYInterstate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r>
              <a:rPr lang="en-US" sz="1600" i="1" dirty="0">
                <a:solidFill>
                  <a:srgbClr val="000000"/>
                </a:solidFill>
                <a:latin typeface="EYInterstate"/>
              </a:rPr>
              <a:t>Note: If the </a:t>
            </a:r>
            <a:r>
              <a:rPr lang="en-US" sz="1600" i="1" dirty="0">
                <a:latin typeface="EYInterstate"/>
              </a:rPr>
              <a:t>Proof of Vaccination </a:t>
            </a:r>
            <a:r>
              <a:rPr lang="en-US" sz="1600" i="1" dirty="0">
                <a:solidFill>
                  <a:srgbClr val="000000"/>
                </a:solidFill>
                <a:latin typeface="EYInterstate"/>
              </a:rPr>
              <a:t>is empty, the recipient has not received any doses of the COVID-19 vaccine.</a:t>
            </a: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endParaRPr lang="en-US" sz="1600" i="1" dirty="0">
              <a:solidFill>
                <a:srgbClr val="000000"/>
              </a:solidFill>
              <a:latin typeface="EYInterstate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33D4836-DBD7-4CC0-BBEC-F9741DFF62D1}"/>
              </a:ext>
            </a:extLst>
          </p:cNvPr>
          <p:cNvSpPr/>
          <p:nvPr/>
        </p:nvSpPr>
        <p:spPr>
          <a:xfrm>
            <a:off x="9713125" y="432203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F28DD48-1088-49AF-B8C4-407D9190B800}"/>
              </a:ext>
            </a:extLst>
          </p:cNvPr>
          <p:cNvSpPr/>
          <p:nvPr/>
        </p:nvSpPr>
        <p:spPr>
          <a:xfrm>
            <a:off x="9793509" y="4629812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F05646-E8C5-4BDD-BA7E-943353CB7F4B}"/>
              </a:ext>
            </a:extLst>
          </p:cNvPr>
          <p:cNvSpPr txBox="1"/>
          <p:nvPr/>
        </p:nvSpPr>
        <p:spPr>
          <a:xfrm>
            <a:off x="9795384" y="1436337"/>
            <a:ext cx="2096345" cy="9387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Access proof of vaccination from recipient’s account page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E47DF8-4F1F-45B1-AC6F-0F6A980A8609}"/>
              </a:ext>
            </a:extLst>
          </p:cNvPr>
          <p:cNvSpPr txBox="1"/>
          <p:nvPr/>
        </p:nvSpPr>
        <p:spPr>
          <a:xfrm>
            <a:off x="9784801" y="2879186"/>
            <a:ext cx="1946503" cy="93871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Locate the Related </a:t>
            </a:r>
            <a:r>
              <a:rPr lang="en-US" sz="1400" dirty="0">
                <a:solidFill>
                  <a:srgbClr val="000000"/>
                </a:solidFill>
                <a:latin typeface="EYInterstate"/>
              </a:rPr>
              <a:t>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ab to view the </a:t>
            </a:r>
            <a:r>
              <a:rPr lang="en-US" sz="1400" dirty="0">
                <a:solidFill>
                  <a:srgbClr val="000000"/>
                </a:solidFill>
                <a:latin typeface="EYInterstate"/>
              </a:rPr>
              <a:t>proof of vaccination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56F1B6-C2D0-4EB4-8975-B25D924DC2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114" y="1059414"/>
            <a:ext cx="4571897" cy="39441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803BEFB-A0E6-473A-80BD-8A96E3B70238}"/>
              </a:ext>
            </a:extLst>
          </p:cNvPr>
          <p:cNvSpPr/>
          <p:nvPr/>
        </p:nvSpPr>
        <p:spPr>
          <a:xfrm>
            <a:off x="190800" y="2283750"/>
            <a:ext cx="565945" cy="305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4B575F-E8D1-41BE-B84B-F172AE4C8744}"/>
              </a:ext>
            </a:extLst>
          </p:cNvPr>
          <p:cNvSpPr/>
          <p:nvPr/>
        </p:nvSpPr>
        <p:spPr>
          <a:xfrm>
            <a:off x="3251665" y="4352857"/>
            <a:ext cx="1436870" cy="3385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2E19EC-48ED-40C3-BEF7-2A314550A787}"/>
              </a:ext>
            </a:extLst>
          </p:cNvPr>
          <p:cNvSpPr/>
          <p:nvPr/>
        </p:nvSpPr>
        <p:spPr>
          <a:xfrm>
            <a:off x="9793509" y="5305200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1680110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BOX" val="Tex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042674D9E715409B97947C644B0284" ma:contentTypeVersion="9" ma:contentTypeDescription="Create a new document." ma:contentTypeScope="" ma:versionID="257d9295cb15689a01eeb123bbfc5ef3">
  <xsd:schema xmlns:xsd="http://www.w3.org/2001/XMLSchema" xmlns:xs="http://www.w3.org/2001/XMLSchema" xmlns:p="http://schemas.microsoft.com/office/2006/metadata/properties" xmlns:ns2="e519310d-fb73-46d5-9f91-9df25b56a055" xmlns:ns3="74d61543-0b61-4671-82ca-38c443c70a24" targetNamespace="http://schemas.microsoft.com/office/2006/metadata/properties" ma:root="true" ma:fieldsID="699ac80c125faf18ce39e9b3d8ae1bbe" ns2:_="" ns3:_="">
    <xsd:import namespace="e519310d-fb73-46d5-9f91-9df25b56a055"/>
    <xsd:import namespace="74d61543-0b61-4671-82ca-38c443c70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9310d-fb73-46d5-9f91-9df25b56a0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61543-0b61-4671-82ca-38c443c70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DA786E-86C9-427D-9CEE-6042BB42A1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19310d-fb73-46d5-9f91-9df25b56a055"/>
    <ds:schemaRef ds:uri="74d61543-0b61-4671-82ca-38c443c70a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6AB080-0C3F-4431-8B01-0913CBEE3FE6}">
  <ds:schemaRefs>
    <ds:schemaRef ds:uri="e519310d-fb73-46d5-9f91-9df25b56a055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4d61543-0b61-4671-82ca-38c443c70a2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56A4C7F-AF1A-4681-99D4-6B6DB00240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754</Words>
  <Application>Microsoft Office PowerPoint</Application>
  <PresentationFormat>Widescreen</PresentationFormat>
  <Paragraphs>101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2_office theme</vt:lpstr>
      <vt:lpstr>CVMS Provider Portal Viewing Proof of Vaccination User Guide </vt:lpstr>
      <vt:lpstr>PowerPoint Presentation</vt:lpstr>
      <vt:lpstr>Table of Contents</vt:lpstr>
      <vt:lpstr>PowerPoint Presentation</vt:lpstr>
      <vt:lpstr>Overview</vt:lpstr>
      <vt:lpstr>Key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Cardenas Jaldon, Esther</dc:creator>
  <cp:lastModifiedBy>Maclaren-Hall, Jerilyn</cp:lastModifiedBy>
  <cp:revision>2</cp:revision>
  <dcterms:created xsi:type="dcterms:W3CDTF">2020-11-09T16:02:13Z</dcterms:created>
  <dcterms:modified xsi:type="dcterms:W3CDTF">2020-12-18T17:08:43Z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0x010100F4042674D9E715409B97947C644B0284</vt:lpwstr>
  </property>
</Properties>
</file>