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4"/>
  </p:sldMasterIdLst>
  <p:notesMasterIdLst>
    <p:notesMasterId r:id="rId39"/>
  </p:notesMasterIdLst>
  <p:sldIdLst>
    <p:sldId id="9040" r:id="rId5"/>
    <p:sldId id="9119" r:id="rId6"/>
    <p:sldId id="9070" r:id="rId7"/>
    <p:sldId id="9045" r:id="rId8"/>
    <p:sldId id="9072" r:id="rId9"/>
    <p:sldId id="9026" r:id="rId10"/>
    <p:sldId id="2076137379" r:id="rId11"/>
    <p:sldId id="9071" r:id="rId12"/>
    <p:sldId id="9025" r:id="rId13"/>
    <p:sldId id="9077" r:id="rId14"/>
    <p:sldId id="9078" r:id="rId15"/>
    <p:sldId id="9079" r:id="rId16"/>
    <p:sldId id="9080" r:id="rId17"/>
    <p:sldId id="9081" r:id="rId18"/>
    <p:sldId id="9089" r:id="rId19"/>
    <p:sldId id="9085" r:id="rId20"/>
    <p:sldId id="9086" r:id="rId21"/>
    <p:sldId id="9087" r:id="rId22"/>
    <p:sldId id="9088" r:id="rId23"/>
    <p:sldId id="9090" r:id="rId24"/>
    <p:sldId id="2076137390" r:id="rId25"/>
    <p:sldId id="2076137391" r:id="rId26"/>
    <p:sldId id="2076137385" r:id="rId27"/>
    <p:sldId id="2076137386" r:id="rId28"/>
    <p:sldId id="2076137387" r:id="rId29"/>
    <p:sldId id="2076137388" r:id="rId30"/>
    <p:sldId id="2076137389" r:id="rId31"/>
    <p:sldId id="2076137393" r:id="rId32"/>
    <p:sldId id="2076137380" r:id="rId33"/>
    <p:sldId id="2076137381" r:id="rId34"/>
    <p:sldId id="2076137382" r:id="rId35"/>
    <p:sldId id="2076137383" r:id="rId36"/>
    <p:sldId id="2076137392" r:id="rId37"/>
    <p:sldId id="90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B. Perkey" initials="JP" lastIdx="4" clrIdx="0">
    <p:extLst>
      <p:ext uri="{19B8F6BF-5375-455C-9EA6-DF929625EA0E}">
        <p15:presenceInfo xmlns:p15="http://schemas.microsoft.com/office/powerpoint/2012/main" userId="S::J.B.Perkey@ey.com::459972c7-3157-4796-857e-a5aa0759ea74" providerId="AD"/>
      </p:ext>
    </p:extLst>
  </p:cmAuthor>
  <p:cmAuthor id="2" name="kauffman, kevin" initials="kk" lastIdx="19" clrIdx="0">
    <p:extLst>
      <p:ext uri="{19B8F6BF-5375-455C-9EA6-DF929625EA0E}">
        <p15:presenceInfo xmlns:p15="http://schemas.microsoft.com/office/powerpoint/2012/main" userId="S::kevin.kauffman_acn@dhhs.nc.gov::250f7df6-c453-4c2d-a589-6894fdc1da6a" providerId="AD"/>
      </p:ext>
    </p:extLst>
  </p:cmAuthor>
  <p:cmAuthor id="3" name="Troche, Azalea" initials="TA" lastIdx="1" clrIdx="1">
    <p:extLst>
      <p:ext uri="{19B8F6BF-5375-455C-9EA6-DF929625EA0E}">
        <p15:presenceInfo xmlns:p15="http://schemas.microsoft.com/office/powerpoint/2012/main" userId="S::azalea.troche@accenture.com::a7abd29d-d929-4364-a842-f61278ddae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00437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2A930-21E3-439D-A3CC-F35671F10376}" v="207" dt="2020-12-12T17:51:11.550"/>
    <p1510:client id="{D0007794-29F3-48B8-A13B-106920EBBF7B}" v="15" dt="2020-12-11T22:03:27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322EC-15DE-4854-88EA-EEE8F2BB41D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08B72-BEDD-44F4-A2B9-58009FCA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6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8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6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8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1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6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77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15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3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08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3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2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7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38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52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1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88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60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25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4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72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5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42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54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80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3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0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4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7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C674-39C8-4011-9723-FD6A3DE55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7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E2C1B-ADD1-44EB-BD83-C6F8614534DF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Freeform 43">
            <a:extLst>
              <a:ext uri="{FF2B5EF4-FFF2-40B4-BE49-F238E27FC236}">
                <a16:creationId xmlns:a16="http://schemas.microsoft.com/office/drawing/2014/main" id="{43822BC5-C48F-42EC-BD20-EA770B20BB81}"/>
              </a:ext>
            </a:extLst>
          </p:cNvPr>
          <p:cNvSpPr>
            <a:spLocks/>
          </p:cNvSpPr>
          <p:nvPr userDrawn="1"/>
        </p:nvSpPr>
        <p:spPr>
          <a:xfrm rot="5400000">
            <a:off x="6928233" y="3671288"/>
            <a:ext cx="5483425" cy="45719"/>
          </a:xfrm>
          <a:custGeom>
            <a:avLst/>
            <a:gdLst>
              <a:gd name="connsiteX0" fmla="*/ 0 w 11052722"/>
              <a:gd name="connsiteY0" fmla="*/ 0 h 120650"/>
              <a:gd name="connsiteX1" fmla="*/ 10692722 w 11052722"/>
              <a:gd name="connsiteY1" fmla="*/ 0 h 120650"/>
              <a:gd name="connsiteX2" fmla="*/ 10747924 w 11052722"/>
              <a:gd name="connsiteY2" fmla="*/ 0 h 120650"/>
              <a:gd name="connsiteX3" fmla="*/ 10992397 w 11052722"/>
              <a:gd name="connsiteY3" fmla="*/ 0 h 120650"/>
              <a:gd name="connsiteX4" fmla="*/ 11052722 w 11052722"/>
              <a:gd name="connsiteY4" fmla="*/ 60325 h 120650"/>
              <a:gd name="connsiteX5" fmla="*/ 10992397 w 11052722"/>
              <a:gd name="connsiteY5" fmla="*/ 120650 h 120650"/>
              <a:gd name="connsiteX6" fmla="*/ 10747924 w 11052722"/>
              <a:gd name="connsiteY6" fmla="*/ 120650 h 120650"/>
              <a:gd name="connsiteX7" fmla="*/ 10692722 w 11052722"/>
              <a:gd name="connsiteY7" fmla="*/ 120650 h 120650"/>
              <a:gd name="connsiteX8" fmla="*/ 0 w 11052722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2722" h="120650">
                <a:moveTo>
                  <a:pt x="0" y="0"/>
                </a:moveTo>
                <a:lnTo>
                  <a:pt x="10692722" y="0"/>
                </a:lnTo>
                <a:lnTo>
                  <a:pt x="10747924" y="0"/>
                </a:lnTo>
                <a:lnTo>
                  <a:pt x="10992397" y="0"/>
                </a:lnTo>
                <a:lnTo>
                  <a:pt x="11052722" y="60325"/>
                </a:lnTo>
                <a:lnTo>
                  <a:pt x="10992397" y="120650"/>
                </a:lnTo>
                <a:lnTo>
                  <a:pt x="10747924" y="120650"/>
                </a:lnTo>
                <a:lnTo>
                  <a:pt x="10692722" y="120650"/>
                </a:lnTo>
                <a:lnTo>
                  <a:pt x="0" y="120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91C679-9D08-469E-9D05-B412F749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lang="en-US" sz="2000" b="1" i="0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E5639A-994B-4DF4-8CF6-DF1A348C5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921" y="878820"/>
            <a:ext cx="8815445" cy="3598999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0" i="0" smtClean="0">
                <a:solidFill>
                  <a:srgbClr val="000000"/>
                </a:solidFill>
                <a:latin typeface="EYInterstate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27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360E6A9-627C-4487-ABC7-23142BA712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4004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360E6A9-627C-4487-ABC7-23142BA712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78BBF4-7326-B24C-8D9C-EA72719279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2" y="4599709"/>
            <a:ext cx="3197561" cy="176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F594E-967C-4C7A-9D2F-71BAD7AAC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19671"/>
          <a:stretch/>
        </p:blipFill>
        <p:spPr>
          <a:xfrm>
            <a:off x="5633038" y="2259"/>
            <a:ext cx="6558962" cy="6362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129BCE-7AB8-427A-B17C-45612D5C2075}"/>
              </a:ext>
            </a:extLst>
          </p:cNvPr>
          <p:cNvSpPr/>
          <p:nvPr userDrawn="1"/>
        </p:nvSpPr>
        <p:spPr>
          <a:xfrm>
            <a:off x="5633038" y="0"/>
            <a:ext cx="6558962" cy="63649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B1A73-F8CA-4636-8FEE-67C82F65B85B}"/>
              </a:ext>
            </a:extLst>
          </p:cNvPr>
          <p:cNvSpPr/>
          <p:nvPr userDrawn="1"/>
        </p:nvSpPr>
        <p:spPr>
          <a:xfrm>
            <a:off x="0" y="6273209"/>
            <a:ext cx="12192000" cy="584791"/>
          </a:xfrm>
          <a:prstGeom prst="rect">
            <a:avLst/>
          </a:prstGeom>
          <a:solidFill>
            <a:srgbClr val="014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DHHS COVID-19 Response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F948B-FD6F-4BF3-9161-A2668C56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31" y="1316057"/>
            <a:ext cx="4873625" cy="158591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lang="en-US" sz="3600" b="1" i="0">
                <a:solidFill>
                  <a:srgbClr val="294158"/>
                </a:solidFill>
                <a:latin typeface="EYInterstate Light"/>
                <a:cs typeface="Times New Roman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48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6">
            <a:extLst>
              <a:ext uri="{FF2B5EF4-FFF2-40B4-BE49-F238E27FC236}">
                <a16:creationId xmlns:a16="http://schemas.microsoft.com/office/drawing/2014/main" id="{7C078F04-0858-47C2-B1C3-DBB69868C94B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11BB6-3304-4786-97E7-A56B9BEDB5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BBFD8B02-5ABB-4440-8134-FB99935F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lang="en-US" sz="2000" b="1" i="0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E3743DB-0EE0-402D-BAAC-B442ECB1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921" y="878820"/>
            <a:ext cx="11371784" cy="3598999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0" i="0" smtClean="0">
                <a:solidFill>
                  <a:srgbClr val="000000"/>
                </a:solidFill>
                <a:latin typeface="EYInterstate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</a:pPr>
            <a:r>
              <a:rPr lang="en-US"/>
              <a:t>Click to edit Master text styles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837183-B8A1-4AFA-BDD9-6D8D203312A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9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6">
            <a:extLst>
              <a:ext uri="{FF2B5EF4-FFF2-40B4-BE49-F238E27FC236}">
                <a16:creationId xmlns:a16="http://schemas.microsoft.com/office/drawing/2014/main" id="{7C078F04-0858-47C2-B1C3-DBB69868C94B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11BB6-3304-4786-97E7-A56B9BEDB5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DD0243-E01C-44C4-A0DB-7A16FB3C72EA}"/>
              </a:ext>
            </a:extLst>
          </p:cNvPr>
          <p:cNvSpPr/>
          <p:nvPr userDrawn="1"/>
        </p:nvSpPr>
        <p:spPr>
          <a:xfrm>
            <a:off x="0" y="-1"/>
            <a:ext cx="12192000" cy="611505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E52AB2-C503-45BB-896A-3291700F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23" y="2734358"/>
            <a:ext cx="826110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lang="en-US" sz="3600" b="1" i="0" dirty="0">
                <a:solidFill>
                  <a:srgbClr val="FFFFFF"/>
                </a:solidFill>
                <a:latin typeface="EYInterstate" panose="02000503020000020004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E8B990D-35F8-489F-AB5F-508BF9497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523" y="3429000"/>
            <a:ext cx="82611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800" b="0" i="0" dirty="0" smtClean="0">
                <a:solidFill>
                  <a:srgbClr val="FFFFFF"/>
                </a:solidFill>
                <a:latin typeface="EYInterstate" panose="02000503020000020004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2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6">
            <a:extLst>
              <a:ext uri="{FF2B5EF4-FFF2-40B4-BE49-F238E27FC236}">
                <a16:creationId xmlns:a16="http://schemas.microsoft.com/office/drawing/2014/main" id="{7C078F04-0858-47C2-B1C3-DBB69868C94B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11BB6-3304-4786-97E7-A56B9BEDB5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7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3D1E28-842D-48A5-BD87-D7F26FFC1A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  <p:sp>
        <p:nvSpPr>
          <p:cNvPr id="8" name="Holder 6">
            <a:extLst>
              <a:ext uri="{FF2B5EF4-FFF2-40B4-BE49-F238E27FC236}">
                <a16:creationId xmlns:a16="http://schemas.microsoft.com/office/drawing/2014/main" id="{4910378C-EB16-4E86-8780-3EE9D517A147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CVMS-help@dhhs.nc.gov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VMS-Help@dhhs.nc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VMS-help@dhhs.nc.gov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immunize.nc.gov/" TargetMode="Externa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immunize.nc.gov/" TargetMode="Externa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salesforce.com/articleView?id=getstart_browsers_sfx.htm&amp;type=5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COVIDhelp@dhhs.nc.gov" TargetMode="External"/><Relationship Id="rId12" Type="http://schemas.openxmlformats.org/officeDocument/2006/relationships/image" Target="../media/image3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e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mailto:CVMS-help@dhhs.nc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47A66F-7D6D-6042-A4EB-AF4CAEA86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3956031"/>
            <a:ext cx="3745970" cy="596341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en-US" sz="1600">
                <a:latin typeface="EYInterstate" panose="02000503020000020004" pitchFamily="2" charset="0"/>
                <a:cs typeface="Calibri"/>
              </a:rPr>
              <a:t>Version 1.0</a:t>
            </a:r>
          </a:p>
          <a:p>
            <a:pPr algn="l"/>
            <a:r>
              <a:rPr lang="en-US" sz="1600">
                <a:latin typeface="EYInterstate" panose="02000503020000020004" pitchFamily="2" charset="0"/>
                <a:cs typeface="Calibri"/>
              </a:rPr>
              <a:t>December 10, 2020</a:t>
            </a:r>
            <a:endParaRPr lang="en-US" sz="1600">
              <a:latin typeface="EYInterstate" panose="0200050302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0BD3B-220C-784F-A2E2-B8BF525A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 fontScale="90000"/>
          </a:bodyPr>
          <a:lstStyle/>
          <a:p>
            <a:r>
              <a:rPr lang="en-US" sz="4000" b="1" dirty="0">
                <a:solidFill>
                  <a:srgbClr val="294158"/>
                </a:solidFill>
                <a:latin typeface="EYInterstate Light"/>
                <a:cs typeface="Times New Roman"/>
              </a:rPr>
              <a:t>CVMS Provider Portal Inventory Wastage, Return &amp; Transfer User Guide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3C3761-22F5-CA44-A519-D3DF7B18CD73}"/>
              </a:ext>
            </a:extLst>
          </p:cNvPr>
          <p:cNvSpPr txBox="1">
            <a:spLocks/>
          </p:cNvSpPr>
          <p:nvPr/>
        </p:nvSpPr>
        <p:spPr>
          <a:xfrm>
            <a:off x="406931" y="2767262"/>
            <a:ext cx="4874682" cy="1252783"/>
          </a:xfrm>
        </p:spPr>
        <p:txBody>
          <a:bodyPr anchor="ctr">
            <a:normAutofit/>
          </a:bodyPr>
          <a:lstStyle>
            <a:lvl1pPr algn="ctr" defTabSz="913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F2C13-24C9-4B1C-B4EC-A076B6C0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5" y="2471467"/>
            <a:ext cx="9016849" cy="2863782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2 of 5: Open the Vaccine Wastage Survey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920264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444" y="1421786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Navigate to the Vaccine Wastage Survey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319889"/>
            <a:ext cx="1946503" cy="20928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You can use the All Vaccine  Inventories List View to find a specific vaccine inventory record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To see more details for a specific vaccine record, click the Vaccine Inventory Hyperlink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FEE8AB1-6CA7-4A54-B7B9-9EB0B9F1C917}"/>
              </a:ext>
            </a:extLst>
          </p:cNvPr>
          <p:cNvSpPr txBox="1"/>
          <p:nvPr/>
        </p:nvSpPr>
        <p:spPr>
          <a:xfrm>
            <a:off x="356921" y="878820"/>
            <a:ext cx="8815445" cy="189564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At the top of the page, you will see the different actions you can take to manage your vaccine inventory.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ALL VACCINES LIST VIEW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will be displayed by default to help you review your vaccine inventory.  </a:t>
            </a:r>
          </a:p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 b="1">
              <a:solidFill>
                <a:srgbClr val="000000"/>
              </a:solidFill>
              <a:latin typeface="EYInterstate"/>
            </a:endParaRP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WASTE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at the top of the page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WASTE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WASTAGE SURVEY FORM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7BFA89-B067-4E2B-9468-81D8989CF760}"/>
              </a:ext>
            </a:extLst>
          </p:cNvPr>
          <p:cNvSpPr/>
          <p:nvPr/>
        </p:nvSpPr>
        <p:spPr>
          <a:xfrm>
            <a:off x="328865" y="3924147"/>
            <a:ext cx="3057430" cy="543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737848-C8A1-45DB-BEE1-AD134E0FD983}"/>
              </a:ext>
            </a:extLst>
          </p:cNvPr>
          <p:cNvSpPr/>
          <p:nvPr/>
        </p:nvSpPr>
        <p:spPr>
          <a:xfrm>
            <a:off x="5327730" y="3117884"/>
            <a:ext cx="768270" cy="42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9D8B01-333B-41F0-B326-C67022955BD0}"/>
              </a:ext>
            </a:extLst>
          </p:cNvPr>
          <p:cNvSpPr/>
          <p:nvPr/>
        </p:nvSpPr>
        <p:spPr>
          <a:xfrm>
            <a:off x="9793509" y="5212604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126968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4A95AB-F18C-4FA1-8EBD-C3E74FF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8" y="2676007"/>
            <a:ext cx="8035655" cy="3706118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3</a:t>
            </a: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 of 5: Select the Correct Vaccine Inventory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692805" y="4633810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Select the applicable vaccine inventory records to report waste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11541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You will be able to report a Partial or Full vaccine shipment wastage on the next page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4C389928-C949-4B21-8D31-6DA1B41C26AF}"/>
              </a:ext>
            </a:extLst>
          </p:cNvPr>
          <p:cNvSpPr txBox="1"/>
          <p:nvPr/>
        </p:nvSpPr>
        <p:spPr>
          <a:xfrm>
            <a:off x="356921" y="878820"/>
            <a:ext cx="8815445" cy="21264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 this page, you will be directed to select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ONE OR MORE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vaccine inventory records to report waste. At the bottom, you will see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ALL WASTAGE EVENTS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displaying all previously recorded vaccine inventory waste.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900" b="1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Check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BOX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for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APPROPRIATE ROW(S)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at the bottom of the page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see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WASTAGE SURVEY FORM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21043-9392-454B-92AF-B03B9D6E05FB}"/>
              </a:ext>
            </a:extLst>
          </p:cNvPr>
          <p:cNvSpPr/>
          <p:nvPr/>
        </p:nvSpPr>
        <p:spPr>
          <a:xfrm>
            <a:off x="1102070" y="5337448"/>
            <a:ext cx="228500" cy="272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BEB17D-903A-4FC9-833B-210D894E0B02}"/>
              </a:ext>
            </a:extLst>
          </p:cNvPr>
          <p:cNvSpPr/>
          <p:nvPr/>
        </p:nvSpPr>
        <p:spPr>
          <a:xfrm>
            <a:off x="8299939" y="6092813"/>
            <a:ext cx="597375" cy="289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7B68D3-5136-4D46-980E-DF519112D39D}"/>
              </a:ext>
            </a:extLst>
          </p:cNvPr>
          <p:cNvSpPr/>
          <p:nvPr/>
        </p:nvSpPr>
        <p:spPr>
          <a:xfrm>
            <a:off x="907378" y="3897182"/>
            <a:ext cx="6319008" cy="272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D96A21-C204-4C4C-8197-D16E58F725D2}"/>
              </a:ext>
            </a:extLst>
          </p:cNvPr>
          <p:cNvSpPr/>
          <p:nvPr/>
        </p:nvSpPr>
        <p:spPr>
          <a:xfrm>
            <a:off x="9793509" y="5004256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428285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3F996B-E5E9-4E9F-B4AE-99579AA1F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82" y="827040"/>
            <a:ext cx="5141721" cy="3212446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4 of 5: Complete the Vaccine Wastage Survey form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5659440" y="912378"/>
            <a:ext cx="3733584" cy="54251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5080" lvl="0" indent="-228600" algn="l" defTabSz="457200" rtl="0" eaLnBrk="1" fontAlgn="auto" latinLnBrk="0" hangingPunct="1">
              <a:spcAft>
                <a:spcPts val="60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Populate the required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REPORT WASTE FIELDS: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Date Wastage Occurred 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Doses Wasted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Reason for Waste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may populate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OPTIONAL FIELDS 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if desired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Before submitting the form,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 CONFIRM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that all entered details are correct</a:t>
            </a:r>
          </a:p>
          <a:p>
            <a:pPr marL="240665" marR="5080" lvl="0" indent="-228600" algn="l" defTabSz="457200" rtl="0" eaLnBrk="1" fontAlgn="auto" latinLnBrk="0" hangingPunct="1">
              <a:spcAft>
                <a:spcPts val="60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 are ready to submit the form, 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CONFIRMATION PAGE </a:t>
            </a: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lang="en-US" sz="1600" b="1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endParaRPr lang="en-US" sz="1600" b="1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952350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05176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Populate information in the Vaccine Wastage Survey form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13696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If you want to report the entire vaccine inventory wasted, check the Entire Vaccine Inventory Wasted Checkbox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A07744-6F78-4BF9-8241-5A0F44630126}"/>
              </a:ext>
            </a:extLst>
          </p:cNvPr>
          <p:cNvSpPr/>
          <p:nvPr/>
        </p:nvSpPr>
        <p:spPr>
          <a:xfrm>
            <a:off x="351390" y="1471693"/>
            <a:ext cx="5060524" cy="43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5B514-5F95-40D9-B5B2-936B05618868}"/>
              </a:ext>
            </a:extLst>
          </p:cNvPr>
          <p:cNvSpPr/>
          <p:nvPr/>
        </p:nvSpPr>
        <p:spPr>
          <a:xfrm>
            <a:off x="351390" y="1958487"/>
            <a:ext cx="5060524" cy="43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15F97-EC97-486F-9D86-4210A27D6B59}"/>
              </a:ext>
            </a:extLst>
          </p:cNvPr>
          <p:cNvSpPr/>
          <p:nvPr/>
        </p:nvSpPr>
        <p:spPr>
          <a:xfrm>
            <a:off x="351390" y="2753313"/>
            <a:ext cx="5060524" cy="451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5732AF-A8AE-4C15-9107-AF8012EBDE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723"/>
          <a:stretch/>
        </p:blipFill>
        <p:spPr>
          <a:xfrm>
            <a:off x="343782" y="4187314"/>
            <a:ext cx="5160063" cy="1956792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D91D4C-E96C-4AE2-82D1-28835065FB71}"/>
              </a:ext>
            </a:extLst>
          </p:cNvPr>
          <p:cNvSpPr/>
          <p:nvPr/>
        </p:nvSpPr>
        <p:spPr>
          <a:xfrm>
            <a:off x="9793509" y="5305202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41302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037B6-5F5A-4056-873D-61D6E2525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5" y="2472087"/>
            <a:ext cx="9005895" cy="227071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5</a:t>
            </a: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 of 5: Submit the Vaccine Wastage Survey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692805" y="459678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Submit the 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Vaccine Wastage Survey form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13696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After clicking FINISH, you will see your vaccine wastage record displayed on the All Wastage List View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6F3A430-8663-4158-BE9E-1CEB8A4D3F21}"/>
              </a:ext>
            </a:extLst>
          </p:cNvPr>
          <p:cNvSpPr txBox="1"/>
          <p:nvPr/>
        </p:nvSpPr>
        <p:spPr>
          <a:xfrm>
            <a:off x="356921" y="878820"/>
            <a:ext cx="8815445" cy="189564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WASTAGE RECORD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is now submitted, and your vaccine inventory will be automatically updated. </a:t>
            </a:r>
          </a:p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FINISH</a:t>
            </a: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FINISH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back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INITIAL VACCINE WASTAGE SURVEY FORM PAGE 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8B4A3-5E04-42B1-99F3-4FC73DB59EB5}"/>
              </a:ext>
            </a:extLst>
          </p:cNvPr>
          <p:cNvSpPr/>
          <p:nvPr/>
        </p:nvSpPr>
        <p:spPr>
          <a:xfrm>
            <a:off x="8604313" y="4367734"/>
            <a:ext cx="714242" cy="356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B8650-753F-4514-9329-C2DC9D831DA3}"/>
              </a:ext>
            </a:extLst>
          </p:cNvPr>
          <p:cNvSpPr/>
          <p:nvPr/>
        </p:nvSpPr>
        <p:spPr>
          <a:xfrm>
            <a:off x="9793509" y="4957952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87708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8A8D16-AB5D-460F-BE74-5D14649C1478}"/>
              </a:ext>
            </a:extLst>
          </p:cNvPr>
          <p:cNvSpPr txBox="1"/>
          <p:nvPr/>
        </p:nvSpPr>
        <p:spPr>
          <a:xfrm>
            <a:off x="864523" y="2734358"/>
            <a:ext cx="844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Vaccine Inventory Returns to Manufacturer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B44F2-F689-47D1-9BDC-9BE25A38EABC}"/>
              </a:ext>
            </a:extLst>
          </p:cNvPr>
          <p:cNvSpPr txBox="1"/>
          <p:nvPr/>
        </p:nvSpPr>
        <p:spPr>
          <a:xfrm>
            <a:off x="864523" y="3255874"/>
            <a:ext cx="1078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How do you document vaccine inventory returned to the manufacturer? </a:t>
            </a:r>
          </a:p>
        </p:txBody>
      </p:sp>
    </p:spTree>
    <p:extLst>
      <p:ext uri="{BB962C8B-B14F-4D97-AF65-F5344CB8AC3E}">
        <p14:creationId xmlns:p14="http://schemas.microsoft.com/office/powerpoint/2010/main" val="130013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1 of 5: Navigate to the Vaccine Inventory tab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37884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To maintain an accurate view of your location(s)’s COVID-19 vaccine inventory levels, you will want to track inventory that is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RETURNED TO THE MANUFACTURER.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This system process is intended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ONLY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for the purpose of maintaining an accurate count of your vaccine levels. </a:t>
            </a:r>
          </a:p>
          <a:p>
            <a:pPr marL="12065" marR="5080" defTabSz="457200"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It is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NOT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meant to track shipping details, storage details, or any other information related to returning vaccine inventory to the manufacturer. 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r>
              <a:rPr lang="en-US" sz="1600" i="1">
                <a:solidFill>
                  <a:srgbClr val="000000"/>
                </a:solidFill>
                <a:latin typeface="EYInterstate"/>
              </a:rPr>
              <a:t>Remember, examples of vaccine returns / spoilage include improper storage conditions and expired vaccines.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At the top of your home page, locate the tab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TAB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5000" y="5074022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Locate to the vaccine inventory tab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95384" y="2860888"/>
            <a:ext cx="1946503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</a:p>
          <a:p>
            <a:pPr lvl="0"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If you have ADDITIONAL QUESTIONS around the return to manufacturer process, please reach out to:</a:t>
            </a:r>
          </a:p>
          <a:p>
            <a:pPr lvl="0"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  <a:hlinkClick r:id="rId7"/>
              </a:rPr>
              <a:t>CVMS-help@dhhs.nc.gov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08FF3C-D314-4B12-986B-05F95C6E5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21" y="4356856"/>
            <a:ext cx="9016849" cy="1438681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72ACA9-E262-417C-BD7C-D9DDAEFED6A5}"/>
              </a:ext>
            </a:extLst>
          </p:cNvPr>
          <p:cNvSpPr/>
          <p:nvPr/>
        </p:nvSpPr>
        <p:spPr>
          <a:xfrm>
            <a:off x="4454134" y="4956741"/>
            <a:ext cx="1425556" cy="504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EA86E-F8A8-4E35-A07D-DFE0AD116E08}"/>
              </a:ext>
            </a:extLst>
          </p:cNvPr>
          <p:cNvSpPr/>
          <p:nvPr/>
        </p:nvSpPr>
        <p:spPr>
          <a:xfrm>
            <a:off x="9793509" y="5501969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22466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2 of 5: Open the Vaccine Return Survey form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EA485-49A3-4D08-AC46-48F0A11D58BA}"/>
              </a:ext>
            </a:extLst>
          </p:cNvPr>
          <p:cNvCxnSpPr>
            <a:cxnSpLocks/>
          </p:cNvCxnSpPr>
          <p:nvPr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692805" y="475418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Navigate to the Vaccine Return Survey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Sort the columns to help you find the vaccine inventory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23A181A-D3AB-4405-ACC9-6E0F1FC38905}"/>
              </a:ext>
            </a:extLst>
          </p:cNvPr>
          <p:cNvSpPr txBox="1"/>
          <p:nvPr/>
        </p:nvSpPr>
        <p:spPr>
          <a:xfrm>
            <a:off x="356921" y="878820"/>
            <a:ext cx="8815445" cy="166481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At the top of the page, there are different actions you can take to manage vaccine inventory.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ALL VACCINES LIST VIEW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will be displayed by default to help you review your vaccine inventory.</a:t>
            </a:r>
            <a:endParaRPr lang="en-US">
              <a:cs typeface="Calibri" panose="020F0502020204030204"/>
            </a:endParaRPr>
          </a:p>
          <a:p>
            <a:pPr marL="240665" marR="5080" indent="-228600" defTabSz="457200">
              <a:buFontTx/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indent="-228600" defTabSz="457200"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RETURN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RETURN SURVEY FORM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6559A1-AAAE-46E7-8379-EBB80322F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5" y="2471467"/>
            <a:ext cx="9016849" cy="2863782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4FFFD08-4450-449E-9BD7-6F67A6CDD31F}"/>
              </a:ext>
            </a:extLst>
          </p:cNvPr>
          <p:cNvSpPr/>
          <p:nvPr/>
        </p:nvSpPr>
        <p:spPr>
          <a:xfrm>
            <a:off x="328865" y="3924147"/>
            <a:ext cx="3057430" cy="543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9F78D-0A13-4909-8242-132E2815E94E}"/>
              </a:ext>
            </a:extLst>
          </p:cNvPr>
          <p:cNvSpPr/>
          <p:nvPr/>
        </p:nvSpPr>
        <p:spPr>
          <a:xfrm>
            <a:off x="6006156" y="3117884"/>
            <a:ext cx="768270" cy="42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BF5D5-44BE-423A-B20D-51900080BD22}"/>
              </a:ext>
            </a:extLst>
          </p:cNvPr>
          <p:cNvSpPr/>
          <p:nvPr/>
        </p:nvSpPr>
        <p:spPr>
          <a:xfrm>
            <a:off x="9793509" y="5247325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39916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5EA74-AF50-4F84-93E6-CF2EF8711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56" y="2655438"/>
            <a:ext cx="7678994" cy="351728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3</a:t>
            </a: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 of 5: Select the Correct Vaccine Inventory shipment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5014494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Select applicable vaccine inventory records to report a return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13696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If you want to review a past vaccine return record, scroll to the bottom of the page and click the Return ID Hyperlink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8757995F-9217-493A-A84D-940CE09AC85E}"/>
              </a:ext>
            </a:extLst>
          </p:cNvPr>
          <p:cNvSpPr txBox="1"/>
          <p:nvPr/>
        </p:nvSpPr>
        <p:spPr>
          <a:xfrm>
            <a:off x="356921" y="793756"/>
            <a:ext cx="8815445" cy="22188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 this page, you will be directed to select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ONE OR MORE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vaccine inventory records to report a return. At the bottom, you will see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ALL RETURN EVENTS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displaying all previously recorded vaccine inventory returns.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 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Check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BOX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for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APPROPRIATE ROW(S)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see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RETURN SURVEY FORM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B207EA-DCCC-4B12-8CBD-710963777C55}"/>
              </a:ext>
            </a:extLst>
          </p:cNvPr>
          <p:cNvSpPr/>
          <p:nvPr/>
        </p:nvSpPr>
        <p:spPr>
          <a:xfrm>
            <a:off x="1292426" y="5168383"/>
            <a:ext cx="241406" cy="234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87D887-099B-4A78-B54A-2B5A59A97C2B}"/>
              </a:ext>
            </a:extLst>
          </p:cNvPr>
          <p:cNvSpPr/>
          <p:nvPr/>
        </p:nvSpPr>
        <p:spPr>
          <a:xfrm>
            <a:off x="1142882" y="3795251"/>
            <a:ext cx="5631544" cy="324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7B759-B01A-4757-BD8E-34EA8E6FA273}"/>
              </a:ext>
            </a:extLst>
          </p:cNvPr>
          <p:cNvSpPr/>
          <p:nvPr/>
        </p:nvSpPr>
        <p:spPr>
          <a:xfrm>
            <a:off x="8265488" y="5882412"/>
            <a:ext cx="500098" cy="324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AD974-FF49-4142-A781-8BE0D6784379}"/>
              </a:ext>
            </a:extLst>
          </p:cNvPr>
          <p:cNvSpPr/>
          <p:nvPr/>
        </p:nvSpPr>
        <p:spPr>
          <a:xfrm>
            <a:off x="9793509" y="5363073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96842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10F26-8FEB-4A2E-B98C-55666E0C2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5" y="967054"/>
            <a:ext cx="5310935" cy="2930008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4 of 5: Complete the Vaccine Return Survey form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5752116" y="1024207"/>
            <a:ext cx="3659969" cy="42447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5080" lvl="0" indent="-228600" algn="l" defTabSz="457200" rtl="0" eaLnBrk="1" fontAlgn="auto" latinLnBrk="0" hangingPunct="1">
              <a:spcAft>
                <a:spcPts val="60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Populate all required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RETURN FIELDS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Return Date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Doses Returned</a:t>
            </a:r>
          </a:p>
          <a:p>
            <a:pPr marL="697865" marR="5080" lvl="1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Reason for Return 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may populate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OPTIONAL FIELDS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if desired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Before submitting the form,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 CONFIRM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that all entered details are correct</a:t>
            </a:r>
          </a:p>
          <a:p>
            <a:pPr marL="240665" marR="5080" lvl="0" indent="-228600" algn="l" defTabSz="457200" rtl="0" eaLnBrk="1" fontAlgn="auto" latinLnBrk="0" hangingPunct="1">
              <a:spcAft>
                <a:spcPts val="60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all details are confirmed, 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</a:p>
          <a:p>
            <a:pPr marL="240665" marR="5080" lvl="0" indent="-228600" algn="l" defTabSz="457200" rtl="0" eaLnBrk="1" fontAlgn="auto" latinLnBrk="0" hangingPunct="1">
              <a:spcAft>
                <a:spcPts val="60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CONFIRMATION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PAGE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692805" y="4902994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Populate information in the Vaccine Return Survey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95384" y="2826516"/>
            <a:ext cx="1946503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If you want to report the entire vaccine inventory returned, check the Entire Vaccine Inventory Returned Checkbox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285B11-AE65-4105-911B-38045F2A9837}"/>
              </a:ext>
            </a:extLst>
          </p:cNvPr>
          <p:cNvSpPr/>
          <p:nvPr/>
        </p:nvSpPr>
        <p:spPr>
          <a:xfrm>
            <a:off x="382492" y="1472274"/>
            <a:ext cx="5168724" cy="467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516676-7861-43A9-A245-54B7EEAA73F6}"/>
              </a:ext>
            </a:extLst>
          </p:cNvPr>
          <p:cNvSpPr/>
          <p:nvPr/>
        </p:nvSpPr>
        <p:spPr>
          <a:xfrm>
            <a:off x="382492" y="2816579"/>
            <a:ext cx="5168724" cy="467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0309D7-EA4A-4AA0-8922-C9A4ECA1C37F}"/>
              </a:ext>
            </a:extLst>
          </p:cNvPr>
          <p:cNvSpPr/>
          <p:nvPr/>
        </p:nvSpPr>
        <p:spPr>
          <a:xfrm>
            <a:off x="382492" y="2016376"/>
            <a:ext cx="5168724" cy="467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BA945-299A-48DD-826A-2D45A4047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5" y="4055197"/>
            <a:ext cx="4818203" cy="217569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03AA3F-31EA-4830-BF7C-86A9BA111D58}"/>
              </a:ext>
            </a:extLst>
          </p:cNvPr>
          <p:cNvSpPr/>
          <p:nvPr/>
        </p:nvSpPr>
        <p:spPr>
          <a:xfrm>
            <a:off x="9793509" y="5224181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32713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E4525-64AA-4D70-A737-D80C22CBE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1" y="2456561"/>
            <a:ext cx="9039287" cy="181572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Step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5</a:t>
            </a: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 of 5: Submit the Vaccine Return Survey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692805" y="5078348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Submit the Vaccine 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eturn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 Survey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2202" y="2629595"/>
            <a:ext cx="1946503" cy="11541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</a:p>
          <a:p>
            <a:pPr lvl="0"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After clicking FINISH, you will see your vaccine return record displayed on the All Returns List View </a:t>
            </a:r>
            <a:endParaRPr lang="en-US" sz="1400" b="1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44ED2A4-9966-4B7A-BEB4-80DD458DB139}"/>
              </a:ext>
            </a:extLst>
          </p:cNvPr>
          <p:cNvSpPr txBox="1"/>
          <p:nvPr/>
        </p:nvSpPr>
        <p:spPr>
          <a:xfrm>
            <a:off x="356921" y="878820"/>
            <a:ext cx="8815445" cy="189564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RETURN RECORD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is now submitted, and your vaccine inventory will be automatically updated. </a:t>
            </a:r>
          </a:p>
          <a:p>
            <a:pPr marL="240665" marR="508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FINISH</a:t>
            </a: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FINISH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back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INITIAL VACCINE RETURN SURVEY FORM PAGE 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C18188-A709-40F9-A0C6-66EACD8A1E0E}"/>
              </a:ext>
            </a:extLst>
          </p:cNvPr>
          <p:cNvSpPr/>
          <p:nvPr/>
        </p:nvSpPr>
        <p:spPr>
          <a:xfrm>
            <a:off x="8645441" y="3906530"/>
            <a:ext cx="714242" cy="356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0B1B9-9A8D-4341-9B58-614BF87FBAF9}"/>
              </a:ext>
            </a:extLst>
          </p:cNvPr>
          <p:cNvSpPr/>
          <p:nvPr/>
        </p:nvSpPr>
        <p:spPr>
          <a:xfrm>
            <a:off x="9793509" y="5420950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9708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EE66-61A5-4F9D-95B9-7DA490811A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52538"/>
            <a:ext cx="10515600" cy="4352925"/>
          </a:xfrm>
          <a:prstGeom prst="rect">
            <a:avLst/>
          </a:prstGeom>
          <a:ln w="38100">
            <a:solidFill>
              <a:srgbClr val="FFC000"/>
            </a:solidFill>
            <a:prstDash val="lgDash"/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3200"/>
              <a:t>If you have any questions, please submit all inquiries to:</a:t>
            </a:r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 </a:t>
            </a:r>
            <a:r>
              <a:rPr lang="en-US" sz="3200" u="sng">
                <a:hlinkClick r:id="rId2" tooltip="mailto:cvms-help@dhhs.nc.gov"/>
              </a:rPr>
              <a:t>CVMS-Help@dhhs.nc.gov</a:t>
            </a:r>
            <a:endParaRPr lang="en-US" sz="3200"/>
          </a:p>
        </p:txBody>
      </p:sp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3143FE0E-9341-4391-87DE-2BBCC8B8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6547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44C1A4-CC9D-4A4B-B32B-18DEC47A3A50}"/>
              </a:ext>
            </a:extLst>
          </p:cNvPr>
          <p:cNvSpPr txBox="1"/>
          <p:nvPr/>
        </p:nvSpPr>
        <p:spPr>
          <a:xfrm>
            <a:off x="864523" y="2734358"/>
            <a:ext cx="892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Vaccine Inventory Transfer – Primary Location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6A3C8-6E72-4FCF-9905-10773A6AC923}"/>
              </a:ext>
            </a:extLst>
          </p:cNvPr>
          <p:cNvSpPr txBox="1"/>
          <p:nvPr/>
        </p:nvSpPr>
        <p:spPr>
          <a:xfrm>
            <a:off x="864523" y="3429000"/>
            <a:ext cx="819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How do you initiate a vaccine transfer as a Primary</a:t>
            </a:r>
            <a:r>
              <a:rPr lang="en-US" sz="2800" dirty="0">
                <a:solidFill>
                  <a:prstClr val="white"/>
                </a:solidFill>
                <a:latin typeface="EYInterstate" panose="02000503020000020004" pitchFamily="2" charset="0"/>
              </a:rPr>
              <a:t> Location</a:t>
            </a: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149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356921" y="0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1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Initiate an Outbound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Transfer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4535307" cy="51834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EYInterstate"/>
              </a:rPr>
              <a:t>To initiate an </a:t>
            </a:r>
            <a:r>
              <a:rPr lang="en-US" sz="1600" b="1" dirty="0">
                <a:solidFill>
                  <a:srgbClr val="000000"/>
                </a:solidFill>
                <a:latin typeface="EYInterstate"/>
              </a:rPr>
              <a:t>OUTBOUND TRANSFER </a:t>
            </a:r>
            <a:r>
              <a:rPr lang="en-US" sz="1600" dirty="0">
                <a:solidFill>
                  <a:srgbClr val="000000"/>
                </a:solidFill>
                <a:latin typeface="EYInterstate"/>
              </a:rPr>
              <a:t>to another location, the Primary Location will have to submit a transfer outside of the CVMS Provider Portal. Transfer requests for COVID-19 vaccines </a:t>
            </a:r>
            <a:r>
              <a:rPr lang="en-US" sz="1600" b="1" dirty="0">
                <a:solidFill>
                  <a:srgbClr val="000000"/>
                </a:solidFill>
                <a:latin typeface="EYInterstate"/>
              </a:rPr>
              <a:t>REQUIRE NC DHHS IMMUNIZATION BRANCH APPROVAL</a:t>
            </a:r>
            <a:r>
              <a:rPr lang="en-US" sz="1600" dirty="0">
                <a:solidFill>
                  <a:srgbClr val="000000"/>
                </a:solidFill>
                <a:latin typeface="EYInterstate"/>
              </a:rPr>
              <a:t> to ensure proper storage capabilities and tracking of COVID-19 vaccine inventory movements. 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will need the following details to complete </a:t>
            </a:r>
            <a:r>
              <a:rPr lang="en-US" sz="1600" b="1">
                <a:solidFill>
                  <a:srgbClr val="000000"/>
                </a:solidFill>
                <a:latin typeface="EYInterstate"/>
                <a:hlinkClick r:id="rId7"/>
              </a:rPr>
              <a:t>COVID-19 VACCINE TRANSFER REQUEST FORM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.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Once the form is complete,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EMAIL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it to the CVMS Help Desk team at </a:t>
            </a:r>
            <a:r>
              <a:rPr lang="en-US" sz="1600" b="1">
                <a:solidFill>
                  <a:srgbClr val="000000"/>
                </a:solidFill>
                <a:latin typeface="EYInterstate"/>
                <a:hlinkClick r:id="rId8"/>
              </a:rPr>
              <a:t>CVMS-help@dhhs.nc.gov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. 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b="1" i="1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If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TRANSFER REQUEST IS APPROVED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the </a:t>
            </a:r>
            <a:r>
              <a:rPr lang="en-US" sz="1600" dirty="0">
                <a:solidFill>
                  <a:srgbClr val="000000"/>
                </a:solidFill>
                <a:latin typeface="EYInterstate"/>
              </a:rPr>
              <a:t>NC DHHS Immunization Branch team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will create an order transfer record and your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INVENTORY WILL AUTOMATICALLY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reduce by the amount transferred if approved. 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defTabSz="457200">
              <a:buFont typeface="+mj-lt"/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Complete the</a:t>
            </a:r>
            <a:r>
              <a:rPr lang="en-US" sz="1400" dirty="0">
                <a:solidFill>
                  <a:srgbClr val="000000"/>
                </a:solidFill>
                <a:latin typeface="EYInterstate"/>
              </a:rPr>
              <a:t> COVID-19 Vaccine Transfer Request Form. You can find the form here: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EYInterstate" panose="02000503020000020004"/>
                <a:cs typeface="Arial" panose="020B0604020202020204" pitchFamily="34" charset="0"/>
                <a:hlinkClick r:id="rId7"/>
              </a:rPr>
              <a:t>https://immunize.nc.gov/</a:t>
            </a:r>
            <a:endParaRPr lang="en-US" sz="1400" b="1" dirty="0">
              <a:solidFill>
                <a:srgbClr val="000000"/>
              </a:solidFill>
              <a:latin typeface="EYInterstate" panose="020005030200000200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8D697F-6F26-4587-81B2-25F25CEB6998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2E207-0E4C-424F-81CB-C4847E878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544" y="878820"/>
            <a:ext cx="4670007" cy="521054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2205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2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Tips for Completing the COVID-19 Vaccine Transfer Request Form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90395"/>
            <a:ext cx="8815445" cy="53219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tabLst>
                <a:tab pos="2413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EYInterstate"/>
              </a:rPr>
              <a:t>On the COVID-19 Vaccine Transfer Request Form, you will be asked to confirm the following items:</a:t>
            </a:r>
          </a:p>
          <a:p>
            <a:pPr marL="12065" marR="5080" lvl="0" defTabSz="457200">
              <a:lnSpc>
                <a:spcPct val="150000"/>
              </a:lnSpc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Sending Provider and Receiving Provider location names 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listed above </a:t>
            </a: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match exactly 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how they appear in the COVID-19 Vaccine Management System (</a:t>
            </a: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CVMS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) Provider Enrollment Portal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Sending Provider has a completed CDC COVID-19 Vaccine Redistribution Agreement 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in the CVMS Provider Enrollment Portal and the Receiving Provider has a fully completed and submitted CDC COVID-19 Vaccine Program Provider Agreement and Profile in CVMS Provider Enrollment Portal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Sending Provider has confirmed 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with Receiving Provider that they have the </a:t>
            </a: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appropriate capability and capacity to store the transferred COVID-19 vaccines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Sending Provider is </a:t>
            </a: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not requesting transfer of open or partial vials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EYInterstate" panose="02000503020000020004"/>
                <a:cs typeface="Arial" panose="020B0604020202020204" pitchFamily="34" charset="0"/>
              </a:rPr>
              <a:t>Only COVID-19 vaccines </a:t>
            </a:r>
            <a:r>
              <a:rPr lang="en-US" sz="1600" dirty="0">
                <a:latin typeface="EYInterstate" panose="02000503020000020004"/>
                <a:cs typeface="Arial" panose="020B0604020202020204" pitchFamily="34" charset="0"/>
              </a:rPr>
              <a:t>are listed on this Transfer Request</a:t>
            </a: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defTabSz="457200">
              <a:buFont typeface="+mj-lt"/>
              <a:buAutoNum type="arabicPeriod"/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>
              <a:spcAft>
                <a:spcPts val="600"/>
              </a:spcAft>
              <a:buClr>
                <a:srgbClr val="4472C4"/>
              </a:buClr>
              <a:buSzPct val="70000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Complete the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 COVID-19 Vaccine Transfer Request Form. You can find the form here: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>
                <a:latin typeface="EYInterstate" panose="02000503020000020004"/>
                <a:cs typeface="Arial" panose="020B0604020202020204" pitchFamily="34" charset="0"/>
                <a:hlinkClick r:id="rId7"/>
              </a:rPr>
              <a:t>https://immunize.nc.gov/</a:t>
            </a:r>
            <a:endParaRPr lang="en-US" sz="1400" b="1">
              <a:solidFill>
                <a:srgbClr val="000000"/>
              </a:solidFill>
              <a:latin typeface="EYInterstate" panose="020005030200000200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CE108-156C-47EC-B09A-990A7E1ADA43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223719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3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Providing Transfer Details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68346" y="924102"/>
            <a:ext cx="8815445" cy="282923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your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TRANSFER REQUEST IS APPROVED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able to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SHIP YOUR VACCINE INVENTORY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to the </a:t>
            </a:r>
            <a:r>
              <a:rPr lang="en-US" sz="1600" dirty="0">
                <a:solidFill>
                  <a:srgbClr val="000000"/>
                </a:solidFill>
                <a:latin typeface="EYInterstate"/>
              </a:rPr>
              <a:t>Secondary Location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. 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will need to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 UPDATE THE ORDER TRANSFER RECORD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with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ACTUAL SHIPMENT DETAILS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to support tracking of the shipment. The order transfer record can be located via the vaccine inventory record that is providing the inventory.</a:t>
            </a: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From the home page, 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Search for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NAME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Click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VACCINE INVENTORY NAME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Enter shipment details during the outbound transfer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  <a:endParaRPr lang="en-US" sz="1400">
              <a:solidFill>
                <a:srgbClr val="000000"/>
              </a:solidFill>
              <a:latin typeface="EYInterstat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Identify shipment date and shipment tracking information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DC4CC-097E-4C7A-998F-9370FFE94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861" y="3942379"/>
            <a:ext cx="7625793" cy="2555008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5494BD2-81AE-4615-B75D-5528EC263557}"/>
              </a:ext>
            </a:extLst>
          </p:cNvPr>
          <p:cNvSpPr/>
          <p:nvPr/>
        </p:nvSpPr>
        <p:spPr>
          <a:xfrm>
            <a:off x="7510170" y="5499243"/>
            <a:ext cx="1673621" cy="399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A36D4A-8948-4CC3-B1D5-B7D1A7152430}"/>
              </a:ext>
            </a:extLst>
          </p:cNvPr>
          <p:cNvSpPr/>
          <p:nvPr/>
        </p:nvSpPr>
        <p:spPr>
          <a:xfrm>
            <a:off x="1933787" y="5994027"/>
            <a:ext cx="1048559" cy="441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2EBE-7AFD-49FE-B480-6C40764A7996}"/>
              </a:ext>
            </a:extLst>
          </p:cNvPr>
          <p:cNvSpPr/>
          <p:nvPr/>
        </p:nvSpPr>
        <p:spPr>
          <a:xfrm>
            <a:off x="1585635" y="5324167"/>
            <a:ext cx="2016225" cy="359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83C48-B2BA-4724-A0A8-F3357E1A5729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136258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23086-5702-4B38-BBAD-2BEDA52A9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" y="952435"/>
            <a:ext cx="4807352" cy="5135518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4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Open the Vaccine Inventory Record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5386163" y="952435"/>
            <a:ext cx="4168927" cy="12105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 are on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RECORD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navigate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RELATED TAB. </a:t>
            </a:r>
          </a:p>
          <a:p>
            <a:pPr marL="354965" marR="5080" lvl="0" indent="-342900" defTabSz="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Navigate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RELATED TAB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Navigate to the Related 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Tab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Locate the Related Tab on the Vaccine Inventory Record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CC271-76F7-4D4C-9FA9-8A6F4D91D102}"/>
              </a:ext>
            </a:extLst>
          </p:cNvPr>
          <p:cNvSpPr/>
          <p:nvPr/>
        </p:nvSpPr>
        <p:spPr>
          <a:xfrm>
            <a:off x="431358" y="941552"/>
            <a:ext cx="1619384" cy="363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DFF7B0-87BF-42BC-95D9-2FC4BD637E25}"/>
              </a:ext>
            </a:extLst>
          </p:cNvPr>
          <p:cNvSpPr/>
          <p:nvPr/>
        </p:nvSpPr>
        <p:spPr>
          <a:xfrm>
            <a:off x="1017526" y="1809915"/>
            <a:ext cx="802396" cy="427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2FC2E-09FE-4226-BCE6-D455802E5000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1535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0633A-41E4-4B27-951E-3405D3FCA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1" y="2716616"/>
            <a:ext cx="8815445" cy="1710035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5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Open the Order Transfer Record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147758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will be able to locate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ORDER TRANSFER RECORD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that was created to track the transfer. Before you edit the order transfer record,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CONFIRM THAT THE RECORD TYPE IS TRANSFER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.</a:t>
            </a: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Locate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ORDERS SECTION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ORDER NUMBER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for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ORDER TRANSFER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Locate and open the Order Transfer Record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Click the order number to confirm the record type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755E3-0066-410F-86BF-D55892B61C1E}"/>
              </a:ext>
            </a:extLst>
          </p:cNvPr>
          <p:cNvSpPr/>
          <p:nvPr/>
        </p:nvSpPr>
        <p:spPr>
          <a:xfrm>
            <a:off x="460696" y="2814876"/>
            <a:ext cx="12573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3FEB8-21C6-46A7-9D55-E9AC6A1DB2AA}"/>
              </a:ext>
            </a:extLst>
          </p:cNvPr>
          <p:cNvSpPr/>
          <p:nvPr/>
        </p:nvSpPr>
        <p:spPr>
          <a:xfrm>
            <a:off x="460696" y="3412369"/>
            <a:ext cx="3506292" cy="576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6C75E-11FD-434B-8005-D524E7DADB7A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1177332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2E6F-BBAD-4538-82B2-04B9B8BAA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4" y="952434"/>
            <a:ext cx="5643031" cy="4747029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6 of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7: Edit the Order Transfer Record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6096000" y="878820"/>
            <a:ext cx="3459090" cy="247529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 have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ORDER TRANSFER RECORD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open, you can provide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SHIPMENT DETAILS REQUIRED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.</a:t>
            </a: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Navigate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DETAILS SECTION</a:t>
            </a:r>
          </a:p>
          <a:p>
            <a:pPr marL="354965" marR="5080" lvl="0" indent="-342900" defTabSz="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PENCIL ICON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next to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SENDING LOCATION DATE AND TIME</a:t>
            </a:r>
          </a:p>
          <a:p>
            <a:pPr marL="12065" marR="5080" lvl="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Provide the shipment details required on the order transfer record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Navigate to the details section to edit the order transfer record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3B15FB-FD04-49DB-9F40-C66708BD5D6F}"/>
              </a:ext>
            </a:extLst>
          </p:cNvPr>
          <p:cNvSpPr/>
          <p:nvPr/>
        </p:nvSpPr>
        <p:spPr>
          <a:xfrm>
            <a:off x="1009983" y="2795020"/>
            <a:ext cx="768928" cy="353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272E5-3562-4262-8746-04048C378ECD}"/>
              </a:ext>
            </a:extLst>
          </p:cNvPr>
          <p:cNvSpPr/>
          <p:nvPr/>
        </p:nvSpPr>
        <p:spPr>
          <a:xfrm>
            <a:off x="2499195" y="5282247"/>
            <a:ext cx="332782" cy="257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970724-555C-4EE3-860A-6DDD87FE01ED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39377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A6161-AE59-4FA9-85E9-21F828B3F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70" y="952435"/>
            <a:ext cx="5147955" cy="5136135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 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of </a:t>
            </a:r>
            <a:r>
              <a:rPr lang="en-US" sz="2000" b="1" dirty="0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7</a:t>
            </a: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: Enter Shipment Details and Save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Update the order transfer record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Remember to save the changes after edits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39CB55-8308-4F79-ACF0-D65C654500FA}"/>
              </a:ext>
            </a:extLst>
          </p:cNvPr>
          <p:cNvSpPr/>
          <p:nvPr/>
        </p:nvSpPr>
        <p:spPr>
          <a:xfrm>
            <a:off x="450113" y="4788969"/>
            <a:ext cx="4863080" cy="884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12B82E-1C84-4B3B-B4FF-BA0890016323}"/>
              </a:ext>
            </a:extLst>
          </p:cNvPr>
          <p:cNvSpPr/>
          <p:nvPr/>
        </p:nvSpPr>
        <p:spPr>
          <a:xfrm>
            <a:off x="2928847" y="5753335"/>
            <a:ext cx="471301" cy="335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3F46897-0BD4-47A0-87F3-22E3684C6D04}"/>
              </a:ext>
            </a:extLst>
          </p:cNvPr>
          <p:cNvSpPr txBox="1"/>
          <p:nvPr/>
        </p:nvSpPr>
        <p:spPr>
          <a:xfrm>
            <a:off x="5646584" y="878820"/>
            <a:ext cx="3908506" cy="33498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 click edit, you will be able to update the record and save your changes.</a:t>
            </a: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tabLst>
                <a:tab pos="241300" algn="l"/>
              </a:tabLst>
              <a:defRPr/>
            </a:pPr>
            <a:endParaRPr lang="en-US" sz="1600" i="1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defTabSz="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Enter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SENDING LOCATION DATE AND TIME </a:t>
            </a:r>
          </a:p>
          <a:p>
            <a:pPr marL="354965" marR="5080" lvl="0" indent="-342900" defTabSz="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Enter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SHIPMENT TRACKING INFORMATION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in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SENDING LOCATION COMMENTS</a:t>
            </a:r>
          </a:p>
          <a:p>
            <a:pPr marL="354965" marR="5080" lvl="0" indent="-342900" defTabSz="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SAVE</a:t>
            </a:r>
          </a:p>
          <a:p>
            <a:pPr marL="12065" marR="5080" lvl="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581D8B-26F4-48D1-BFD7-1711CBC13059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259715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44C1A4-CC9D-4A4B-B32B-18DEC47A3A50}"/>
              </a:ext>
            </a:extLst>
          </p:cNvPr>
          <p:cNvSpPr txBox="1"/>
          <p:nvPr/>
        </p:nvSpPr>
        <p:spPr>
          <a:xfrm>
            <a:off x="864523" y="2734358"/>
            <a:ext cx="941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Vaccine Inventory Transfer – Secondary Location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6A3C8-6E72-4FCF-9905-10773A6AC923}"/>
              </a:ext>
            </a:extLst>
          </p:cNvPr>
          <p:cNvSpPr txBox="1"/>
          <p:nvPr/>
        </p:nvSpPr>
        <p:spPr>
          <a:xfrm>
            <a:off x="864523" y="3429000"/>
            <a:ext cx="819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How do you receive a vaccine transfer as a Secondary Location?</a:t>
            </a:r>
          </a:p>
        </p:txBody>
      </p:sp>
    </p:spTree>
    <p:extLst>
      <p:ext uri="{BB962C8B-B14F-4D97-AF65-F5344CB8AC3E}">
        <p14:creationId xmlns:p14="http://schemas.microsoft.com/office/powerpoint/2010/main" val="48219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1 of 4: Processing an Inbound Transfer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22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If you are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RECEIVING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an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INBOUND TRANSFER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from another location, you will want to review the inbound transfer page to stay up-to-date. When you receive the inbound transfer, you will be able to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PROCESS THE INVENTORY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 via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INBOUND TRANSFER PAGE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. 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You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DO NOT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process inbound transfers from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ADD INVENTORY PROCESS</a:t>
            </a:r>
            <a:r>
              <a:rPr lang="en-US" sz="1600" i="1">
                <a:solidFill>
                  <a:srgbClr val="000000"/>
                </a:solidFill>
                <a:latin typeface="EYInterstate"/>
              </a:rPr>
              <a:t>. 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From the home page, 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YInterstate"/>
                <a:ea typeface="+mn-ea"/>
                <a:cs typeface="+mn-cs"/>
              </a:rPr>
              <a:t>BOUND TRANSFER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View inbound transfer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Inbound transfer is not processed from the Add Inventory Process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D113DF-8FDA-420A-90FD-416E58D11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17" y="3280324"/>
            <a:ext cx="9016849" cy="2863782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52012B-47D3-4706-B8F6-4F19E2EF20C6}"/>
              </a:ext>
            </a:extLst>
          </p:cNvPr>
          <p:cNvSpPr/>
          <p:nvPr/>
        </p:nvSpPr>
        <p:spPr>
          <a:xfrm>
            <a:off x="6717924" y="3900256"/>
            <a:ext cx="1377462" cy="42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10151-8645-4F80-AB65-0E08B47A2623}"/>
              </a:ext>
            </a:extLst>
          </p:cNvPr>
          <p:cNvSpPr/>
          <p:nvPr/>
        </p:nvSpPr>
        <p:spPr>
          <a:xfrm>
            <a:off x="382717" y="4712215"/>
            <a:ext cx="3166728" cy="79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B8B46-65C7-4C4E-A783-F2F10CA23C38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9120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349184" y="-5158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B1BD31-3AF9-4B81-93FC-724146010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87340"/>
              </p:ext>
            </p:extLst>
          </p:nvPr>
        </p:nvGraphicFramePr>
        <p:xfrm>
          <a:off x="406400" y="2134161"/>
          <a:ext cx="11379200" cy="2863036"/>
        </p:xfrm>
        <a:graphic>
          <a:graphicData uri="http://schemas.openxmlformats.org/drawingml/2006/table">
            <a:tbl>
              <a:tblPr firstRow="1" bandRow="1"/>
              <a:tblGrid>
                <a:gridCol w="924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47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Vaccine Wastage, Returns &amp; Transfers Process Overview</a:t>
                      </a: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lvl="1" algn="r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4 - 7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EYInterstate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/>
                      <a:endParaRPr lang="en-US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515071"/>
                  </a:ext>
                </a:extLst>
              </a:tr>
              <a:tr h="251947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EYInterstate"/>
                        </a:rPr>
                        <a:t>Vaccine Inventory Wastage</a:t>
                      </a: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8 - 13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3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EYInterstate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endParaRPr lang="en-US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150173"/>
                  </a:ext>
                </a:extLst>
              </a:tr>
              <a:tr h="251947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EYInterstate"/>
                        </a:rPr>
                        <a:t>Vaccine Inventory Returns to Manufacturer</a:t>
                      </a: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14 - 19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43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>
                        <a:latin typeface="EYInterstate"/>
                        <a:cs typeface="Calibri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endParaRPr lang="en-US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043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Vaccine Inventory Transfers – Primary Location</a:t>
                      </a: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defTabSz="913943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20 - 27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75085"/>
                  </a:ext>
                </a:extLst>
              </a:tr>
              <a:tr h="229043">
                <a:tc>
                  <a:txBody>
                    <a:bodyPr/>
                    <a:lstStyle/>
                    <a:p>
                      <a:pPr marL="171450" marR="0" lvl="0" indent="-17145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>
                        <a:latin typeface="EYInterstate"/>
                        <a:cs typeface="Calibri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algn="r" defTabSz="457200" rtl="0" eaLnBrk="1" latinLnBrk="0" hangingPunct="1"/>
                      <a:endParaRPr lang="en-US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75044"/>
                  </a:ext>
                </a:extLst>
              </a:tr>
              <a:tr h="229043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Vaccine Inventory Transfers – Secondary Location</a:t>
                      </a: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defTabSz="913943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28 - 32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37511"/>
                  </a:ext>
                </a:extLst>
              </a:tr>
              <a:tr h="229043">
                <a:tc>
                  <a:txBody>
                    <a:bodyPr/>
                    <a:lstStyle/>
                    <a:p>
                      <a:pPr marL="171450" marR="0" lvl="0" indent="-17145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>
                        <a:latin typeface="EYInterstate"/>
                        <a:cs typeface="Calibri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algn="r" defTabSz="457200" rtl="0" eaLnBrk="1" latinLnBrk="0" hangingPunct="1"/>
                      <a:endParaRPr lang="en-US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38149"/>
                  </a:ext>
                </a:extLst>
              </a:tr>
              <a:tr h="251947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EYInterstate"/>
                        </a:rPr>
                        <a:t>Appendix</a:t>
                      </a:r>
                    </a:p>
                  </a:txBody>
                  <a:tcPr marL="121920" marR="12192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EYInterstate"/>
                          <a:ea typeface="+mn-ea"/>
                          <a:cs typeface="+mn-cs"/>
                        </a:rPr>
                        <a:t>33 - 34</a:t>
                      </a: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947"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="0">
                        <a:latin typeface="EYInterstate"/>
                      </a:endParaRPr>
                    </a:p>
                  </a:txBody>
                  <a:tcPr marL="121920" marR="12192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lvl="1" algn="r" defTabSz="457200" rtl="0" eaLnBrk="1" latinLnBrk="0" hangingPunct="1"/>
                      <a:endParaRPr lang="en-US" sz="11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C71F15F-1DBD-450C-878F-91B44D00C7A3}"/>
              </a:ext>
            </a:extLst>
          </p:cNvPr>
          <p:cNvSpPr txBox="1"/>
          <p:nvPr/>
        </p:nvSpPr>
        <p:spPr>
          <a:xfrm>
            <a:off x="11229766" y="1845908"/>
            <a:ext cx="594189" cy="28732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3123279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2 of 4: Select the Vaccine inventory Record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20441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INBOUND TRANSFER PAGE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see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records that are incoming transfers to your location. You will be able to select the inbound transfer you are ready to process and add it to your inventory. 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Select the correct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record</a:t>
            </a: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Select the applicable inventory record for inbound transfer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Identify vaccine inventory records for inbound transfer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389898E3-8D83-4763-BEB0-494107F6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95" y="2922969"/>
            <a:ext cx="7620000" cy="3124200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E968F9-AFAF-44E1-BD78-BD71FD443F32}"/>
              </a:ext>
            </a:extLst>
          </p:cNvPr>
          <p:cNvSpPr/>
          <p:nvPr/>
        </p:nvSpPr>
        <p:spPr>
          <a:xfrm>
            <a:off x="1678329" y="4583576"/>
            <a:ext cx="1076446" cy="980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BCA442-B651-4056-9D57-40DB5FDBD707}"/>
              </a:ext>
            </a:extLst>
          </p:cNvPr>
          <p:cNvSpPr/>
          <p:nvPr/>
        </p:nvSpPr>
        <p:spPr>
          <a:xfrm>
            <a:off x="8484243" y="5677074"/>
            <a:ext cx="400764" cy="325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8908B-2935-4A0C-BB98-5AD6FF87E758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380527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3 of 4: Complete the Inbound Transfer form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24442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Once you select the inventory, you will see the vaccine inventory details pre-populated. You will want to provide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DOSES RECEIVED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and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DATE RECEIVED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. 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next, your inventory levels will update, and the inbound transfer is now processed. </a:t>
            </a: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Enter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DATE RECEIVED </a:t>
            </a: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Enter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DOSES RECEIVED</a:t>
            </a: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NEXT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Enter doses received and date received to process inbound transfer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Identify </a:t>
            </a:r>
            <a:r>
              <a:rPr lang="en-US" sz="1400">
                <a:solidFill>
                  <a:srgbClr val="000000"/>
                </a:solidFill>
                <a:latin typeface="EYInterstate"/>
              </a:rPr>
              <a:t>doses received and date received for the vaccine inventory. 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5AE5976B-7CB9-48B0-B5A5-E7545DB8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24" y="3055706"/>
            <a:ext cx="6563406" cy="3380154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54950E-7172-4532-8E73-B52C255517E1}"/>
              </a:ext>
            </a:extLst>
          </p:cNvPr>
          <p:cNvSpPr/>
          <p:nvPr/>
        </p:nvSpPr>
        <p:spPr>
          <a:xfrm>
            <a:off x="2048843" y="5219646"/>
            <a:ext cx="3241962" cy="70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1C4B2-4107-41F5-992F-91DA3C66D0F9}"/>
              </a:ext>
            </a:extLst>
          </p:cNvPr>
          <p:cNvSpPr/>
          <p:nvPr/>
        </p:nvSpPr>
        <p:spPr>
          <a:xfrm>
            <a:off x="8009680" y="6103286"/>
            <a:ext cx="332313" cy="332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598ECC-F67D-492D-AF65-2C1041A98F8E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15336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4 of 4: Complete the Inbound Transfer form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1228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next, your inbound transfer is processed and added to your inventory. </a:t>
            </a: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354965" marR="5080" lvl="0" indent="-342900" defTabSz="457200">
              <a:spcAft>
                <a:spcPts val="600"/>
              </a:spcAft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FINISH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Finish inbound transfer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Complete the inbound transfer form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42577212-7904-4136-9904-EEDF89A4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6" y="2667991"/>
            <a:ext cx="8815445" cy="2082649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D9D128-FE40-4223-9524-C3BD91C888AC}"/>
              </a:ext>
            </a:extLst>
          </p:cNvPr>
          <p:cNvSpPr/>
          <p:nvPr/>
        </p:nvSpPr>
        <p:spPr>
          <a:xfrm>
            <a:off x="8482000" y="4315138"/>
            <a:ext cx="743158" cy="417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51A972-D830-4543-BFD6-6431E8E0A5F8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3446458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44C1A4-CC9D-4A4B-B32B-18DEC47A3A50}"/>
              </a:ext>
            </a:extLst>
          </p:cNvPr>
          <p:cNvSpPr txBox="1"/>
          <p:nvPr/>
        </p:nvSpPr>
        <p:spPr>
          <a:xfrm>
            <a:off x="864523" y="2734358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Appendix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01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Additional Notes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407743" y="833500"/>
            <a:ext cx="10947829" cy="517577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Key Items: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 b="1">
                <a:solidFill>
                  <a:schemeClr val="accent1"/>
                </a:solidFill>
              </a:rPr>
              <a:t>Hyperlink</a:t>
            </a:r>
            <a:r>
              <a:rPr lang="en-US" sz="1600"/>
              <a:t>s appear as light blue and will provide additional information or navigation.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FF0000"/>
                </a:solidFill>
                <a:latin typeface="EYInterstate"/>
              </a:rPr>
              <a:t>* Asterisks </a:t>
            </a:r>
            <a:r>
              <a:rPr lang="en-US" sz="1600">
                <a:latin typeface="EYInterstate"/>
              </a:rPr>
              <a:t>are used to denote required information.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>
                <a:latin typeface="EYInterstate"/>
              </a:rPr>
              <a:t>    A Toggle can be clicked to see selectable options.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>
                <a:latin typeface="EYInterstate"/>
              </a:rPr>
              <a:t>      A Pen can be clicked to make edits to the field.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>
                <a:latin typeface="EYInterstate"/>
              </a:rPr>
              <a:t>                    Navigation Buttons can be clicked on to progress to the “next” or the “previous” step in a task.</a:t>
            </a:r>
          </a:p>
          <a:p>
            <a:pPr marL="297815" marR="5080" indent="-285750" defTabSz="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en-US" sz="1600">
                <a:latin typeface="EYInterstate"/>
              </a:rPr>
              <a:t>             A Pause button can be clicked if you wish to step away / and return to your form later. You will be prompted to review your previously entered data upon your return/ login. </a:t>
            </a:r>
          </a:p>
          <a:p>
            <a:pPr marL="12065" marR="508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endParaRPr lang="en-US" sz="1600" b="1">
              <a:solidFill>
                <a:srgbClr val="000000"/>
              </a:solidFill>
              <a:latin typeface="EYInterstate"/>
            </a:endParaRPr>
          </a:p>
          <a:p>
            <a:pPr marL="12065" marR="508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Contact Information: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/>
              <a:t>All questions should be directed to </a:t>
            </a:r>
            <a:r>
              <a:rPr lang="en-US" sz="1600" u="sng">
                <a:hlinkClick r:id="rId7"/>
              </a:rPr>
              <a:t>CVMS-help@dhhs.nc.gov</a:t>
            </a:r>
            <a:r>
              <a:rPr lang="en-US" sz="1600"/>
              <a:t>.</a:t>
            </a:r>
            <a:endParaRPr lang="en-US" sz="1600" b="1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EYInterstate"/>
              </a:rPr>
              <a:t>Supported Web Browsers: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Please use the latest version of Chrome, Firefox or Safari to use this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>
                <a:hlinkClick r:id="rId8"/>
              </a:rPr>
              <a:t>https://help.salesforce.com/articleView?id=getstart_browsers_sfx.htm&amp;type=5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Note, Internet Explorer and Edge (Non-Chromium) will not be supported beginning January 2021.</a:t>
            </a:r>
          </a:p>
        </p:txBody>
      </p:sp>
      <p:pic>
        <p:nvPicPr>
          <p:cNvPr id="97287" name="Picture 7">
            <a:extLst>
              <a:ext uri="{FF2B5EF4-FFF2-40B4-BE49-F238E27FC236}">
                <a16:creationId xmlns:a16="http://schemas.microsoft.com/office/drawing/2014/main" id="{CCCF4E5D-3184-49FC-9E62-CC09501B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6" y="2079714"/>
            <a:ext cx="228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Picture 9">
            <a:extLst>
              <a:ext uri="{FF2B5EF4-FFF2-40B4-BE49-F238E27FC236}">
                <a16:creationId xmlns:a16="http://schemas.microsoft.com/office/drawing/2014/main" id="{95617E9A-A4AE-4218-AB53-3324D03B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6" y="2480861"/>
            <a:ext cx="228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1" name="Picture 11">
            <a:extLst>
              <a:ext uri="{FF2B5EF4-FFF2-40B4-BE49-F238E27FC236}">
                <a16:creationId xmlns:a16="http://schemas.microsoft.com/office/drawing/2014/main" id="{14DD0EEB-28CE-40DF-9939-E128F6EA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0" y="2815830"/>
            <a:ext cx="995964" cy="2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3" name="Picture 13">
            <a:extLst>
              <a:ext uri="{FF2B5EF4-FFF2-40B4-BE49-F238E27FC236}">
                <a16:creationId xmlns:a16="http://schemas.microsoft.com/office/drawing/2014/main" id="{5EDB2E5A-8343-444C-BC13-7F05B70D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9" y="3182643"/>
            <a:ext cx="550155" cy="2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8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44C1A4-CC9D-4A4B-B32B-18DEC47A3A50}"/>
              </a:ext>
            </a:extLst>
          </p:cNvPr>
          <p:cNvSpPr txBox="1"/>
          <p:nvPr/>
        </p:nvSpPr>
        <p:spPr>
          <a:xfrm>
            <a:off x="864523" y="2734358"/>
            <a:ext cx="8504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Vaccine Wastage, Returns &amp; Transfers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DF88-32FC-4856-AE87-DB351D2708C1}"/>
              </a:ext>
            </a:extLst>
          </p:cNvPr>
          <p:cNvSpPr txBox="1"/>
          <p:nvPr/>
        </p:nvSpPr>
        <p:spPr>
          <a:xfrm>
            <a:off x="864523" y="3255874"/>
            <a:ext cx="3205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94626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349184" y="-5158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 panose="02000503020000020004" pitchFamily="2" charset="0"/>
                <a:cs typeface="Arial" panose="020B0604020202020204" pitchFamily="34" charset="0"/>
              </a:rPr>
              <a:t>Overview</a:t>
            </a:r>
            <a:endParaRPr kumimoji="0" lang="en-US" sz="2000" b="1" i="0" u="none" strike="noStrike" kern="1200" cap="none" spc="0" normalizeH="0" baseline="0" noProof="0">
              <a:ln w="0"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0901A-6C7E-4CB6-B96B-1CF3FBEB6E3D}"/>
              </a:ext>
            </a:extLst>
          </p:cNvPr>
          <p:cNvSpPr txBox="1"/>
          <p:nvPr/>
        </p:nvSpPr>
        <p:spPr>
          <a:xfrm>
            <a:off x="5949387" y="1070704"/>
            <a:ext cx="56082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Vaccine inventory reductions, or deprecations, typically involve: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Documenting vaccine inventory wastage,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Documenting vaccine inventory returns to manufacturer,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Understanding the vaccine transfer process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processes discussed in this training guide are primarily for the </a:t>
            </a:r>
            <a:r>
              <a:rPr lang="en-US" b="1" dirty="0"/>
              <a:t>Healthcare Location Managers </a:t>
            </a:r>
            <a:r>
              <a:rPr lang="en-US" dirty="0"/>
              <a:t>profile. </a:t>
            </a:r>
          </a:p>
          <a:p>
            <a:endParaRPr lang="en-US" dirty="0"/>
          </a:p>
          <a:p>
            <a:r>
              <a:rPr lang="en-US" i="1" dirty="0"/>
              <a:t>You will also need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latest version of Chrome, Firefox, or Safari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into your CVMS account</a:t>
            </a:r>
          </a:p>
          <a:p>
            <a:endParaRPr lang="en-US" dirty="0"/>
          </a:p>
          <a:p>
            <a:r>
              <a:rPr lang="en-US" b="1" dirty="0"/>
              <a:t>Now, let’s get started!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8551C-C437-43E7-9342-7819D21D4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4" y="1070704"/>
            <a:ext cx="5485043" cy="3588856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4368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75101" y="11125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+mj-ea"/>
                <a:cs typeface="Arial" panose="020B0604020202020204" pitchFamily="34" charset="0"/>
              </a:rPr>
              <a:t>Key Terms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EA485-49A3-4D08-AC46-48F0A11D58BA}"/>
              </a:ext>
            </a:extLst>
          </p:cNvPr>
          <p:cNvCxnSpPr>
            <a:cxnSpLocks/>
          </p:cNvCxnSpPr>
          <p:nvPr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7EC605-5A7D-4396-A367-DB434D541FE6}"/>
              </a:ext>
            </a:extLst>
          </p:cNvPr>
          <p:cNvCxnSpPr>
            <a:cxnSpLocks/>
            <a:endCxn id="130" idx="2"/>
          </p:cNvCxnSpPr>
          <p:nvPr/>
        </p:nvCxnSpPr>
        <p:spPr>
          <a:xfrm>
            <a:off x="988226" y="1656453"/>
            <a:ext cx="0" cy="3706684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none"/>
          </a:ln>
          <a:effectLst/>
        </p:spPr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2F95F95-EFE2-4B67-B4E1-A7D281B2179C}"/>
              </a:ext>
            </a:extLst>
          </p:cNvPr>
          <p:cNvSpPr/>
          <p:nvPr/>
        </p:nvSpPr>
        <p:spPr>
          <a:xfrm>
            <a:off x="299922" y="1239170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Wastage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99FF1D-8077-4A86-BF14-C02C996C8717}"/>
              </a:ext>
            </a:extLst>
          </p:cNvPr>
          <p:cNvGrpSpPr/>
          <p:nvPr/>
        </p:nvGrpSpPr>
        <p:grpSpPr>
          <a:xfrm>
            <a:off x="1883616" y="1230410"/>
            <a:ext cx="10090299" cy="545186"/>
            <a:chOff x="1720701" y="1315151"/>
            <a:chExt cx="10090299" cy="545186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A38086E-FCBD-403B-A50F-078C75E0E87E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1016452-DFF5-49DD-8809-5155B0959C35}"/>
                </a:ext>
              </a:extLst>
            </p:cNvPr>
            <p:cNvSpPr/>
            <p:nvPr/>
          </p:nvSpPr>
          <p:spPr>
            <a:xfrm>
              <a:off x="1777957" y="1479584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EYInterstate" panose="02000503020000020004" pitchFamily="2" charset="0"/>
                </a:rPr>
                <a:t>Vaccine wastage is the sum of vaccines discarded, lost, damaged or destroyed. </a:t>
              </a:r>
              <a:endParaRPr lang="en-US" sz="1200" kern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296636B-20F6-4D0D-8B9D-D398FF1A31E8}"/>
              </a:ext>
            </a:extLst>
          </p:cNvPr>
          <p:cNvSpPr/>
          <p:nvPr/>
        </p:nvSpPr>
        <p:spPr>
          <a:xfrm>
            <a:off x="299922" y="1955660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Returns / Spoilage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8043F49-EA84-4411-B967-7E63151FE422}"/>
              </a:ext>
            </a:extLst>
          </p:cNvPr>
          <p:cNvSpPr/>
          <p:nvPr/>
        </p:nvSpPr>
        <p:spPr>
          <a:xfrm>
            <a:off x="299922" y="2671663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Vaccine Deprecation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F16EBD6-6C97-4B1F-9F32-59588F590D7C}"/>
              </a:ext>
            </a:extLst>
          </p:cNvPr>
          <p:cNvSpPr/>
          <p:nvPr/>
        </p:nvSpPr>
        <p:spPr>
          <a:xfrm>
            <a:off x="299922" y="3388153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Vaccine Inventory Shipment details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5BDA16F-C006-4F9D-B8CA-51EC7790718C}"/>
              </a:ext>
            </a:extLst>
          </p:cNvPr>
          <p:cNvSpPr/>
          <p:nvPr/>
        </p:nvSpPr>
        <p:spPr>
          <a:xfrm>
            <a:off x="299922" y="4104643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Primary Location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C863836-50E9-46E9-8243-35F1EF65602B}"/>
              </a:ext>
            </a:extLst>
          </p:cNvPr>
          <p:cNvSpPr/>
          <p:nvPr/>
        </p:nvSpPr>
        <p:spPr>
          <a:xfrm>
            <a:off x="299922" y="4821131"/>
            <a:ext cx="1376607" cy="5420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Secondary Location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35B7B84-37C2-4D53-9034-8360485F2E26}"/>
              </a:ext>
            </a:extLst>
          </p:cNvPr>
          <p:cNvGrpSpPr/>
          <p:nvPr/>
        </p:nvGrpSpPr>
        <p:grpSpPr>
          <a:xfrm>
            <a:off x="1883616" y="1945783"/>
            <a:ext cx="10090299" cy="545186"/>
            <a:chOff x="1720701" y="1315151"/>
            <a:chExt cx="10090299" cy="545186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3DE2B0D-6FDE-48A3-9C31-EF8637240F67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43569DC-468C-494C-91E0-30003EB3706A}"/>
                </a:ext>
              </a:extLst>
            </p:cNvPr>
            <p:cNvSpPr/>
            <p:nvPr/>
          </p:nvSpPr>
          <p:spPr>
            <a:xfrm>
              <a:off x="1777957" y="1413205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kern="0">
                  <a:solidFill>
                    <a:srgbClr val="000000"/>
                  </a:solidFill>
                  <a:latin typeface="EYInterstate" panose="02000503020000020004" pitchFamily="2" charset="0"/>
                  <a:cs typeface="Arial" panose="020B0604020202020204" pitchFamily="34" charset="0"/>
                </a:rPr>
                <a:t>Vaccine spoilage happens when a vaccine dose is no longer eligible for administration to an individual due to exposure to inappropriate conditions.</a:t>
              </a:r>
              <a:endParaRPr lang="en-US" sz="1200" kern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1AE2E7F-018B-487B-B3A9-5D2CEBF4924D}"/>
              </a:ext>
            </a:extLst>
          </p:cNvPr>
          <p:cNvGrpSpPr/>
          <p:nvPr/>
        </p:nvGrpSpPr>
        <p:grpSpPr>
          <a:xfrm>
            <a:off x="1905858" y="3374928"/>
            <a:ext cx="10090299" cy="545186"/>
            <a:chOff x="1720701" y="1315151"/>
            <a:chExt cx="10090299" cy="545186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CDD4A13-4A1F-4DBA-9718-03AFFDE3EE6B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7816195-2E92-4820-B46C-E11B33F9B72D}"/>
                </a:ext>
              </a:extLst>
            </p:cNvPr>
            <p:cNvSpPr/>
            <p:nvPr/>
          </p:nvSpPr>
          <p:spPr>
            <a:xfrm>
              <a:off x="1777957" y="1479584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EYInterstate" panose="02000503020000020004" pitchFamily="2" charset="0"/>
                </a:rPr>
                <a:t>Vaccine inventory shipment details may include lot number, serial number, and national drug code (NDC).</a:t>
              </a:r>
              <a:endParaRPr lang="en-US" sz="1200" kern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E36F94-001A-48BB-ADA8-41759A388BD0}"/>
              </a:ext>
            </a:extLst>
          </p:cNvPr>
          <p:cNvGrpSpPr/>
          <p:nvPr/>
        </p:nvGrpSpPr>
        <p:grpSpPr>
          <a:xfrm>
            <a:off x="1905858" y="2659554"/>
            <a:ext cx="10090299" cy="545186"/>
            <a:chOff x="1720701" y="1315151"/>
            <a:chExt cx="10090299" cy="54518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92EEA7A-F365-46E9-85A8-DF6F039B3772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F7B6FE6-0610-4289-B121-88E38F3563FD}"/>
                </a:ext>
              </a:extLst>
            </p:cNvPr>
            <p:cNvSpPr/>
            <p:nvPr/>
          </p:nvSpPr>
          <p:spPr>
            <a:xfrm>
              <a:off x="1777957" y="1479584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EYInterstate" panose="02000503020000020004" pitchFamily="2" charset="0"/>
                  <a:cs typeface="Arial" panose="020B0604020202020204" pitchFamily="34" charset="0"/>
                </a:rPr>
                <a:t>Vaccine deprecation represents the process in which the amount of vaccines are reduced by the amount of vaccines administrated, wasted or returned.   </a:t>
              </a:r>
              <a:endParaRPr lang="en-US" sz="1200" kern="0" dirty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EE37E73-2611-4FE9-B77C-D5090E12D1A6}"/>
              </a:ext>
            </a:extLst>
          </p:cNvPr>
          <p:cNvGrpSpPr/>
          <p:nvPr/>
        </p:nvGrpSpPr>
        <p:grpSpPr>
          <a:xfrm>
            <a:off x="1905858" y="4090302"/>
            <a:ext cx="10090299" cy="545186"/>
            <a:chOff x="1720701" y="1315151"/>
            <a:chExt cx="10090299" cy="545186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AB20B29-ED73-4DA7-8A2F-8F68289DA7FA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FB08A3-CD83-45AA-88F7-9D3DE23B93F9}"/>
                </a:ext>
              </a:extLst>
            </p:cNvPr>
            <p:cNvSpPr/>
            <p:nvPr/>
          </p:nvSpPr>
          <p:spPr>
            <a:xfrm>
              <a:off x="1777957" y="1479584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EYInterstate" panose="02000503020000020004" pitchFamily="2" charset="0"/>
                  <a:cs typeface="Arial" panose="020B0604020202020204" pitchFamily="34" charset="0"/>
                </a:rPr>
                <a:t>Primary locations are the sites where vaccines are first shipped from the CDC. </a:t>
              </a:r>
              <a:endParaRPr lang="en-US" sz="1200" kern="0" dirty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5E2858E-88F9-4DF1-851D-53525740B381}"/>
              </a:ext>
            </a:extLst>
          </p:cNvPr>
          <p:cNvGrpSpPr/>
          <p:nvPr/>
        </p:nvGrpSpPr>
        <p:grpSpPr>
          <a:xfrm>
            <a:off x="1905858" y="4805674"/>
            <a:ext cx="10090299" cy="545186"/>
            <a:chOff x="1720701" y="1315151"/>
            <a:chExt cx="10090299" cy="54518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BA450FC-8F9A-4517-8E88-4B8B5B444EE0}"/>
                </a:ext>
              </a:extLst>
            </p:cNvPr>
            <p:cNvSpPr/>
            <p:nvPr/>
          </p:nvSpPr>
          <p:spPr>
            <a:xfrm>
              <a:off x="1720701" y="1315151"/>
              <a:ext cx="10090299" cy="545186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tIns="0" rIns="0" bIns="0" rtlCol="0" anchor="ctr"/>
            <a:lstStyle/>
            <a:p>
              <a:pPr>
                <a:defRPr/>
              </a:pPr>
              <a:endParaRPr lang="en-US" sz="14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3A9DEE7-CFE3-433E-A51D-E179BFAD9633}"/>
                </a:ext>
              </a:extLst>
            </p:cNvPr>
            <p:cNvSpPr/>
            <p:nvPr/>
          </p:nvSpPr>
          <p:spPr>
            <a:xfrm>
              <a:off x="1777957" y="1479584"/>
              <a:ext cx="99194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EYInterstate" panose="02000503020000020004" pitchFamily="2" charset="0"/>
                </a:rPr>
                <a:t>Secondary locations are the sites where vaccines are transferred to from primary locations, rather than the CDC.</a:t>
              </a:r>
              <a:endParaRPr lang="en-US" sz="1200" kern="0">
                <a:solidFill>
                  <a:prstClr val="black"/>
                </a:solidFill>
                <a:latin typeface="EYInterstate" panose="02000503020000020004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41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>
            <a:extLst>
              <a:ext uri="{FF2B5EF4-FFF2-40B4-BE49-F238E27FC236}">
                <a16:creationId xmlns:a16="http://schemas.microsoft.com/office/drawing/2014/main" id="{6BEA930D-A79D-48B7-8C36-233F22E7D2AC}"/>
              </a:ext>
            </a:extLst>
          </p:cNvPr>
          <p:cNvSpPr txBox="1">
            <a:spLocks/>
          </p:cNvSpPr>
          <p:nvPr/>
        </p:nvSpPr>
        <p:spPr>
          <a:xfrm>
            <a:off x="297157" y="42753"/>
            <a:ext cx="11718897" cy="1047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  <a:latin typeface="EYInterstate" panose="02000503020000020004" pitchFamily="2" charset="0"/>
                <a:cs typeface="Calibri"/>
              </a:rPr>
              <a:t>CVMS Inventory Vaccine Deprecation</a:t>
            </a:r>
          </a:p>
          <a:p>
            <a:r>
              <a:rPr lang="en-US" sz="1400" i="1">
                <a:solidFill>
                  <a:schemeClr val="tx1"/>
                </a:solidFill>
                <a:latin typeface="EYInterstate" panose="02000503020000020004" pitchFamily="2" charset="0"/>
                <a:cs typeface="Calibri"/>
              </a:rPr>
              <a:t>How will you document vaccine wastage, spoilage and transfers in the CVMS Provider Portal?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310EBA-D9DD-4780-90C1-2FAE303E0861}"/>
              </a:ext>
            </a:extLst>
          </p:cNvPr>
          <p:cNvCxnSpPr>
            <a:cxnSpLocks/>
          </p:cNvCxnSpPr>
          <p:nvPr/>
        </p:nvCxnSpPr>
        <p:spPr>
          <a:xfrm flipV="1">
            <a:off x="349183" y="1010158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E0B6F1-485A-4C22-8B1B-4BD6357662A2}"/>
              </a:ext>
            </a:extLst>
          </p:cNvPr>
          <p:cNvSpPr/>
          <p:nvPr/>
        </p:nvSpPr>
        <p:spPr>
          <a:xfrm>
            <a:off x="5128694" y="2799876"/>
            <a:ext cx="2751399" cy="397031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defRPr/>
            </a:pPr>
            <a:r>
              <a:rPr lang="en-US" sz="1200" b="1">
                <a:solidFill>
                  <a:prstClr val="black"/>
                </a:solidFill>
                <a:latin typeface="EYInterstate" panose="02000503020000020004" pitchFamily="2" charset="0"/>
              </a:rPr>
              <a:t>When a vaccine is to be transferred:</a:t>
            </a:r>
          </a:p>
          <a:p>
            <a:pPr>
              <a:defRPr/>
            </a:pPr>
            <a:endParaRPr lang="en-US" sz="1200" b="1">
              <a:solidFill>
                <a:prstClr val="black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r>
              <a:rPr lang="en-US" sz="1200">
                <a:latin typeface="EYInterstate" panose="02000503020000020004" pitchFamily="2" charset="0"/>
              </a:rPr>
              <a:t>Healthcare Location Manager</a:t>
            </a: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 complete a COVID-19 Vaccine Transfer Request Form, with details such as Primary Location Secondary Location, lot number, and quantity to transfer. Completed forms are submitted to the NC Immunization Brand at </a:t>
            </a:r>
            <a:r>
              <a:rPr lang="en-US" sz="1200" u="sng">
                <a:hlinkClick r:id="rId2"/>
              </a:rPr>
              <a:t>CVMS-help@dhhs.nc.gov</a:t>
            </a:r>
            <a:endParaRPr lang="en-US" sz="1200">
              <a:solidFill>
                <a:prstClr val="black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endParaRPr lang="en-US" sz="1200">
              <a:solidFill>
                <a:prstClr val="black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If approved, The NC Immunization Branch will initiate the transfer in CVMS. The approved transfer is reflected as an order for the Secondary Location.</a:t>
            </a:r>
          </a:p>
          <a:p>
            <a:pPr>
              <a:defRPr/>
            </a:pP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 </a:t>
            </a:r>
          </a:p>
          <a:p>
            <a:pPr>
              <a:defRPr/>
            </a:pP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The Vaccine On Hand inventory of the Primary Location is decreased. The Secondary Location has a Vaccine Inventory record auto-created, but the quantity is noted as "in transit".</a:t>
            </a:r>
          </a:p>
          <a:p>
            <a:pPr>
              <a:defRPr/>
            </a:pPr>
            <a:endParaRPr lang="en-US" sz="1200">
              <a:solidFill>
                <a:prstClr val="black"/>
              </a:solidFill>
              <a:latin typeface="EYInterstate" panose="02000503020000020004" pitchFamily="2" charset="0"/>
            </a:endParaRPr>
          </a:p>
        </p:txBody>
      </p:sp>
      <p:sp>
        <p:nvSpPr>
          <p:cNvPr id="117" name="Right Arrow 31">
            <a:extLst>
              <a:ext uri="{FF2B5EF4-FFF2-40B4-BE49-F238E27FC236}">
                <a16:creationId xmlns:a16="http://schemas.microsoft.com/office/drawing/2014/main" id="{9E59BA74-96F8-4AF2-88F8-386D2A84DF11}"/>
              </a:ext>
            </a:extLst>
          </p:cNvPr>
          <p:cNvSpPr/>
          <p:nvPr/>
        </p:nvSpPr>
        <p:spPr>
          <a:xfrm>
            <a:off x="349584" y="2463728"/>
            <a:ext cx="9666579" cy="256317"/>
          </a:xfrm>
          <a:prstGeom prst="rightArrow">
            <a:avLst/>
          </a:prstGeom>
          <a:solidFill>
            <a:srgbClr val="BDD7EE"/>
          </a:solidFill>
          <a:ln>
            <a:solidFill>
              <a:srgbClr val="4472C4"/>
            </a:solidFill>
          </a:ln>
        </p:spPr>
        <p:txBody>
          <a:bodyPr rtlCol="0" anchor="ctr">
            <a:noAutofit/>
          </a:bodyPr>
          <a:lstStyle/>
          <a:p>
            <a:pPr marL="182880" indent="-182880" algn="ctr" defTabSz="914400">
              <a:buClr>
                <a:srgbClr val="FFFFFF"/>
              </a:buClr>
              <a:buFont typeface="Arial" charset="0"/>
              <a:buChar char="•"/>
            </a:pPr>
            <a:endParaRPr lang="en-US" sz="20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4898254-BB30-4468-8DA7-24C0E71FBE56}"/>
              </a:ext>
            </a:extLst>
          </p:cNvPr>
          <p:cNvSpPr/>
          <p:nvPr/>
        </p:nvSpPr>
        <p:spPr>
          <a:xfrm>
            <a:off x="6316712" y="2457196"/>
            <a:ext cx="274320" cy="27432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rtlCol="0" anchor="ctr">
            <a:noAutofit/>
          </a:bodyPr>
          <a:lstStyle/>
          <a:p>
            <a:pPr algn="ctr" defTabSz="914400">
              <a:buClr>
                <a:srgbClr val="FFFFFF"/>
              </a:buClr>
            </a:pPr>
            <a:r>
              <a:rPr lang="en-US" sz="1000" kern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E2B3B37-EB3A-4BD1-A5AA-9B19DEB69F68}"/>
              </a:ext>
            </a:extLst>
          </p:cNvPr>
          <p:cNvSpPr/>
          <p:nvPr/>
        </p:nvSpPr>
        <p:spPr>
          <a:xfrm>
            <a:off x="1045329" y="2457196"/>
            <a:ext cx="274320" cy="27432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rtlCol="0" anchor="ctr">
            <a:noAutofit/>
          </a:bodyPr>
          <a:lstStyle/>
          <a:p>
            <a:pPr algn="ctr" defTabSz="914400">
              <a:buClr>
                <a:srgbClr val="FFFFFF"/>
              </a:buClr>
            </a:pPr>
            <a:r>
              <a:rPr lang="en-US" sz="1000" kern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9FA9D56-DA4B-4C56-9242-E3FDEF5A24FA}"/>
              </a:ext>
            </a:extLst>
          </p:cNvPr>
          <p:cNvSpPr/>
          <p:nvPr/>
        </p:nvSpPr>
        <p:spPr>
          <a:xfrm>
            <a:off x="3622539" y="2463728"/>
            <a:ext cx="274320" cy="27432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rtlCol="0" anchor="ctr">
            <a:noAutofit/>
          </a:bodyPr>
          <a:lstStyle/>
          <a:p>
            <a:pPr algn="ctr" defTabSz="914400">
              <a:buClr>
                <a:srgbClr val="FFFFFF"/>
              </a:buClr>
            </a:pPr>
            <a:r>
              <a:rPr lang="en-US" sz="1000" kern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FAF0BC6-15DB-4921-B81D-9E5B2D8B98E1}"/>
              </a:ext>
            </a:extLst>
          </p:cNvPr>
          <p:cNvSpPr/>
          <p:nvPr/>
        </p:nvSpPr>
        <p:spPr>
          <a:xfrm>
            <a:off x="2667903" y="2800035"/>
            <a:ext cx="2220232" cy="249299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defTabSz="914400"/>
            <a:r>
              <a:rPr lang="en-US" sz="1200" b="1">
                <a:latin typeface="EYInterstate" panose="02000503020000020004" pitchFamily="2" charset="0"/>
                <a:cs typeface="Calibri"/>
              </a:rPr>
              <a:t>When a vaccine is to be returned to manufacturer: </a:t>
            </a:r>
          </a:p>
          <a:p>
            <a:pPr defTabSz="914400"/>
            <a:endParaRPr lang="en-US" sz="1200" b="1">
              <a:latin typeface="EYInterstate" panose="02000503020000020004" pitchFamily="2" charset="0"/>
              <a:cs typeface="Calibri"/>
            </a:endParaRPr>
          </a:p>
          <a:p>
            <a:pPr lvl="0">
              <a:defRPr/>
            </a:pPr>
            <a:r>
              <a:rPr lang="en-US" sz="1200">
                <a:latin typeface="EYInterstate" panose="02000503020000020004" pitchFamily="2" charset="0"/>
              </a:rPr>
              <a:t>Healthcare Location Manager accesses the Vaccine Return Survey Form, providing reason for return and other applicable information. </a:t>
            </a:r>
          </a:p>
          <a:p>
            <a:pPr lvl="0" defTabSz="914400">
              <a:defRPr/>
            </a:pPr>
            <a:r>
              <a:rPr lang="en-US" sz="1200">
                <a:latin typeface="EYInterstate" panose="02000503020000020004" pitchFamily="2" charset="0"/>
              </a:rPr>
              <a:t> </a:t>
            </a:r>
            <a:endParaRPr lang="en-US" sz="1200">
              <a:latin typeface="EYInterstate" panose="02000503020000020004" pitchFamily="2" charset="0"/>
              <a:cs typeface="Calibri"/>
            </a:endParaRPr>
          </a:p>
          <a:p>
            <a:r>
              <a:rPr lang="en-US" sz="1200">
                <a:latin typeface="EYInterstate" panose="02000503020000020004" pitchFamily="2" charset="0"/>
              </a:rPr>
              <a:t>Once submitted, the Healthcare Provider Location’s Total Vaccine On Hand Inventory is decreased accordingly.</a:t>
            </a:r>
          </a:p>
          <a:p>
            <a:pPr defTabSz="914400"/>
            <a:r>
              <a:rPr lang="en-US" sz="1200">
                <a:latin typeface="EYInterstate" panose="02000503020000020004" pitchFamily="2" charset="0"/>
              </a:rPr>
              <a:t>.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2DBCD26-26AE-4422-831C-44EA9FAEE12E}"/>
              </a:ext>
            </a:extLst>
          </p:cNvPr>
          <p:cNvSpPr/>
          <p:nvPr/>
        </p:nvSpPr>
        <p:spPr>
          <a:xfrm>
            <a:off x="8978986" y="2454726"/>
            <a:ext cx="274320" cy="27432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rtlCol="0" anchor="ctr">
            <a:noAutofit/>
          </a:bodyPr>
          <a:lstStyle/>
          <a:p>
            <a:pPr algn="ctr" defTabSz="914400">
              <a:buClr>
                <a:srgbClr val="FFFFFF"/>
              </a:buClr>
            </a:pPr>
            <a:r>
              <a:rPr lang="en-US" sz="1000" ker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6ED309E-F59D-45A0-B1EE-99B4AA64F61D}"/>
              </a:ext>
            </a:extLst>
          </p:cNvPr>
          <p:cNvSpPr txBox="1"/>
          <p:nvPr/>
        </p:nvSpPr>
        <p:spPr>
          <a:xfrm>
            <a:off x="327931" y="2803747"/>
            <a:ext cx="2099413" cy="249299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lvl="0" defTabSz="914400">
              <a:defRPr/>
            </a:pPr>
            <a:r>
              <a:rPr lang="en-US" sz="1200" b="1">
                <a:latin typeface="EYInterstate" panose="02000503020000020004" pitchFamily="2" charset="0"/>
              </a:rPr>
              <a:t>When a vaccine is wasted</a:t>
            </a:r>
            <a:r>
              <a:rPr lang="en-US" sz="1200">
                <a:latin typeface="EYInterstate" panose="02000503020000020004" pitchFamily="2" charset="0"/>
              </a:rPr>
              <a:t>:</a:t>
            </a:r>
          </a:p>
          <a:p>
            <a:pPr lvl="0" defTabSz="914400">
              <a:defRPr/>
            </a:pPr>
            <a:endParaRPr lang="en-US" sz="1200">
              <a:latin typeface="EYInterstate" panose="02000503020000020004" pitchFamily="2" charset="0"/>
            </a:endParaRPr>
          </a:p>
          <a:p>
            <a:pPr lvl="0" defTabSz="914400">
              <a:defRPr/>
            </a:pPr>
            <a:r>
              <a:rPr lang="en-US" sz="1200">
                <a:latin typeface="EYInterstate" panose="02000503020000020004" pitchFamily="2" charset="0"/>
              </a:rPr>
              <a:t>Healthcare Location Manager accesses the Vaccine Wastage Survey Form, providing reason for waste and other applicable information.</a:t>
            </a:r>
          </a:p>
          <a:p>
            <a:pPr lvl="0" defTabSz="914400">
              <a:defRPr/>
            </a:pPr>
            <a:endParaRPr lang="en-US" sz="1200">
              <a:latin typeface="EYInterstate" panose="02000503020000020004" pitchFamily="2" charset="0"/>
            </a:endParaRPr>
          </a:p>
          <a:p>
            <a:pPr defTabSz="914400"/>
            <a:r>
              <a:rPr lang="en-US" sz="1200">
                <a:latin typeface="EYInterstate" panose="02000503020000020004" pitchFamily="2" charset="0"/>
              </a:rPr>
              <a:t>Once submitted, the Healthcare Provider Location’s Total Vaccine On Hand Inventory is decreased accordingly.</a:t>
            </a:r>
          </a:p>
          <a:p>
            <a:pPr lvl="0" defTabSz="914400">
              <a:defRPr/>
            </a:pPr>
            <a:endParaRPr lang="en-US" sz="1200">
              <a:latin typeface="EYInterstate" panose="02000503020000020004" pitchFamily="2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B364070-751C-44A4-961C-4D9D59932C74}"/>
              </a:ext>
            </a:extLst>
          </p:cNvPr>
          <p:cNvSpPr/>
          <p:nvPr/>
        </p:nvSpPr>
        <p:spPr>
          <a:xfrm>
            <a:off x="8120652" y="2799876"/>
            <a:ext cx="1935417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prstClr val="black"/>
                </a:solidFill>
                <a:latin typeface="EYInterstate" panose="02000503020000020004" pitchFamily="2" charset="0"/>
              </a:rPr>
              <a:t>When a vaccine transfer is received: </a:t>
            </a:r>
          </a:p>
          <a:p>
            <a:pPr>
              <a:defRPr/>
            </a:pPr>
            <a:endParaRPr lang="en-US" sz="1200">
              <a:solidFill>
                <a:prstClr val="black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Secondary Location completes "Inbound Transfer" process and the quantity is changed from "in transit" to "available“.</a:t>
            </a:r>
          </a:p>
        </p:txBody>
      </p:sp>
      <p:sp>
        <p:nvSpPr>
          <p:cNvPr id="137" name="Freeform 43">
            <a:extLst>
              <a:ext uri="{FF2B5EF4-FFF2-40B4-BE49-F238E27FC236}">
                <a16:creationId xmlns:a16="http://schemas.microsoft.com/office/drawing/2014/main" id="{26D803DC-4F76-4541-9BF2-4A0303DACF63}"/>
              </a:ext>
            </a:extLst>
          </p:cNvPr>
          <p:cNvSpPr>
            <a:spLocks/>
          </p:cNvSpPr>
          <p:nvPr/>
        </p:nvSpPr>
        <p:spPr>
          <a:xfrm rot="5400000" flipV="1">
            <a:off x="7842011" y="3969446"/>
            <a:ext cx="5034947" cy="45719"/>
          </a:xfrm>
          <a:custGeom>
            <a:avLst/>
            <a:gdLst>
              <a:gd name="connsiteX0" fmla="*/ 0 w 11052722"/>
              <a:gd name="connsiteY0" fmla="*/ 0 h 120650"/>
              <a:gd name="connsiteX1" fmla="*/ 10692722 w 11052722"/>
              <a:gd name="connsiteY1" fmla="*/ 0 h 120650"/>
              <a:gd name="connsiteX2" fmla="*/ 10747924 w 11052722"/>
              <a:gd name="connsiteY2" fmla="*/ 0 h 120650"/>
              <a:gd name="connsiteX3" fmla="*/ 10992397 w 11052722"/>
              <a:gd name="connsiteY3" fmla="*/ 0 h 120650"/>
              <a:gd name="connsiteX4" fmla="*/ 11052722 w 11052722"/>
              <a:gd name="connsiteY4" fmla="*/ 60325 h 120650"/>
              <a:gd name="connsiteX5" fmla="*/ 10992397 w 11052722"/>
              <a:gd name="connsiteY5" fmla="*/ 120650 h 120650"/>
              <a:gd name="connsiteX6" fmla="*/ 10747924 w 11052722"/>
              <a:gd name="connsiteY6" fmla="*/ 120650 h 120650"/>
              <a:gd name="connsiteX7" fmla="*/ 10692722 w 11052722"/>
              <a:gd name="connsiteY7" fmla="*/ 120650 h 120650"/>
              <a:gd name="connsiteX8" fmla="*/ 0 w 11052722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2722" h="120650">
                <a:moveTo>
                  <a:pt x="0" y="0"/>
                </a:moveTo>
                <a:lnTo>
                  <a:pt x="10692722" y="0"/>
                </a:lnTo>
                <a:lnTo>
                  <a:pt x="10747924" y="0"/>
                </a:lnTo>
                <a:lnTo>
                  <a:pt x="10992397" y="0"/>
                </a:lnTo>
                <a:lnTo>
                  <a:pt x="11052722" y="60325"/>
                </a:lnTo>
                <a:lnTo>
                  <a:pt x="10992397" y="120650"/>
                </a:lnTo>
                <a:lnTo>
                  <a:pt x="10747924" y="120650"/>
                </a:lnTo>
                <a:lnTo>
                  <a:pt x="10692722" y="120650"/>
                </a:lnTo>
                <a:lnTo>
                  <a:pt x="0" y="12065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7B154F-E5BB-446E-BB8F-50BB37DB7FBD}"/>
              </a:ext>
            </a:extLst>
          </p:cNvPr>
          <p:cNvSpPr txBox="1"/>
          <p:nvPr/>
        </p:nvSpPr>
        <p:spPr>
          <a:xfrm>
            <a:off x="10640629" y="1620015"/>
            <a:ext cx="12309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</a:rPr>
              <a:t>Key </a:t>
            </a:r>
            <a:r>
              <a:rPr lang="en-US" sz="1200" b="1">
                <a:solidFill>
                  <a:prstClr val="black"/>
                </a:solidFill>
                <a:latin typeface="EYInterstate" panose="02000503020000020004" pitchFamily="2" charset="0"/>
              </a:rPr>
              <a:t>Objectives: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E7ED42-B4E5-4D48-BB7E-F6442E48CB83}"/>
              </a:ext>
            </a:extLst>
          </p:cNvPr>
          <p:cNvSpPr txBox="1"/>
          <p:nvPr/>
        </p:nvSpPr>
        <p:spPr>
          <a:xfrm>
            <a:off x="10472229" y="1955121"/>
            <a:ext cx="13517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prstClr val="black"/>
                </a:solidFill>
                <a:latin typeface="EYInterstate" panose="02000503020000020004" pitchFamily="2" charset="0"/>
              </a:rPr>
              <a:t>How to record vaccine wastages, vaccine returns, and vaccine transfers</a:t>
            </a:r>
          </a:p>
        </p:txBody>
      </p:sp>
      <p:pic>
        <p:nvPicPr>
          <p:cNvPr id="7" name="Graphic 6" descr="Radioactive">
            <a:extLst>
              <a:ext uri="{FF2B5EF4-FFF2-40B4-BE49-F238E27FC236}">
                <a16:creationId xmlns:a16="http://schemas.microsoft.com/office/drawing/2014/main" id="{F39B7FC1-789D-4E74-AC78-CDDB950F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289" y="1489320"/>
            <a:ext cx="914400" cy="914400"/>
          </a:xfrm>
          <a:prstGeom prst="rect">
            <a:avLst/>
          </a:prstGeom>
        </p:spPr>
      </p:pic>
      <p:pic>
        <p:nvPicPr>
          <p:cNvPr id="9" name="Graphic 8" descr="Back RTL">
            <a:extLst>
              <a:ext uri="{FF2B5EF4-FFF2-40B4-BE49-F238E27FC236}">
                <a16:creationId xmlns:a16="http://schemas.microsoft.com/office/drawing/2014/main" id="{E155839A-9844-444A-8BD4-A1EFEC783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0871" y="1489320"/>
            <a:ext cx="914400" cy="914400"/>
          </a:xfrm>
          <a:prstGeom prst="rect">
            <a:avLst/>
          </a:prstGeom>
        </p:spPr>
      </p:pic>
      <p:pic>
        <p:nvPicPr>
          <p:cNvPr id="32" name="Graphic 31" descr="Back RTL">
            <a:extLst>
              <a:ext uri="{FF2B5EF4-FFF2-40B4-BE49-F238E27FC236}">
                <a16:creationId xmlns:a16="http://schemas.microsoft.com/office/drawing/2014/main" id="{ED834EC8-A7CC-47A0-B88C-0BBD0712F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7506" y="1489320"/>
            <a:ext cx="914400" cy="914400"/>
          </a:xfrm>
          <a:prstGeom prst="rect">
            <a:avLst/>
          </a:prstGeom>
        </p:spPr>
      </p:pic>
      <p:pic>
        <p:nvPicPr>
          <p:cNvPr id="10" name="Graphic 9" descr="Arrow Horizontal U turn">
            <a:extLst>
              <a:ext uri="{FF2B5EF4-FFF2-40B4-BE49-F238E27FC236}">
                <a16:creationId xmlns:a16="http://schemas.microsoft.com/office/drawing/2014/main" id="{4A0B4B9B-4A75-436A-8219-34ECC6335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0161" y="1489320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8EAE736-AE6B-483A-96F6-9F11191848FC}"/>
              </a:ext>
            </a:extLst>
          </p:cNvPr>
          <p:cNvSpPr/>
          <p:nvPr/>
        </p:nvSpPr>
        <p:spPr>
          <a:xfrm>
            <a:off x="10472228" y="4423989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B4AC78-58CB-4B6B-A42D-B65F5968A510}"/>
              </a:ext>
            </a:extLst>
          </p:cNvPr>
          <p:cNvSpPr/>
          <p:nvPr/>
        </p:nvSpPr>
        <p:spPr>
          <a:xfrm>
            <a:off x="10559540" y="4746423"/>
            <a:ext cx="1232453" cy="507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NC Immunization Branch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FC85F9-85CF-43C3-B9B3-8195EDE7DC2D}"/>
              </a:ext>
            </a:extLst>
          </p:cNvPr>
          <p:cNvSpPr/>
          <p:nvPr/>
        </p:nvSpPr>
        <p:spPr>
          <a:xfrm>
            <a:off x="10559540" y="5421811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65820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954613E-E3F7-D44B-B1D7-C81E923F5B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954613E-E3F7-D44B-B1D7-C81E923F5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BB3725-C83F-47B7-A67E-B107785F7890}"/>
              </a:ext>
            </a:extLst>
          </p:cNvPr>
          <p:cNvSpPr txBox="1"/>
          <p:nvPr/>
        </p:nvSpPr>
        <p:spPr>
          <a:xfrm>
            <a:off x="864523" y="2734358"/>
            <a:ext cx="533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prstClr val="white"/>
                </a:solidFill>
                <a:latin typeface="EYInterstate" panose="02000503020000020004" pitchFamily="2" charset="0"/>
              </a:rPr>
              <a:t>Vaccine Inventory Wastage</a:t>
            </a:r>
            <a:endParaRPr lang="en-US" sz="2400" b="1">
              <a:solidFill>
                <a:prstClr val="white"/>
              </a:solidFill>
              <a:latin typeface="EYInterstate" panose="0200050302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6F43E-6EB1-4AAB-9ED4-EE7E117B22F6}"/>
              </a:ext>
            </a:extLst>
          </p:cNvPr>
          <p:cNvSpPr txBox="1"/>
          <p:nvPr/>
        </p:nvSpPr>
        <p:spPr>
          <a:xfrm>
            <a:off x="864523" y="3255874"/>
            <a:ext cx="757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prstClr val="white"/>
                </a:solidFill>
                <a:latin typeface="EYInterstate" panose="02000503020000020004" pitchFamily="2" charset="0"/>
              </a:rPr>
              <a:t>How do you document vaccine inventory wastage?</a:t>
            </a:r>
          </a:p>
        </p:txBody>
      </p:sp>
    </p:spTree>
    <p:extLst>
      <p:ext uri="{BB962C8B-B14F-4D97-AF65-F5344CB8AC3E}">
        <p14:creationId xmlns:p14="http://schemas.microsoft.com/office/powerpoint/2010/main" val="4506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3E513B-C549-4EAF-BE2C-146DFA9D6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1" y="3648932"/>
            <a:ext cx="9016849" cy="1438681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87B6DF-8191-464E-AB7E-121E7BA163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87B6DF-8191-464E-AB7E-121E7BA16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1">
            <a:extLst>
              <a:ext uri="{FF2B5EF4-FFF2-40B4-BE49-F238E27FC236}">
                <a16:creationId xmlns:a16="http://schemas.microsoft.com/office/drawing/2014/main" id="{62CA0B21-B744-FE43-A932-81C21120730C}"/>
              </a:ext>
            </a:extLst>
          </p:cNvPr>
          <p:cNvSpPr txBox="1">
            <a:spLocks/>
          </p:cNvSpPr>
          <p:nvPr/>
        </p:nvSpPr>
        <p:spPr>
          <a:xfrm>
            <a:off x="253934" y="16009"/>
            <a:ext cx="11474771" cy="71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000" b="1">
                <a:ln w="0">
                  <a:noFill/>
                </a:ln>
                <a:solidFill>
                  <a:srgbClr val="000000"/>
                </a:solidFill>
                <a:latin typeface="EYInterstate"/>
                <a:cs typeface="Arial"/>
              </a:rPr>
              <a:t>Step 1 of 5: Navigate to the Vaccine Inventory tab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41121C-0B87-45EF-9992-D117D47969D7}"/>
              </a:ext>
            </a:extLst>
          </p:cNvPr>
          <p:cNvSpPr txBox="1"/>
          <p:nvPr/>
        </p:nvSpPr>
        <p:spPr>
          <a:xfrm>
            <a:off x="356921" y="878820"/>
            <a:ext cx="8815445" cy="311136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To comply with the CDC’s vaccine inventory management guidelines, you will want to document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ALL CASES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of COVID-19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WASTAGE 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in the CVMS Provider Portal. Accurately tracking vaccine wastage will also help you maintain an accurate view of vaccine inventory levels for the location(s) that you support. 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r>
              <a:rPr lang="en-US" sz="1600" i="1">
                <a:solidFill>
                  <a:srgbClr val="000000"/>
                </a:solidFill>
                <a:latin typeface="EYInterstate"/>
              </a:rPr>
              <a:t>Remember, examples of vaccine wastage include breaking vial/syringe and lost vaccines.</a:t>
            </a:r>
          </a:p>
          <a:p>
            <a:pPr marL="12065" marR="5080" lvl="0" defTabSz="457200">
              <a:spcAft>
                <a:spcPts val="600"/>
              </a:spcAft>
              <a:tabLst>
                <a:tab pos="241300" algn="l"/>
              </a:tabLst>
              <a:defRPr/>
            </a:pPr>
            <a:endParaRPr lang="en-US" sz="1600">
              <a:solidFill>
                <a:srgbClr val="000000"/>
              </a:solidFill>
              <a:latin typeface="EYInterstate"/>
            </a:endParaRP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At the top of your home page, locate the tab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Click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</a:p>
          <a:p>
            <a:pPr marL="240665" marR="5080" lvl="0" indent="-228600" defTabSz="457200">
              <a:spcAft>
                <a:spcPts val="600"/>
              </a:spcAft>
              <a:buFontTx/>
              <a:buAutoNum type="arabicPeriod"/>
              <a:tabLst>
                <a:tab pos="241300" algn="l"/>
              </a:tabLst>
              <a:defRPr/>
            </a:pPr>
            <a:r>
              <a:rPr lang="en-US" sz="1600">
                <a:solidFill>
                  <a:srgbClr val="000000"/>
                </a:solidFill>
                <a:latin typeface="EYInterstate"/>
              </a:rPr>
              <a:t>After clicking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</a:t>
            </a:r>
            <a:r>
              <a:rPr lang="en-US" sz="1600">
                <a:solidFill>
                  <a:srgbClr val="000000"/>
                </a:solidFill>
                <a:latin typeface="EYInterstate"/>
              </a:rPr>
              <a:t>, you will be directed to the </a:t>
            </a:r>
            <a:r>
              <a:rPr lang="en-US" sz="1600" b="1">
                <a:solidFill>
                  <a:srgbClr val="000000"/>
                </a:solidFill>
                <a:latin typeface="EYInterstate"/>
              </a:rPr>
              <a:t>VACCINE INVENTORY TAB</a:t>
            </a:r>
          </a:p>
          <a:p>
            <a:pPr marL="12065" marR="5080" lvl="0" algn="l" defTabSz="4572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D4D5E-3C20-4E3D-BC24-147D04CE8DD9}"/>
              </a:ext>
            </a:extLst>
          </p:cNvPr>
          <p:cNvSpPr/>
          <p:nvPr/>
        </p:nvSpPr>
        <p:spPr>
          <a:xfrm>
            <a:off x="9713125" y="4322035"/>
            <a:ext cx="23157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AC15-CA0E-4D4B-9326-BB1F49D3FAE1}"/>
              </a:ext>
            </a:extLst>
          </p:cNvPr>
          <p:cNvSpPr txBox="1"/>
          <p:nvPr/>
        </p:nvSpPr>
        <p:spPr>
          <a:xfrm>
            <a:off x="9795384" y="1436337"/>
            <a:ext cx="2313052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Locate the vaccine inventory tab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660D4-174E-494B-8138-62CC2BD92056}"/>
              </a:ext>
            </a:extLst>
          </p:cNvPr>
          <p:cNvSpPr txBox="1"/>
          <p:nvPr/>
        </p:nvSpPr>
        <p:spPr>
          <a:xfrm>
            <a:off x="9784801" y="2879186"/>
            <a:ext cx="1946503" cy="11541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EYInterstate"/>
              </a:rPr>
              <a:t>Tips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EYInterstate"/>
              </a:rPr>
              <a:t>Your home page will be your one-stop-shop for navigating the CVMS Provider Portal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CE3B3C-A160-4AD2-A756-9B265C25D88E}"/>
              </a:ext>
            </a:extLst>
          </p:cNvPr>
          <p:cNvSpPr/>
          <p:nvPr/>
        </p:nvSpPr>
        <p:spPr>
          <a:xfrm>
            <a:off x="4454134" y="4248817"/>
            <a:ext cx="1425556" cy="504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279BA6-12A1-4126-A699-1334CF1BE7F5}"/>
              </a:ext>
            </a:extLst>
          </p:cNvPr>
          <p:cNvSpPr/>
          <p:nvPr/>
        </p:nvSpPr>
        <p:spPr>
          <a:xfrm>
            <a:off x="9793509" y="4680167"/>
            <a:ext cx="1232453" cy="507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6" tIns="45720" rIns="91440" b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/>
                <a:ea typeface="+mn-ea"/>
                <a:cs typeface="+mn-cs"/>
              </a:rPr>
              <a:t>Healthcare Location Manager</a:t>
            </a:r>
          </a:p>
        </p:txBody>
      </p:sp>
    </p:spTree>
    <p:extLst>
      <p:ext uri="{BB962C8B-B14F-4D97-AF65-F5344CB8AC3E}">
        <p14:creationId xmlns:p14="http://schemas.microsoft.com/office/powerpoint/2010/main" val="1680110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42674D9E715409B97947C644B0284" ma:contentTypeVersion="9" ma:contentTypeDescription="Create a new document." ma:contentTypeScope="" ma:versionID="257d9295cb15689a01eeb123bbfc5ef3">
  <xsd:schema xmlns:xsd="http://www.w3.org/2001/XMLSchema" xmlns:xs="http://www.w3.org/2001/XMLSchema" xmlns:p="http://schemas.microsoft.com/office/2006/metadata/properties" xmlns:ns2="e519310d-fb73-46d5-9f91-9df25b56a055" xmlns:ns3="74d61543-0b61-4671-82ca-38c443c70a24" targetNamespace="http://schemas.microsoft.com/office/2006/metadata/properties" ma:root="true" ma:fieldsID="699ac80c125faf18ce39e9b3d8ae1bbe" ns2:_="" ns3:_="">
    <xsd:import namespace="e519310d-fb73-46d5-9f91-9df25b56a055"/>
    <xsd:import namespace="74d61543-0b61-4671-82ca-38c443c70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9310d-fb73-46d5-9f91-9df25b56a0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61543-0b61-4671-82ca-38c443c70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A4C7F-AF1A-4681-99D4-6B6DB0024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27DE97-4980-4042-B628-BBEEAAD9E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9310d-fb73-46d5-9f91-9df25b56a055"/>
    <ds:schemaRef ds:uri="74d61543-0b61-4671-82ca-38c443c70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6AB080-0C3F-4431-8B01-0913CBEE3FE6}">
  <ds:schemaRefs>
    <ds:schemaRef ds:uri="e519310d-fb73-46d5-9f91-9df25b56a055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4d61543-0b61-4671-82ca-38c443c70a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2941</Words>
  <Application>Microsoft Office PowerPoint</Application>
  <PresentationFormat>Widescreen</PresentationFormat>
  <Paragraphs>397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CVMS Provider Portal Inventory Wastage, Return &amp; Transfer User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Cardenas Jaldon, Esther</dc:creator>
  <cp:lastModifiedBy>Troche, Azalea</cp:lastModifiedBy>
  <cp:revision>2</cp:revision>
  <dcterms:created xsi:type="dcterms:W3CDTF">2020-11-09T16:02:13Z</dcterms:created>
  <dcterms:modified xsi:type="dcterms:W3CDTF">2020-12-12T19:14:24Z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0x010100F4042674D9E715409B97947C644B0284</vt:lpwstr>
  </property>
  <property fmtid="{D5CDD505-2E9C-101B-9397-08002B2CF9AE}" pid="3" name="MSIP_Label_1bc0f418-96a4-4caf-9d7c-ccc5ec7f9d91_Enabled">
    <vt:lpwstr>true</vt:lpwstr>
  </property>
  <property fmtid="{D5CDD505-2E9C-101B-9397-08002B2CF9AE}" pid="4" name="MSIP_Label_1bc0f418-96a4-4caf-9d7c-ccc5ec7f9d91_SetDate">
    <vt:lpwstr>2020-11-22T22:43:51Z</vt:lpwstr>
  </property>
  <property fmtid="{D5CDD505-2E9C-101B-9397-08002B2CF9AE}" pid="5" name="MSIP_Label_1bc0f418-96a4-4caf-9d7c-ccc5ec7f9d91_Method">
    <vt:lpwstr>Privileged</vt:lpwstr>
  </property>
  <property fmtid="{D5CDD505-2E9C-101B-9397-08002B2CF9AE}" pid="6" name="MSIP_Label_1bc0f418-96a4-4caf-9d7c-ccc5ec7f9d91_Name">
    <vt:lpwstr>1bc0f418-96a4-4caf-9d7c-ccc5ec7f9d91</vt:lpwstr>
  </property>
  <property fmtid="{D5CDD505-2E9C-101B-9397-08002B2CF9AE}" pid="7" name="MSIP_Label_1bc0f418-96a4-4caf-9d7c-ccc5ec7f9d91_SiteId">
    <vt:lpwstr>e0793d39-0939-496d-b129-198edd916feb</vt:lpwstr>
  </property>
  <property fmtid="{D5CDD505-2E9C-101B-9397-08002B2CF9AE}" pid="8" name="MSIP_Label_1bc0f418-96a4-4caf-9d7c-ccc5ec7f9d91_ActionId">
    <vt:lpwstr>999e23a4-6e8b-478d-8097-bb0108f9f0e3</vt:lpwstr>
  </property>
  <property fmtid="{D5CDD505-2E9C-101B-9397-08002B2CF9AE}" pid="9" name="MSIP_Label_1bc0f418-96a4-4caf-9d7c-ccc5ec7f9d91_ContentBits">
    <vt:lpwstr>0</vt:lpwstr>
  </property>
</Properties>
</file>